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Lst>
  <p:notesMasterIdLst>
    <p:notesMasterId r:id="rId40"/>
  </p:notesMasterIdLst>
  <p:handoutMasterIdLst>
    <p:handoutMasterId r:id="rId41"/>
  </p:handoutMasterIdLst>
  <p:sldIdLst>
    <p:sldId id="277" r:id="rId3"/>
    <p:sldId id="302" r:id="rId4"/>
    <p:sldId id="289" r:id="rId5"/>
    <p:sldId id="1284" r:id="rId6"/>
    <p:sldId id="1286" r:id="rId7"/>
    <p:sldId id="1285" r:id="rId8"/>
    <p:sldId id="1283" r:id="rId9"/>
    <p:sldId id="284" r:id="rId10"/>
    <p:sldId id="1280" r:id="rId11"/>
    <p:sldId id="299" r:id="rId12"/>
    <p:sldId id="279" r:id="rId13"/>
    <p:sldId id="1278" r:id="rId14"/>
    <p:sldId id="286" r:id="rId15"/>
    <p:sldId id="1279" r:id="rId16"/>
    <p:sldId id="281" r:id="rId17"/>
    <p:sldId id="291" r:id="rId18"/>
    <p:sldId id="1287" r:id="rId19"/>
    <p:sldId id="290" r:id="rId20"/>
    <p:sldId id="292" r:id="rId21"/>
    <p:sldId id="295" r:id="rId22"/>
    <p:sldId id="293" r:id="rId23"/>
    <p:sldId id="296" r:id="rId24"/>
    <p:sldId id="294" r:id="rId25"/>
    <p:sldId id="297" r:id="rId26"/>
    <p:sldId id="300" r:id="rId27"/>
    <p:sldId id="301" r:id="rId28"/>
    <p:sldId id="1274" r:id="rId29"/>
    <p:sldId id="1265" r:id="rId30"/>
    <p:sldId id="1273" r:id="rId31"/>
    <p:sldId id="1079" r:id="rId32"/>
    <p:sldId id="1080" r:id="rId33"/>
    <p:sldId id="1081" r:id="rId34"/>
    <p:sldId id="1272" r:id="rId35"/>
    <p:sldId id="1275" r:id="rId36"/>
    <p:sldId id="1281" r:id="rId37"/>
    <p:sldId id="1282" r:id="rId38"/>
    <p:sldId id="298"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0400"/>
    <a:srgbClr val="7092BE"/>
    <a:srgbClr val="004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83" autoAdjust="0"/>
    <p:restoredTop sz="94660"/>
  </p:normalViewPr>
  <p:slideViewPr>
    <p:cSldViewPr>
      <p:cViewPr varScale="1">
        <p:scale>
          <a:sx n="112" d="100"/>
          <a:sy n="112" d="100"/>
        </p:scale>
        <p:origin x="342"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1A1FB1-A8A9-4AED-B24F-B726C77305B3}" type="datetimeFigureOut">
              <a:rPr lang="en-US" smtClean="0"/>
              <a:pPr/>
              <a:t>3/14/2020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299B01-4D3F-4586-88D4-98CACE9D4491}" type="slidenum">
              <a:rPr lang="en-US" smtClean="0"/>
              <a:pPr/>
              <a:t>‹#›</a:t>
            </a:fld>
            <a:endParaRPr lang="en-US"/>
          </a:p>
        </p:txBody>
      </p:sp>
    </p:spTree>
    <p:extLst>
      <p:ext uri="{BB962C8B-B14F-4D97-AF65-F5344CB8AC3E}">
        <p14:creationId xmlns:p14="http://schemas.microsoft.com/office/powerpoint/2010/main" val="4198331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8FEBE-006D-4E3E-A91E-4E498D1AFCB0}" type="datetimeFigureOut">
              <a:rPr lang="en-US" smtClean="0"/>
              <a:pPr/>
              <a:t>3/14/2020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642F-FDAD-4697-9B6F-4650C9BB887E}" type="slidenum">
              <a:rPr lang="en-US" smtClean="0"/>
              <a:pPr/>
              <a:t>‹#›</a:t>
            </a:fld>
            <a:endParaRPr lang="en-US"/>
          </a:p>
        </p:txBody>
      </p:sp>
    </p:spTree>
    <p:extLst>
      <p:ext uri="{BB962C8B-B14F-4D97-AF65-F5344CB8AC3E}">
        <p14:creationId xmlns:p14="http://schemas.microsoft.com/office/powerpoint/2010/main" val="369211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unique combination of technology, intelligence and expertise comes together in a comprehensive platform for endpoint security. CrowdStrike Falcon Platform is the industry’s first true security cloud.</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It combines endpoint protection using highly refined AI/ML to deliver next-gen AV, best-in-class EDR, and integrated device control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It delivers security operations capabilities including IT hygiene, vulnerability assessment, , managed endpoint protection and managed threat hunting.</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It's powered by world-class threat intelligence, including malware search and sandbox analysis that is fully integrated and automated, delivering deep context and predictive capabilities.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Our platform was brings nearly limitless extensibility, allowing you to leverage that single agent and single platform to deliver outcomes that go beyond endpoint security. We make it easy for you to extend your investment through the CrowdStrike Store, a marketplace where you can discover, try, buy and deploy trusted partner applications that build on the Falcon platform. The CrowdStrike Store lets you build your own security ecosystem, and snap it together like Lego bricks, eliminating months of effort involved in deploying and integrating solutions on your own.</a:t>
            </a:r>
            <a:endParaRPr lang="en-US" b="0" dirty="0">
              <a:effectLst/>
            </a:endParaRPr>
          </a:p>
          <a:p>
            <a:pPr rtl="0"/>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3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a closer look at </a:t>
            </a:r>
            <a:r>
              <a:rPr lang="en-US" sz="1200" b="1" cap="none" dirty="0">
                <a:solidFill>
                  <a:prstClr val="white"/>
                </a:solidFill>
                <a:latin typeface="ITC Avant Garde Pro Bk"/>
                <a:ea typeface="Karla" charset="0"/>
                <a:cs typeface="Karla" charset="0"/>
              </a:rPr>
              <a:t>FALCON ENDPOINT PROTECTION PRO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29</a:t>
            </a:fld>
            <a:endParaRPr lang="en-US"/>
          </a:p>
        </p:txBody>
      </p:sp>
    </p:spTree>
    <p:extLst>
      <p:ext uri="{BB962C8B-B14F-4D97-AF65-F5344CB8AC3E}">
        <p14:creationId xmlns:p14="http://schemas.microsoft.com/office/powerpoint/2010/main" val="63160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a closer look at </a:t>
            </a:r>
            <a:r>
              <a:rPr lang="en-US" sz="1200" b="1" cap="none" dirty="0">
                <a:solidFill>
                  <a:prstClr val="white"/>
                </a:solidFill>
                <a:latin typeface="ITC Avant Garde Pro Bk"/>
                <a:ea typeface="Karla" charset="0"/>
                <a:cs typeface="Karla" charset="0"/>
              </a:rPr>
              <a:t>FALCON ENDPOINT PROTECTION PRO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30</a:t>
            </a:fld>
            <a:endParaRPr lang="en-US"/>
          </a:p>
        </p:txBody>
      </p:sp>
    </p:spTree>
    <p:extLst>
      <p:ext uri="{BB962C8B-B14F-4D97-AF65-F5344CB8AC3E}">
        <p14:creationId xmlns:p14="http://schemas.microsoft.com/office/powerpoint/2010/main" val="3710491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a closer look at </a:t>
            </a:r>
            <a:r>
              <a:rPr lang="en-US" sz="1200" b="1" cap="none" dirty="0">
                <a:solidFill>
                  <a:prstClr val="white"/>
                </a:solidFill>
                <a:latin typeface="ITC Avant Garde Pro Bk"/>
                <a:ea typeface="Karla" charset="0"/>
                <a:cs typeface="Karla" charset="0"/>
              </a:rPr>
              <a:t>FALCON ENDPOINT PROTECTION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31</a:t>
            </a:fld>
            <a:endParaRPr lang="en-US"/>
          </a:p>
        </p:txBody>
      </p:sp>
    </p:spTree>
    <p:extLst>
      <p:ext uri="{BB962C8B-B14F-4D97-AF65-F5344CB8AC3E}">
        <p14:creationId xmlns:p14="http://schemas.microsoft.com/office/powerpoint/2010/main" val="428819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609570">
              <a:spcBef>
                <a:spcPts val="0"/>
              </a:spcBef>
              <a:defRPr/>
            </a:pPr>
            <a:r>
              <a:rPr lang="en-US" dirty="0"/>
              <a:t>Here’s a closer look at </a:t>
            </a:r>
            <a:r>
              <a:rPr lang="en-US" sz="1200" b="1" cap="none" dirty="0">
                <a:solidFill>
                  <a:prstClr val="white"/>
                </a:solidFill>
                <a:latin typeface="ITC Avant Garde Pro Bk"/>
                <a:ea typeface="Karla" charset="0"/>
                <a:cs typeface="Karla" charset="0"/>
              </a:rPr>
              <a:t>FALCON ENDPOINT PROTECTION PREMIUM</a:t>
            </a:r>
          </a:p>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32</a:t>
            </a:fld>
            <a:endParaRPr lang="en-US"/>
          </a:p>
        </p:txBody>
      </p:sp>
    </p:spTree>
    <p:extLst>
      <p:ext uri="{BB962C8B-B14F-4D97-AF65-F5344CB8AC3E}">
        <p14:creationId xmlns:p14="http://schemas.microsoft.com/office/powerpoint/2010/main" val="177830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Here’s a closer look at </a:t>
            </a:r>
            <a:r>
              <a:rPr lang="en-US" sz="1200" b="1" cap="none" dirty="0">
                <a:solidFill>
                  <a:prstClr val="white"/>
                </a:solidFill>
                <a:latin typeface="ITC Avant Garde Pro Bk"/>
                <a:ea typeface="Karla" charset="0"/>
                <a:cs typeface="Karla" charset="0"/>
              </a:rPr>
              <a:t>FALCON COMPLETE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74446AE-6BE4-9C4C-9E53-DB629F49D96E}" type="slidenum">
              <a:rPr lang="en-US" smtClean="0"/>
              <a:t>33</a:t>
            </a:fld>
            <a:endParaRPr lang="en-US"/>
          </a:p>
        </p:txBody>
      </p:sp>
    </p:spTree>
    <p:extLst>
      <p:ext uri="{BB962C8B-B14F-4D97-AF65-F5344CB8AC3E}">
        <p14:creationId xmlns:p14="http://schemas.microsoft.com/office/powerpoint/2010/main" val="292966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services offerings are broken down into three different areas of expertise.</a:t>
            </a:r>
            <a:r>
              <a:rPr lang="en-US" sz="1200" b="0" i="0" u="none" strike="noStrike" kern="1200" baseline="0" dirty="0">
                <a:solidFill>
                  <a:schemeClr val="tx1"/>
                </a:solidFill>
                <a:effectLst/>
                <a:latin typeface="+mn-lt"/>
                <a:ea typeface="+mn-ea"/>
                <a:cs typeface="+mn-cs"/>
              </a:rPr>
              <a:t>  Am I Breached, Am I Mature and Am I Ready.  Services offerings under Am I Breached include our Incident Response and compromise assessments, our technical advisory services fall under Am I Mature, and our strategic advisory services offer organizations coaching and security training to help them answer the question - Am I Ready.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Many top Fortune companies turn to CrowdStrike services </a:t>
            </a:r>
            <a:r>
              <a:rPr lang="en-US" sz="1200" b="0" i="1" u="none" strike="noStrike" kern="1200" baseline="0" dirty="0">
                <a:solidFill>
                  <a:schemeClr val="tx1"/>
                </a:solidFill>
                <a:effectLst/>
                <a:latin typeface="+mn-lt"/>
                <a:ea typeface="+mn-ea"/>
                <a:cs typeface="+mn-cs"/>
              </a:rPr>
              <a:t>because</a:t>
            </a:r>
            <a:r>
              <a:rPr lang="en-US" sz="1200" b="0" i="0" u="none" strike="noStrike" kern="1200" baseline="0" dirty="0">
                <a:solidFill>
                  <a:schemeClr val="tx1"/>
                </a:solidFill>
                <a:effectLst/>
                <a:latin typeface="+mn-lt"/>
                <a:ea typeface="+mn-ea"/>
                <a:cs typeface="+mn-cs"/>
              </a:rPr>
              <a:t> we offer such a wide range of both IR and Strategic advisory services, all of which are delivered quickly and effectively</a:t>
            </a:r>
            <a:r>
              <a:rPr lang="mr-IN" sz="1200" b="0" i="0" u="none" strike="noStrike" kern="1200" baseline="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providing clear and actionable advice to help strengthen their security posture.</a:t>
            </a:r>
            <a:br>
              <a:rPr lang="en-US" sz="1200" b="0" i="0" u="none" strike="noStrike" kern="1200" dirty="0">
                <a:solidFill>
                  <a:schemeClr val="tx1"/>
                </a:solidFill>
                <a:effectLst/>
                <a:latin typeface="+mn-lt"/>
                <a:ea typeface="+mn-ea"/>
                <a:cs typeface="+mn-cs"/>
              </a:rPr>
            </a:b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4446AE-6BE4-9C4C-9E53-DB629F49D9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07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spcAft>
                <a:spcPts val="0"/>
              </a:spcAft>
              <a:buClr>
                <a:schemeClr val="dk1"/>
              </a:buClr>
              <a:buSzPct val="75000"/>
              <a:buFont typeface="Arial" charset="0"/>
              <a:buChar char="•"/>
            </a:pPr>
            <a:r>
              <a:rPr lang="en-US" sz="1200" b="0" i="0" u="none" strike="noStrike" cap="none" dirty="0">
                <a:solidFill>
                  <a:schemeClr val="dk1"/>
                </a:solidFill>
                <a:latin typeface="+mn-lt"/>
                <a:ea typeface="Calibri"/>
                <a:cs typeface="Calibri"/>
                <a:sym typeface="Calibri"/>
              </a:rPr>
              <a:t>To expand on our offerings </a:t>
            </a:r>
            <a:r>
              <a:rPr lang="mr-IN" sz="1200" b="0" i="0" u="none" strike="noStrike" cap="none" dirty="0">
                <a:solidFill>
                  <a:schemeClr val="dk1"/>
                </a:solidFill>
                <a:latin typeface="+mn-lt"/>
                <a:ea typeface="Calibri"/>
                <a:cs typeface="Calibri"/>
                <a:sym typeface="Calibri"/>
              </a:rPr>
              <a:t>–</a:t>
            </a:r>
            <a:r>
              <a:rPr lang="en-US" sz="1200" b="0" i="0" u="none" strike="noStrike" cap="none" dirty="0">
                <a:solidFill>
                  <a:schemeClr val="dk1"/>
                </a:solidFill>
                <a:latin typeface="+mn-lt"/>
                <a:ea typeface="Calibri"/>
                <a:cs typeface="Calibri"/>
                <a:sym typeface="Calibri"/>
              </a:rPr>
              <a:t> here is a bit more on each services category</a:t>
            </a:r>
            <a:r>
              <a:rPr lang="mr-IN" sz="1200" b="0" i="0" u="none" strike="noStrike" cap="none" baseline="0" dirty="0">
                <a:solidFill>
                  <a:schemeClr val="dk1"/>
                </a:solidFill>
                <a:latin typeface="+mn-lt"/>
                <a:ea typeface="Calibri"/>
                <a:cs typeface="Calibri"/>
                <a:sym typeface="Calibri"/>
              </a:rPr>
              <a:t>–</a:t>
            </a:r>
            <a:r>
              <a:rPr lang="en-US" sz="1200" b="0" i="0" u="none" strike="noStrike" cap="none" baseline="0" dirty="0">
                <a:solidFill>
                  <a:schemeClr val="dk1"/>
                </a:solidFill>
                <a:latin typeface="+mn-lt"/>
                <a:ea typeface="Calibri"/>
                <a:cs typeface="Calibri"/>
                <a:sym typeface="Calibri"/>
              </a:rPr>
              <a:t> Am I Breached, Am I Mature, Am I Ready.  We offer best in class Incident Response and Compromise assessments along with an array </a:t>
            </a:r>
            <a:r>
              <a:rPr lang="en" sz="1200" b="0" i="0" u="none" strike="noStrike" cap="none" dirty="0">
                <a:solidFill>
                  <a:schemeClr val="dk1"/>
                </a:solidFill>
                <a:latin typeface="+mn-lt"/>
                <a:ea typeface="Calibri"/>
                <a:cs typeface="Calibri"/>
                <a:sym typeface="Calibri"/>
              </a:rPr>
              <a:t>of strategic advisory</a:t>
            </a:r>
            <a:r>
              <a:rPr lang="en" sz="1200" b="0" i="0" u="none" strike="noStrike" cap="none" baseline="0" dirty="0">
                <a:solidFill>
                  <a:schemeClr val="dk1"/>
                </a:solidFill>
                <a:latin typeface="+mn-lt"/>
                <a:ea typeface="Calibri"/>
                <a:cs typeface="Calibri"/>
                <a:sym typeface="Calibri"/>
              </a:rPr>
              <a:t> services </a:t>
            </a:r>
            <a:r>
              <a:rPr lang="en" sz="1200" b="0" i="0" u="none" strike="noStrike" cap="none" dirty="0">
                <a:solidFill>
                  <a:schemeClr val="dk1"/>
                </a:solidFill>
                <a:latin typeface="+mn-lt"/>
                <a:ea typeface="Calibri"/>
                <a:cs typeface="Calibri"/>
                <a:sym typeface="Calibri"/>
              </a:rPr>
              <a:t>that allow an organization to enhance and improve their security posture and reduce risk.</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To</a:t>
            </a:r>
            <a:r>
              <a:rPr lang="en-US" sz="1200" b="0" i="0" u="none" strike="noStrike" cap="none" baseline="0" dirty="0">
                <a:solidFill>
                  <a:schemeClr val="dk1"/>
                </a:solidFill>
                <a:latin typeface="+mn-lt"/>
                <a:ea typeface="Calibri"/>
                <a:cs typeface="Calibri"/>
                <a:sym typeface="Calibri"/>
              </a:rPr>
              <a:t> begin the discussion we will review the offerings under “Am I Breached.”  Our Incident Response and Compromise Assessment offerings are designed to investigate and detect whether or not a network or endpoint has been compromised.  Business Email Compromise Assessments help an organization determine if an email has been or could be the source on an incident. And our M&amp;A Cyber Risk </a:t>
            </a:r>
            <a:r>
              <a:rPr lang="en-US" sz="1200" b="0" i="0" u="none" strike="noStrike" cap="none" baseline="0" dirty="0" err="1">
                <a:solidFill>
                  <a:schemeClr val="dk1"/>
                </a:solidFill>
                <a:latin typeface="+mn-lt"/>
                <a:ea typeface="Calibri"/>
                <a:cs typeface="Calibri"/>
                <a:sym typeface="Calibri"/>
              </a:rPr>
              <a:t>Assesment</a:t>
            </a:r>
            <a:r>
              <a:rPr lang="en-US" sz="1200" b="0" i="0" u="none" strike="noStrike" cap="none" baseline="0" dirty="0">
                <a:solidFill>
                  <a:schemeClr val="dk1"/>
                </a:solidFill>
                <a:latin typeface="+mn-lt"/>
                <a:ea typeface="Calibri"/>
                <a:cs typeface="Calibri"/>
                <a:sym typeface="Calibri"/>
              </a:rPr>
              <a:t> help organization gain full insight into a third party organization’s network before a transaction takes place.  Our Falcon product coupled with our team’s years of in-depth hunting and investigative experience will quickly be able to identify any sign of compromise within an environment.</a:t>
            </a:r>
          </a:p>
          <a:p>
            <a:pPr marL="0" marR="0" lvl="0" indent="0" algn="l" rtl="0">
              <a:spcBef>
                <a:spcPts val="0"/>
              </a:spcBef>
              <a:spcAft>
                <a:spcPts val="0"/>
              </a:spcAft>
              <a:buClr>
                <a:schemeClr val="dk1"/>
              </a:buClr>
              <a:buSzPts val="1200"/>
              <a:buFont typeface="Calibri"/>
              <a:buNone/>
            </a:pPr>
            <a:endParaRPr lang="en"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Next</a:t>
            </a:r>
            <a:r>
              <a:rPr lang="en-US" sz="1200" b="0" i="0" u="none" strike="noStrike" cap="none" baseline="0" dirty="0">
                <a:solidFill>
                  <a:schemeClr val="dk1"/>
                </a:solidFill>
                <a:latin typeface="+mn-lt"/>
                <a:ea typeface="Calibri"/>
                <a:cs typeface="Calibri"/>
                <a:sym typeface="Calibri"/>
              </a:rPr>
              <a:t> - </a:t>
            </a:r>
            <a:r>
              <a:rPr lang="en" sz="1200" b="0" i="0" u="none" strike="noStrike" cap="none" dirty="0">
                <a:solidFill>
                  <a:schemeClr val="dk1"/>
                </a:solidFill>
                <a:latin typeface="+mn-lt"/>
                <a:ea typeface="Calibri"/>
                <a:cs typeface="Calibri"/>
                <a:sym typeface="Calibri"/>
              </a:rPr>
              <a:t>CrowdStrike Services is here to assist organizations as they confront the question of ‘Am I Mature’? In this context, an organization is looking to ensure that programmatically they have the processes and procedures at hand to address attacks and incidents. We have a wide range of offerings in this area that can assist an organization. A Cyber Maturity Assessment is always a good place to start. This provides an independent assessment as to an organizations capabilities, skills and procedures – allowing them to address and prioritize areas for improvement. We can assist in developing IR policy and playbooks to ensure that a organization is ready to effectively and efficiently handle any incident, should it come to pass.  The Cloud is a reality for the majority of organizations. It brings many benefits, but it also raises security concerns and questions. Just how secure or mature is your Cloud infrastructure? Well, CrowdStrike Services can help you answer that question and guide you as to how you can effectively secure your Cloud.</a:t>
            </a:r>
            <a:r>
              <a:rPr lang="en-US" sz="1200" b="0" i="0" u="none" strike="noStrike" cap="none" dirty="0">
                <a:solidFill>
                  <a:schemeClr val="dk1"/>
                </a:solidFill>
                <a:latin typeface="+mn-lt"/>
                <a:ea typeface="Calibri"/>
                <a:cs typeface="Calibri"/>
                <a:sym typeface="Calibri"/>
              </a:rPr>
              <a:t> Finally,</a:t>
            </a:r>
            <a:r>
              <a:rPr lang="en" sz="1200" b="0" i="0" u="none" strike="noStrike" cap="none" dirty="0">
                <a:solidFill>
                  <a:srgbClr val="000000"/>
                </a:solidFill>
                <a:latin typeface="Arial"/>
                <a:ea typeface="Arial"/>
                <a:cs typeface="Arial"/>
                <a:sym typeface="Arial"/>
              </a:rPr>
              <a:t> Attackers are laser focused on securing credentials that allow them to move laterally across the environment and hide within it. With that in mind, ensuring that the credentials held and administered within Active Directory is vital. CrowdStrike Services can help an organization assess the security of AD and provide detailed guidance and help as to how it can be better protected. </a:t>
            </a:r>
            <a:endParaRPr lang="en" dirty="0"/>
          </a:p>
          <a:p>
            <a:pPr marL="0" marR="0" lvl="0" indent="0" algn="l" rtl="0">
              <a:spcBef>
                <a:spcPts val="0"/>
              </a:spcBef>
              <a:spcAft>
                <a:spcPts val="0"/>
              </a:spcAft>
              <a:buClr>
                <a:schemeClr val="dk1"/>
              </a:buClr>
              <a:buSzPts val="1200"/>
              <a:buFont typeface="Calibri"/>
              <a:buNone/>
            </a:pPr>
            <a:endParaRPr lang="en"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endParaRPr lang="en"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mn-lt"/>
                <a:ea typeface="Calibri"/>
                <a:cs typeface="Calibri"/>
                <a:sym typeface="Calibri"/>
              </a:rPr>
              <a:t>Finally, the last step in the maturity model is focused on ‘Am I ready’. Here the approach is to provide help to ensure the organization is primed and prepared to protect itself against attacks and intrusions. We can run Red Team operations to determine the effectiveness  of an organizations technology and processes in detecting attacks and intrusion. </a:t>
            </a:r>
            <a:r>
              <a:rPr lang="en" sz="1100" b="0" i="0" u="none" strike="noStrike" cap="none" dirty="0">
                <a:solidFill>
                  <a:srgbClr val="000000"/>
                </a:solidFill>
                <a:latin typeface="Arial"/>
                <a:ea typeface="Arial"/>
                <a:cs typeface="Arial"/>
                <a:sym typeface="Arial"/>
              </a:rPr>
              <a:t>What would a targeted attack be like? Can you get your internal team to understand what happens during an incident response situation? With our table-top exercises we guide an organization—both executive and technical participants—through a targeted attack scenario and uncovers the gaps that only arise when an actual incident occurs. </a:t>
            </a:r>
            <a:r>
              <a:rPr lang="en-US" sz="1100" b="0" i="0" u="none" strike="noStrike" cap="none" dirty="0">
                <a:solidFill>
                  <a:srgbClr val="000000"/>
                </a:solidFill>
                <a:latin typeface="Arial"/>
                <a:ea typeface="Arial"/>
                <a:cs typeface="Arial"/>
                <a:sym typeface="Arial"/>
              </a:rPr>
              <a:t>Lastly, </a:t>
            </a:r>
            <a:r>
              <a:rPr lang="en-US" sz="1100" dirty="0"/>
              <a:t>Falcon Network is a network monitoring security service that utilizes both the expertise of CrowdStrike Services threat hunters and a virtual network appliance that detects threats present in a customer’s environment. </a:t>
            </a:r>
            <a:endParaRPr lang="en" dirty="0"/>
          </a:p>
        </p:txBody>
      </p:sp>
      <p:sp>
        <p:nvSpPr>
          <p:cNvPr id="4" name="Slide Number Placeholder 3"/>
          <p:cNvSpPr>
            <a:spLocks noGrp="1"/>
          </p:cNvSpPr>
          <p:nvPr>
            <p:ph type="sldNum" sz="quarter" idx="10"/>
          </p:nvPr>
        </p:nvSpPr>
        <p:spPr/>
        <p:txBody>
          <a:bodyPr/>
          <a:lstStyle/>
          <a:p>
            <a:fld id="{0D803A6E-C736-C846-B355-0CC59D037612}" type="slidenum">
              <a:rPr lang="en-US" smtClean="0"/>
              <a:t>36</a:t>
            </a:fld>
            <a:endParaRPr lang="en-US"/>
          </a:p>
        </p:txBody>
      </p:sp>
    </p:spTree>
    <p:extLst>
      <p:ext uri="{BB962C8B-B14F-4D97-AF65-F5344CB8AC3E}">
        <p14:creationId xmlns:p14="http://schemas.microsoft.com/office/powerpoint/2010/main" val="1247917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laptop_connec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9" name="Rectangle 8"/>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69657"/>
            <a:ext cx="2133600" cy="273844"/>
          </a:xfrm>
        </p:spPr>
        <p:txBody>
          <a:bodyPr/>
          <a:lstStyle/>
          <a:p>
            <a:fld id="{2009620A-868C-4F51-95DA-72EFCEFE53EC}" type="datetime1">
              <a:rPr lang="en-US" smtClean="0"/>
              <a:pPr/>
              <a:t>3/14/2020</a:t>
            </a:fld>
            <a:endParaRPr lang="en-US"/>
          </a:p>
        </p:txBody>
      </p:sp>
      <p:sp>
        <p:nvSpPr>
          <p:cNvPr id="5" name="Footer Placeholder 4"/>
          <p:cNvSpPr>
            <a:spLocks noGrp="1"/>
          </p:cNvSpPr>
          <p:nvPr>
            <p:ph type="ftr" sz="quarter" idx="11"/>
          </p:nvPr>
        </p:nvSpPr>
        <p:spPr>
          <a:xfrm>
            <a:off x="3124200" y="4869657"/>
            <a:ext cx="2895600" cy="273844"/>
          </a:xfrm>
        </p:spPr>
        <p:txBody>
          <a:bodyPr/>
          <a:lstStyle/>
          <a:p>
            <a:endParaRPr lang="en-US"/>
          </a:p>
        </p:txBody>
      </p:sp>
      <p:sp>
        <p:nvSpPr>
          <p:cNvPr id="6" name="Slide Number Placeholder 5"/>
          <p:cNvSpPr>
            <a:spLocks noGrp="1"/>
          </p:cNvSpPr>
          <p:nvPr>
            <p:ph type="sldNum" sz="quarter" idx="12"/>
          </p:nvPr>
        </p:nvSpPr>
        <p:spPr>
          <a:xfrm>
            <a:off x="6553200" y="4869657"/>
            <a:ext cx="2133600" cy="273844"/>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228600" y="3314700"/>
            <a:ext cx="7772400" cy="1102519"/>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228600" y="4400550"/>
            <a:ext cx="6400800" cy="5715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447800" y="-28575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3371850"/>
            <a:ext cx="5486400" cy="425054"/>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a:t>Click to edit Master title style</a:t>
            </a:r>
          </a:p>
        </p:txBody>
      </p:sp>
      <p:sp>
        <p:nvSpPr>
          <p:cNvPr id="3" name="Picture Placeholder 2"/>
          <p:cNvSpPr>
            <a:spLocks noGrp="1"/>
          </p:cNvSpPr>
          <p:nvPr>
            <p:ph type="pic" idx="1"/>
          </p:nvPr>
        </p:nvSpPr>
        <p:spPr>
          <a:xfrm>
            <a:off x="3048000" y="40005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71800" y="3796903"/>
            <a:ext cx="5486400" cy="603647"/>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3/14/2020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23452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ustom 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528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2D430CB-EE67-8A43-95B3-2F4D6E5FFBFA}"/>
              </a:ext>
            </a:extLst>
          </p:cNvPr>
          <p:cNvSpPr>
            <a:spLocks noGrp="1"/>
          </p:cNvSpPr>
          <p:nvPr>
            <p:ph sz="quarter" idx="13"/>
          </p:nvPr>
        </p:nvSpPr>
        <p:spPr>
          <a:xfrm>
            <a:off x="290556" y="1376363"/>
            <a:ext cx="8588332" cy="31876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4B3B7E32-8873-AA4F-93B0-1F1DBAAF0200}"/>
              </a:ext>
            </a:extLst>
          </p:cNvPr>
          <p:cNvSpPr>
            <a:spLocks noGrp="1"/>
          </p:cNvSpPr>
          <p:nvPr>
            <p:ph type="ftr" sz="quarter" idx="14"/>
          </p:nvPr>
        </p:nvSpPr>
        <p:spPr/>
        <p:txBody>
          <a:bodyPr/>
          <a:lstStyle/>
          <a:p>
            <a:r>
              <a:rPr lang="en-CA">
                <a:solidFill>
                  <a:srgbClr val="FFFFFF"/>
                </a:solidFill>
              </a:rPr>
              <a:t>2019 CROWDSTRIKE, INC. ALL RIGHTS RESERVED. </a:t>
            </a:r>
            <a:endParaRPr lang="en-US" dirty="0">
              <a:solidFill>
                <a:srgbClr val="FFFFFF"/>
              </a:solidFill>
            </a:endParaRPr>
          </a:p>
        </p:txBody>
      </p:sp>
      <p:sp>
        <p:nvSpPr>
          <p:cNvPr id="3" name="Title 2">
            <a:extLst>
              <a:ext uri="{FF2B5EF4-FFF2-40B4-BE49-F238E27FC236}">
                <a16:creationId xmlns:a16="http://schemas.microsoft.com/office/drawing/2014/main" id="{0BDE46CC-E87A-924C-B98D-01C616693E4B}"/>
              </a:ext>
            </a:extLst>
          </p:cNvPr>
          <p:cNvSpPr>
            <a:spLocks noGrp="1"/>
          </p:cNvSpPr>
          <p:nvPr>
            <p:ph type="title" hasCustomPrompt="1"/>
          </p:nvPr>
        </p:nvSpPr>
        <p:spPr/>
        <p:txBody>
          <a:bodyPr/>
          <a:lstStyle/>
          <a:p>
            <a:r>
              <a:rPr lang="en-US" dirty="0"/>
              <a:t>Add title</a:t>
            </a:r>
          </a:p>
        </p:txBody>
      </p:sp>
    </p:spTree>
    <p:extLst>
      <p:ext uri="{BB962C8B-B14F-4D97-AF65-F5344CB8AC3E}">
        <p14:creationId xmlns:p14="http://schemas.microsoft.com/office/powerpoint/2010/main" val="1440827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4838" b="8064"/>
          <a:stretch/>
        </p:blipFill>
        <p:spPr>
          <a:xfrm>
            <a:off x="0" y="0"/>
            <a:ext cx="9144000" cy="5143500"/>
          </a:xfrm>
          <a:prstGeom prst="rect">
            <a:avLst/>
          </a:prstGeom>
        </p:spPr>
      </p:pic>
      <p:sp>
        <p:nvSpPr>
          <p:cNvPr id="4" name="Date Placeholder 3"/>
          <p:cNvSpPr>
            <a:spLocks noGrp="1"/>
          </p:cNvSpPr>
          <p:nvPr>
            <p:ph type="dt" sz="half" idx="10"/>
          </p:nvPr>
        </p:nvSpPr>
        <p:spPr>
          <a:xfrm>
            <a:off x="457200" y="4869657"/>
            <a:ext cx="2133600" cy="273844"/>
          </a:xfrm>
        </p:spPr>
        <p:txBody>
          <a:bodyPr/>
          <a:lstStyle/>
          <a:p>
            <a:fld id="{2009620A-868C-4F51-95DA-72EFCEFE53EC}" type="datetime1">
              <a:rPr lang="en-US" smtClean="0"/>
              <a:pPr/>
              <a:t>3/14/2020</a:t>
            </a:fld>
            <a:endParaRPr lang="en-US"/>
          </a:p>
        </p:txBody>
      </p:sp>
      <p:sp>
        <p:nvSpPr>
          <p:cNvPr id="5" name="Footer Placeholder 4"/>
          <p:cNvSpPr>
            <a:spLocks noGrp="1"/>
          </p:cNvSpPr>
          <p:nvPr>
            <p:ph type="ftr" sz="quarter" idx="11"/>
          </p:nvPr>
        </p:nvSpPr>
        <p:spPr>
          <a:xfrm>
            <a:off x="3124200" y="4869657"/>
            <a:ext cx="2895600" cy="273844"/>
          </a:xfrm>
        </p:spPr>
        <p:txBody>
          <a:bodyPr/>
          <a:lstStyle/>
          <a:p>
            <a:endParaRPr lang="en-US"/>
          </a:p>
        </p:txBody>
      </p:sp>
      <p:sp>
        <p:nvSpPr>
          <p:cNvPr id="6" name="Slide Number Placeholder 5"/>
          <p:cNvSpPr>
            <a:spLocks noGrp="1"/>
          </p:cNvSpPr>
          <p:nvPr>
            <p:ph type="sldNum" sz="quarter" idx="12"/>
          </p:nvPr>
        </p:nvSpPr>
        <p:spPr>
          <a:xfrm>
            <a:off x="6553200" y="4869657"/>
            <a:ext cx="2133600" cy="273844"/>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76200" y="3314700"/>
            <a:ext cx="7772400" cy="1102519"/>
          </a:xfrm>
        </p:spPr>
        <p:txBody>
          <a:bodyPr anchor="b"/>
          <a:lstStyle>
            <a:lvl1pPr algn="l">
              <a:defRPr sz="3600" baseline="0">
                <a:ln>
                  <a:solidFill>
                    <a:schemeClr val="accent1">
                      <a:lumMod val="50000"/>
                    </a:schemeClr>
                  </a:solidFill>
                </a:ln>
                <a:solidFill>
                  <a:schemeClr val="accent2">
                    <a:lumMod val="60000"/>
                    <a:lumOff val="40000"/>
                  </a:schemeClr>
                </a:solidFill>
                <a:effectLst>
                  <a:reflection blurRad="6350" stA="14000" endPos="45500" dir="5400000" sy="-100000" algn="bl" rotWithShape="0"/>
                </a:effectLst>
              </a:defRPr>
            </a:lvl1pPr>
          </a:lstStyle>
          <a:p>
            <a:r>
              <a:rPr lang="en-US" dirty="0"/>
              <a:t>Title</a:t>
            </a:r>
          </a:p>
        </p:txBody>
      </p:sp>
      <p:sp>
        <p:nvSpPr>
          <p:cNvPr id="3" name="Subtitle 2"/>
          <p:cNvSpPr>
            <a:spLocks noGrp="1"/>
          </p:cNvSpPr>
          <p:nvPr>
            <p:ph type="subTitle" idx="1"/>
          </p:nvPr>
        </p:nvSpPr>
        <p:spPr>
          <a:xfrm>
            <a:off x="76200" y="4400550"/>
            <a:ext cx="6400800" cy="5715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2" name="Straight Connector 11"/>
          <p:cNvCxnSpPr/>
          <p:nvPr userDrawn="1"/>
        </p:nvCxnSpPr>
        <p:spPr>
          <a:xfrm>
            <a:off x="-1447800" y="-28575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149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828"/>
            <a:ext cx="5791200" cy="70842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457200" y="3143250"/>
            <a:ext cx="8534400" cy="3292078"/>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2"/>
          <a:stretch/>
        </p:blipFill>
        <p:spPr>
          <a:xfrm>
            <a:off x="0" y="0"/>
            <a:ext cx="9144000" cy="2343150"/>
          </a:xfrm>
          <a:prstGeom prst="rect">
            <a:avLst/>
          </a:prstGeom>
        </p:spPr>
      </p:pic>
    </p:spTree>
    <p:extLst>
      <p:ext uri="{BB962C8B-B14F-4D97-AF65-F5344CB8AC3E}">
        <p14:creationId xmlns:p14="http://schemas.microsoft.com/office/powerpoint/2010/main" val="248496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38400" y="1028700"/>
            <a:ext cx="5791200" cy="70842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438400" y="1737122"/>
            <a:ext cx="8534400" cy="329207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563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8" y="1835944"/>
            <a:ext cx="6284913" cy="1021556"/>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478088" y="710804"/>
            <a:ext cx="6284913" cy="1125140"/>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3/14/2020</a:t>
            </a:fld>
            <a:endParaRPr lang="en-US"/>
          </a:p>
        </p:txBody>
      </p:sp>
      <p:sp>
        <p:nvSpPr>
          <p:cNvPr id="5" name="Footer Placeholder 4"/>
          <p:cNvSpPr>
            <a:spLocks noGrp="1"/>
          </p:cNvSpPr>
          <p:nvPr>
            <p:ph type="ftr" sz="quarter" idx="11"/>
          </p:nvPr>
        </p:nvSpPr>
        <p:spPr>
          <a:xfrm>
            <a:off x="3124200" y="4800600"/>
            <a:ext cx="2895600" cy="273844"/>
          </a:xfrm>
        </p:spPr>
        <p:txBody>
          <a:bodyPr/>
          <a:lstStyle/>
          <a:p>
            <a:endParaRPr lang="en-US" dirty="0"/>
          </a:p>
        </p:txBody>
      </p:sp>
      <p:sp>
        <p:nvSpPr>
          <p:cNvPr id="6" name="Slide Number Placeholder 5"/>
          <p:cNvSpPr>
            <a:spLocks noGrp="1"/>
          </p:cNvSpPr>
          <p:nvPr>
            <p:ph type="sldNum" sz="quarter" idx="12"/>
          </p:nvPr>
        </p:nvSpPr>
        <p:spPr>
          <a:xfrm>
            <a:off x="6553200" y="4800600"/>
            <a:ext cx="2133600" cy="273844"/>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2122363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708422"/>
          </a:xfrm>
          <a:noFill/>
        </p:spPr>
        <p:txBody>
          <a:bodyPr vert="horz" lIns="91440" tIns="45720" rIns="91440" bIns="45720" rtlCol="0" anchor="ctr">
            <a:normAutofit/>
          </a:bodyPr>
          <a:lstStyle>
            <a:lvl1pPr>
              <a:defRPr lang="en-US">
                <a:ln>
                  <a:solidFill>
                    <a:schemeClr val="accent1">
                      <a:lumMod val="50000"/>
                    </a:schemeClr>
                  </a:solidFill>
                </a:ln>
                <a:solidFill>
                  <a:schemeClr val="accent2">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2743200" y="918233"/>
            <a:ext cx="3048000" cy="3565922"/>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918233"/>
            <a:ext cx="3048000" cy="3565922"/>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26E2B09-917C-4CE8-84A4-CF423B837BAE}" type="datetime1">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6280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028700"/>
            <a:ext cx="3200400" cy="47982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1905000" y="114300"/>
            <a:ext cx="6477000" cy="70842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a:t>Click to edit Master title style</a:t>
            </a:r>
          </a:p>
        </p:txBody>
      </p:sp>
      <p:sp>
        <p:nvSpPr>
          <p:cNvPr id="4" name="Content Placeholder 3"/>
          <p:cNvSpPr>
            <a:spLocks noGrp="1"/>
          </p:cNvSpPr>
          <p:nvPr>
            <p:ph sz="half" idx="2"/>
          </p:nvPr>
        </p:nvSpPr>
        <p:spPr>
          <a:xfrm>
            <a:off x="2438400" y="1608534"/>
            <a:ext cx="3200400" cy="2963466"/>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3600" y="1028700"/>
            <a:ext cx="3200400" cy="47982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43600" y="1608534"/>
            <a:ext cx="3200400" cy="2963466"/>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E432E-D556-49B1-AA44-0ADD980DBED8}" type="datetime1">
              <a:rPr lang="en-US" smtClean="0"/>
              <a:pPr/>
              <a:t>3/14/2020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02388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14300"/>
            <a:ext cx="6477000" cy="70842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311AE94-C42D-430C-B655-059880745D40}" type="datetime1">
              <a:rPr lang="en-US" smtClean="0"/>
              <a:pPr/>
              <a:t>3/14/2020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12366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laptop_connection_slide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cstate="print"/>
          <a:stretch/>
        </p:blipFill>
        <p:spPr>
          <a:xfrm>
            <a:off x="0" y="-1771650"/>
            <a:ext cx="9144000" cy="3581900"/>
          </a:xfrm>
          <a:prstGeom prst="rect">
            <a:avLst/>
          </a:prstGeom>
        </p:spPr>
      </p:pic>
      <p:sp>
        <p:nvSpPr>
          <p:cNvPr id="10" name="Rectangle 9"/>
          <p:cNvSpPr/>
          <p:nvPr userDrawn="1"/>
        </p:nvSpPr>
        <p:spPr>
          <a:xfrm>
            <a:off x="0" y="0"/>
            <a:ext cx="9144000" cy="51435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434828"/>
            <a:ext cx="5791200" cy="708422"/>
          </a:xfrm>
        </p:spPr>
        <p:txBody>
          <a:bodyPr/>
          <a:lstStyle>
            <a:lvl1pPr>
              <a:defRPr>
                <a:ln w="12700">
                  <a:solidFill>
                    <a:schemeClr val="accent1">
                      <a:lumMod val="50000"/>
                    </a:schemeClr>
                  </a:solidFill>
                </a:ln>
                <a:solidFill>
                  <a:schemeClr val="accent2">
                    <a:lumMod val="40000"/>
                    <a:lumOff val="60000"/>
                  </a:schemeClr>
                </a:solidFill>
              </a:defRPr>
            </a:lvl1pPr>
          </a:lstStyle>
          <a:p>
            <a:r>
              <a:rPr lang="en-US" dirty="0"/>
              <a:t>Click to edit Master title style</a:t>
            </a:r>
          </a:p>
        </p:txBody>
      </p:sp>
      <p:sp>
        <p:nvSpPr>
          <p:cNvPr id="3" name="Content Placeholder 2"/>
          <p:cNvSpPr>
            <a:spLocks noGrp="1"/>
          </p:cNvSpPr>
          <p:nvPr>
            <p:ph idx="1"/>
          </p:nvPr>
        </p:nvSpPr>
        <p:spPr>
          <a:xfrm>
            <a:off x="457200" y="3143250"/>
            <a:ext cx="8534400" cy="3292078"/>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5814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3/14/2020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901604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857500"/>
          </a:xfrm>
          <a:prstGeom prst="rect">
            <a:avLst/>
          </a:prstGeom>
        </p:spPr>
      </p:pic>
      <p:sp>
        <p:nvSpPr>
          <p:cNvPr id="11" name="Rectangle 3"/>
          <p:cNvSpPr/>
          <p:nvPr userDrawn="1"/>
        </p:nvSpPr>
        <p:spPr>
          <a:xfrm>
            <a:off x="0" y="1314450"/>
            <a:ext cx="9144000" cy="19431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schemeClr>
              </a:gs>
              <a:gs pos="0">
                <a:schemeClr val="tx1">
                  <a:lumMod val="95000"/>
                  <a:lumOff val="5000"/>
                  <a:alpha val="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1885950"/>
            <a:ext cx="2438400" cy="744125"/>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a:t>Click to edit Master title style</a:t>
            </a:r>
          </a:p>
        </p:txBody>
      </p:sp>
      <p:sp>
        <p:nvSpPr>
          <p:cNvPr id="3" name="Content Placeholder 2"/>
          <p:cNvSpPr>
            <a:spLocks noGrp="1"/>
          </p:cNvSpPr>
          <p:nvPr>
            <p:ph idx="1"/>
          </p:nvPr>
        </p:nvSpPr>
        <p:spPr>
          <a:xfrm>
            <a:off x="381001" y="285750"/>
            <a:ext cx="399010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00800" y="2653903"/>
            <a:ext cx="2438400" cy="2489597"/>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45735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71800" y="3371850"/>
            <a:ext cx="5486400" cy="425054"/>
          </a:xfrm>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a:t>Click to edit Master title style</a:t>
            </a:r>
          </a:p>
        </p:txBody>
      </p:sp>
      <p:sp>
        <p:nvSpPr>
          <p:cNvPr id="3" name="Picture Placeholder 2"/>
          <p:cNvSpPr>
            <a:spLocks noGrp="1"/>
          </p:cNvSpPr>
          <p:nvPr>
            <p:ph type="pic" idx="1"/>
          </p:nvPr>
        </p:nvSpPr>
        <p:spPr>
          <a:xfrm>
            <a:off x="3048000" y="40005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971800" y="3796903"/>
            <a:ext cx="5486400" cy="603647"/>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3/14/2020</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010269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286000" y="2514600"/>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6"/>
          </p:nvPr>
        </p:nvSpPr>
        <p:spPr>
          <a:xfrm>
            <a:off x="1981200" y="1143000"/>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a:t>Click to edit Master text styles</a:t>
            </a:r>
          </a:p>
        </p:txBody>
      </p:sp>
      <p:sp>
        <p:nvSpPr>
          <p:cNvPr id="14" name="Text Placeholder 8"/>
          <p:cNvSpPr>
            <a:spLocks noGrp="1"/>
          </p:cNvSpPr>
          <p:nvPr>
            <p:ph type="body" sz="quarter" idx="17"/>
          </p:nvPr>
        </p:nvSpPr>
        <p:spPr>
          <a:xfrm>
            <a:off x="2133600" y="1828800"/>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a:t>Click to edit Master text styles</a:t>
            </a:r>
          </a:p>
        </p:txBody>
      </p:sp>
      <p:sp>
        <p:nvSpPr>
          <p:cNvPr id="15" name="Text Placeholder 8"/>
          <p:cNvSpPr>
            <a:spLocks noGrp="1"/>
          </p:cNvSpPr>
          <p:nvPr>
            <p:ph type="body" sz="quarter" idx="18"/>
          </p:nvPr>
        </p:nvSpPr>
        <p:spPr>
          <a:xfrm>
            <a:off x="2438400" y="3200400"/>
            <a:ext cx="5486400" cy="628650"/>
          </a:xfrm>
        </p:spPr>
        <p:txBody>
          <a:bodyPr>
            <a:normAutofit/>
          </a:bodyPr>
          <a:lstStyle>
            <a:lvl1pPr marL="57150" indent="0">
              <a:buFontTx/>
              <a:buNone/>
              <a:defRPr sz="1800" baseline="0">
                <a:solidFill>
                  <a:schemeClr val="bg1">
                    <a:lumMod val="95000"/>
                  </a:schemeClr>
                </a:solidFill>
              </a:defRPr>
            </a:lvl1pPr>
          </a:lstStyle>
          <a:p>
            <a:pPr lvl="0"/>
            <a:r>
              <a:rPr lang="en-US" dirty="0"/>
              <a:t>Click to edit Master text styles</a:t>
            </a:r>
          </a:p>
        </p:txBody>
      </p:sp>
      <p:sp>
        <p:nvSpPr>
          <p:cNvPr id="13" name="Text Placeholder 10"/>
          <p:cNvSpPr>
            <a:spLocks noGrp="1"/>
          </p:cNvSpPr>
          <p:nvPr>
            <p:ph type="body" sz="quarter" idx="13"/>
          </p:nvPr>
        </p:nvSpPr>
        <p:spPr>
          <a:xfrm>
            <a:off x="1905000" y="571500"/>
            <a:ext cx="5486400" cy="342900"/>
          </a:xfrm>
        </p:spPr>
        <p:txBody>
          <a:bodyPr>
            <a:normAutofit/>
          </a:bodyPr>
          <a:lstStyle>
            <a:lvl1pPr algn="l">
              <a:buFontTx/>
              <a:buNone/>
              <a:defRPr sz="2400" b="1">
                <a:ln>
                  <a:solidFill>
                    <a:schemeClr val="accent1">
                      <a:lumMod val="50000"/>
                    </a:schemeClr>
                  </a:solidFill>
                </a:ln>
                <a:solidFill>
                  <a:schemeClr val="accent1">
                    <a:lumMod val="60000"/>
                    <a:lumOff val="40000"/>
                  </a:schemeClr>
                </a:solidFill>
              </a:defRPr>
            </a:lvl1pPr>
          </a:lstStyle>
          <a:p>
            <a:pPr lvl="0"/>
            <a:r>
              <a:rPr lang="en-US" dirty="0"/>
              <a:t>Click to edit Master text styles</a:t>
            </a:r>
          </a:p>
        </p:txBody>
      </p:sp>
      <p:sp>
        <p:nvSpPr>
          <p:cNvPr id="11" name="Title 1"/>
          <p:cNvSpPr>
            <a:spLocks noGrp="1"/>
          </p:cNvSpPr>
          <p:nvPr>
            <p:ph type="title"/>
          </p:nvPr>
        </p:nvSpPr>
        <p:spPr>
          <a:xfrm>
            <a:off x="990600" y="-22622"/>
            <a:ext cx="6477000" cy="708422"/>
          </a:xfrm>
        </p:spPr>
        <p:txBody>
          <a:bodyPr/>
          <a:lstStyle>
            <a:lvl1pPr algn="l">
              <a:defRPr>
                <a:ln>
                  <a:solidFill>
                    <a:schemeClr val="accent1">
                      <a:lumMod val="50000"/>
                    </a:schemeClr>
                  </a:solidFill>
                </a:ln>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104328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352800" y="57150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352800" y="2000250"/>
            <a:ext cx="4648200" cy="12573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3352800" y="3314700"/>
            <a:ext cx="4648200" cy="120015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a:t>Click to edit Master text styles</a:t>
            </a:r>
          </a:p>
        </p:txBody>
      </p:sp>
      <p:sp>
        <p:nvSpPr>
          <p:cNvPr id="15" name="Content Placeholder 2"/>
          <p:cNvSpPr>
            <a:spLocks noGrp="1"/>
          </p:cNvSpPr>
          <p:nvPr>
            <p:ph sz="half" idx="15"/>
          </p:nvPr>
        </p:nvSpPr>
        <p:spPr>
          <a:xfrm>
            <a:off x="2819400" y="571500"/>
            <a:ext cx="1981200" cy="12573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819400" y="1885950"/>
            <a:ext cx="1981200" cy="12573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3"/>
          <p:cNvSpPr>
            <a:spLocks noGrp="1"/>
          </p:cNvSpPr>
          <p:nvPr>
            <p:ph sz="half" idx="17"/>
          </p:nvPr>
        </p:nvSpPr>
        <p:spPr>
          <a:xfrm>
            <a:off x="2819400" y="3200400"/>
            <a:ext cx="1981200" cy="120015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Title 1"/>
          <p:cNvSpPr>
            <a:spLocks noGrp="1"/>
          </p:cNvSpPr>
          <p:nvPr>
            <p:ph type="title"/>
          </p:nvPr>
        </p:nvSpPr>
        <p:spPr>
          <a:xfrm>
            <a:off x="1828800" y="-114300"/>
            <a:ext cx="6477000" cy="708422"/>
          </a:xfrm>
        </p:spPr>
        <p:txBody>
          <a:bodyPr/>
          <a:lstStyle>
            <a:lvl1pPr>
              <a:defRPr>
                <a:ln>
                  <a:solidFill>
                    <a:schemeClr val="accent1">
                      <a:lumMod val="50000"/>
                    </a:schemeClr>
                  </a:solidFill>
                </a:ln>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172480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914400" y="1310878"/>
            <a:ext cx="5105400" cy="177522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9" name="Content Placeholder 2"/>
          <p:cNvSpPr>
            <a:spLocks noGrp="1"/>
          </p:cNvSpPr>
          <p:nvPr>
            <p:ph sz="half" idx="14"/>
          </p:nvPr>
        </p:nvSpPr>
        <p:spPr>
          <a:xfrm>
            <a:off x="5638800" y="1085851"/>
            <a:ext cx="3124200" cy="1764506"/>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3" name="Content Placeholder 3"/>
          <p:cNvSpPr>
            <a:spLocks noGrp="1"/>
          </p:cNvSpPr>
          <p:nvPr>
            <p:ph sz="half" idx="15"/>
          </p:nvPr>
        </p:nvSpPr>
        <p:spPr>
          <a:xfrm>
            <a:off x="914400" y="3257550"/>
            <a:ext cx="5105400" cy="177165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a:p>
            <a:pPr marL="0" lvl="0" indent="0" algn="l" defTabSz="914400" rtl="0" eaLnBrk="1" latinLnBrk="0" hangingPunct="1">
              <a:spcBef>
                <a:spcPct val="20000"/>
              </a:spcBef>
              <a:buFontTx/>
              <a:buNone/>
            </a:pPr>
            <a:r>
              <a:rPr lang="en-US" dirty="0"/>
              <a:t>Level 2</a:t>
            </a:r>
          </a:p>
          <a:p>
            <a:pPr marL="0" lvl="0" indent="0" algn="l" defTabSz="914400" rtl="0" eaLnBrk="1" latinLnBrk="0" hangingPunct="1">
              <a:spcBef>
                <a:spcPct val="20000"/>
              </a:spcBef>
              <a:buFontTx/>
              <a:buNone/>
            </a:pPr>
            <a:r>
              <a:rPr lang="en-US" dirty="0"/>
              <a:t>Level 3</a:t>
            </a:r>
          </a:p>
          <a:p>
            <a:pPr marL="0" lvl="0" indent="0" algn="l" defTabSz="914400" rtl="0" eaLnBrk="1" latinLnBrk="0" hangingPunct="1">
              <a:spcBef>
                <a:spcPct val="20000"/>
              </a:spcBef>
              <a:buFontTx/>
              <a:buNone/>
            </a:pPr>
            <a:r>
              <a:rPr lang="en-US" dirty="0"/>
              <a:t>Level 4</a:t>
            </a:r>
          </a:p>
          <a:p>
            <a:pPr marL="0" lvl="0" indent="0" algn="l" defTabSz="914400" rtl="0" eaLnBrk="1" latinLnBrk="0" hangingPunct="1">
              <a:spcBef>
                <a:spcPct val="20000"/>
              </a:spcBef>
              <a:buFontTx/>
              <a:buNone/>
            </a:pPr>
            <a:r>
              <a:rPr lang="en-US" dirty="0"/>
              <a:t>Level 5</a:t>
            </a:r>
          </a:p>
        </p:txBody>
      </p:sp>
      <p:sp>
        <p:nvSpPr>
          <p:cNvPr id="14" name="Content Placeholder 2"/>
          <p:cNvSpPr>
            <a:spLocks noGrp="1"/>
          </p:cNvSpPr>
          <p:nvPr>
            <p:ph sz="half" idx="16"/>
          </p:nvPr>
        </p:nvSpPr>
        <p:spPr>
          <a:xfrm>
            <a:off x="2286000" y="1092994"/>
            <a:ext cx="3124200" cy="1764506"/>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Title 1"/>
          <p:cNvSpPr>
            <a:spLocks noGrp="1"/>
          </p:cNvSpPr>
          <p:nvPr>
            <p:ph type="title"/>
          </p:nvPr>
        </p:nvSpPr>
        <p:spPr>
          <a:xfrm>
            <a:off x="1905000" y="57150"/>
            <a:ext cx="6477000" cy="708422"/>
          </a:xfrm>
        </p:spPr>
        <p:txBody>
          <a:bodyPr/>
          <a:lstStyle>
            <a:lvl1pPr>
              <a:defRPr>
                <a:ln>
                  <a:solidFill>
                    <a:schemeClr val="accent1">
                      <a:lumMod val="50000"/>
                    </a:schemeClr>
                  </a:solidFill>
                </a:ln>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2602625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1828800"/>
            <a:ext cx="3048000" cy="26289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2133600" y="285750"/>
            <a:ext cx="6477000" cy="708422"/>
          </a:xfrm>
        </p:spPr>
        <p:txBody>
          <a:bodyPr/>
          <a:lstStyle>
            <a:lvl1pPr>
              <a:defRPr>
                <a:ln>
                  <a:solidFill>
                    <a:schemeClr val="accent1">
                      <a:lumMod val="50000"/>
                    </a:schemeClr>
                  </a:solidFill>
                </a:ln>
                <a:solidFill>
                  <a:schemeClr val="accent2">
                    <a:lumMod val="60000"/>
                    <a:lumOff val="40000"/>
                  </a:schemeClr>
                </a:solidFill>
              </a:defRPr>
            </a:lvl1pPr>
          </a:lstStyle>
          <a:p>
            <a:r>
              <a:rPr lang="en-US"/>
              <a:t>Click to edit Master title style</a:t>
            </a:r>
          </a:p>
        </p:txBody>
      </p:sp>
    </p:spTree>
    <p:extLst>
      <p:ext uri="{BB962C8B-B14F-4D97-AF65-F5344CB8AC3E}">
        <p14:creationId xmlns:p14="http://schemas.microsoft.com/office/powerpoint/2010/main" val="36317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38400" y="1028700"/>
            <a:ext cx="5791200" cy="708422"/>
          </a:xfrm>
        </p:spPr>
        <p:txBody>
          <a:bodyPr/>
          <a:lstStyle>
            <a:lvl1pPr>
              <a:defRPr>
                <a:ln w="12700">
                  <a:solidFill>
                    <a:schemeClr val="accent1">
                      <a:lumMod val="50000"/>
                    </a:schemeClr>
                  </a:solidFill>
                </a:ln>
                <a:solidFill>
                  <a:schemeClr val="accent2">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2438400" y="1737122"/>
            <a:ext cx="8534400" cy="329207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BF35AE-44A1-4ED6-AEA8-5ABBF21A025C}" type="datetime1">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340291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78088" y="1835944"/>
            <a:ext cx="6284913" cy="1021556"/>
          </a:xfrm>
        </p:spPr>
        <p:txBody>
          <a:bodyPr anchor="t"/>
          <a:lstStyle>
            <a:lvl1pPr algn="r">
              <a:defRPr sz="4000" b="1" cap="all">
                <a:ln>
                  <a:solidFill>
                    <a:schemeClr val="accent3">
                      <a:lumMod val="75000"/>
                    </a:schemeClr>
                  </a:solidFill>
                </a:ln>
                <a:solidFill>
                  <a:schemeClr val="accent2">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2478088" y="710804"/>
            <a:ext cx="6284913" cy="1125140"/>
          </a:xfrm>
        </p:spPr>
        <p:txBody>
          <a:bodyPr anchor="b"/>
          <a:lstStyle>
            <a:lvl1pPr marL="0" indent="0" algn="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3/14/2020</a:t>
            </a:fld>
            <a:endParaRPr lang="en-US"/>
          </a:p>
        </p:txBody>
      </p:sp>
      <p:sp>
        <p:nvSpPr>
          <p:cNvPr id="5" name="Footer Placeholder 4"/>
          <p:cNvSpPr>
            <a:spLocks noGrp="1"/>
          </p:cNvSpPr>
          <p:nvPr>
            <p:ph type="ftr" sz="quarter" idx="11"/>
          </p:nvPr>
        </p:nvSpPr>
        <p:spPr>
          <a:xfrm>
            <a:off x="3124200" y="4800600"/>
            <a:ext cx="2895600" cy="273844"/>
          </a:xfrm>
        </p:spPr>
        <p:txBody>
          <a:bodyPr/>
          <a:lstStyle/>
          <a:p>
            <a:endParaRPr lang="en-US" dirty="0"/>
          </a:p>
        </p:txBody>
      </p:sp>
      <p:sp>
        <p:nvSpPr>
          <p:cNvPr id="6" name="Slide Number Placeholder 5"/>
          <p:cNvSpPr>
            <a:spLocks noGrp="1"/>
          </p:cNvSpPr>
          <p:nvPr>
            <p:ph type="sldNum" sz="quarter" idx="12"/>
          </p:nvPr>
        </p:nvSpPr>
        <p:spPr>
          <a:xfrm>
            <a:off x="6553200" y="4800600"/>
            <a:ext cx="2133600" cy="273844"/>
          </a:xfrm>
        </p:spPr>
        <p:txBody>
          <a:bodyPr/>
          <a:lstStyle/>
          <a:p>
            <a:fld id="{944DE186-3112-4AB8-AF78-FDBC8ACE92CB}" type="slidenum">
              <a:rPr lang="en-US" smtClean="0"/>
              <a:pPr/>
              <a:t>‹#›</a:t>
            </a:fld>
            <a:endParaRPr lang="en-US" dirty="0"/>
          </a:p>
        </p:txBody>
      </p:sp>
    </p:spTree>
    <p:extLst>
      <p:ext uri="{BB962C8B-B14F-4D97-AF65-F5344CB8AC3E}">
        <p14:creationId xmlns:p14="http://schemas.microsoft.com/office/powerpoint/2010/main" val="610782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6477000" cy="708422"/>
          </a:xfrm>
          <a:noFill/>
        </p:spPr>
        <p:txBody>
          <a:bodyPr vert="horz" lIns="91440" tIns="45720" rIns="91440" bIns="45720" rtlCol="0" anchor="ctr">
            <a:normAutofit/>
          </a:bodyPr>
          <a:lstStyle>
            <a:lvl1pPr>
              <a:defRPr lang="en-US">
                <a:ln>
                  <a:solidFill>
                    <a:schemeClr val="accent1">
                      <a:lumMod val="50000"/>
                    </a:schemeClr>
                  </a:solidFill>
                </a:ln>
                <a:solidFill>
                  <a:schemeClr val="accent2">
                    <a:lumMod val="60000"/>
                    <a:lumOff val="40000"/>
                  </a:schemeClr>
                </a:solidFill>
              </a:defRPr>
            </a:lvl1pPr>
          </a:lstStyle>
          <a:p>
            <a:pPr lvl="0"/>
            <a:r>
              <a:rPr lang="en-US" dirty="0"/>
              <a:t>Click to edit Master title style</a:t>
            </a:r>
          </a:p>
        </p:txBody>
      </p:sp>
      <p:sp>
        <p:nvSpPr>
          <p:cNvPr id="3" name="Content Placeholder 2"/>
          <p:cNvSpPr>
            <a:spLocks noGrp="1"/>
          </p:cNvSpPr>
          <p:nvPr>
            <p:ph sz="half" idx="1"/>
          </p:nvPr>
        </p:nvSpPr>
        <p:spPr>
          <a:xfrm>
            <a:off x="2743200" y="918233"/>
            <a:ext cx="3048000" cy="3565922"/>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918233"/>
            <a:ext cx="3048000" cy="3565922"/>
          </a:xfrm>
          <a:noFill/>
        </p:spPr>
        <p:txBody>
          <a:bodyPr/>
          <a:lstStyle>
            <a:lvl1pPr>
              <a:defRPr sz="2800">
                <a:solidFill>
                  <a:schemeClr val="bg1">
                    <a:lumMod val="95000"/>
                  </a:schemeClr>
                </a:solidFill>
              </a:defRPr>
            </a:lvl1pPr>
            <a:lvl2pPr>
              <a:defRPr sz="2400">
                <a:solidFill>
                  <a:schemeClr val="bg1">
                    <a:lumMod val="95000"/>
                  </a:schemeClr>
                </a:solidFill>
              </a:defRPr>
            </a:lvl2pPr>
            <a:lvl3pPr>
              <a:defRPr sz="2000">
                <a:solidFill>
                  <a:schemeClr val="bg1">
                    <a:lumMod val="95000"/>
                  </a:schemeClr>
                </a:solidFill>
              </a:defRPr>
            </a:lvl3pPr>
            <a:lvl4pPr>
              <a:defRPr sz="1800">
                <a:solidFill>
                  <a:schemeClr val="bg1">
                    <a:lumMod val="95000"/>
                  </a:schemeClr>
                </a:solidFill>
              </a:defRPr>
            </a:lvl4pPr>
            <a:lvl5pPr>
              <a:defRPr sz="1800">
                <a:solidFill>
                  <a:schemeClr val="bg1">
                    <a:lumMod val="9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26E2B09-917C-4CE8-84A4-CF423B837BAE}" type="datetime1">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117881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0" y="1028700"/>
            <a:ext cx="3200400" cy="47982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1905000" y="114300"/>
            <a:ext cx="6477000" cy="708422"/>
          </a:xfrm>
        </p:spPr>
        <p:txBody>
          <a:bodyPr/>
          <a:lstStyle>
            <a:lvl1pPr algn="l">
              <a:defRPr>
                <a:ln>
                  <a:solidFill>
                    <a:schemeClr val="accent1">
                      <a:lumMod val="50000"/>
                    </a:schemeClr>
                  </a:solidFill>
                </a:ln>
                <a:solidFill>
                  <a:schemeClr val="accent2">
                    <a:lumMod val="60000"/>
                    <a:lumOff val="40000"/>
                  </a:schemeClr>
                </a:solidFill>
              </a:defRPr>
            </a:lvl1pPr>
          </a:lstStyle>
          <a:p>
            <a:r>
              <a:rPr lang="en-US" dirty="0"/>
              <a:t>Click to edit Master title style</a:t>
            </a:r>
          </a:p>
        </p:txBody>
      </p:sp>
      <p:sp>
        <p:nvSpPr>
          <p:cNvPr id="4" name="Content Placeholder 3"/>
          <p:cNvSpPr>
            <a:spLocks noGrp="1"/>
          </p:cNvSpPr>
          <p:nvPr>
            <p:ph sz="half" idx="2"/>
          </p:nvPr>
        </p:nvSpPr>
        <p:spPr>
          <a:xfrm>
            <a:off x="2438400" y="1608534"/>
            <a:ext cx="3200400" cy="2963466"/>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43600" y="1028700"/>
            <a:ext cx="3200400" cy="479822"/>
          </a:xfrm>
        </p:spPr>
        <p:txBody>
          <a:bodyPr anchor="b"/>
          <a:lstStyle>
            <a:lvl1pPr marL="0" indent="0">
              <a:buNone/>
              <a:defRPr sz="2400" b="1">
                <a:ln w="3175">
                  <a:solidFill>
                    <a:schemeClr val="bg2">
                      <a:lumMod val="90000"/>
                    </a:schemeClr>
                  </a:solidFill>
                </a:ln>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43600" y="1608534"/>
            <a:ext cx="3200400" cy="2963466"/>
          </a:xfrm>
        </p:spPr>
        <p:txBody>
          <a:bodyPr/>
          <a:lstStyle>
            <a:lvl1pPr>
              <a:defRPr sz="2400">
                <a:solidFill>
                  <a:schemeClr val="accent1">
                    <a:lumMod val="60000"/>
                    <a:lumOff val="40000"/>
                  </a:schemeClr>
                </a:solidFill>
              </a:defRPr>
            </a:lvl1pPr>
            <a:lvl2pPr>
              <a:defRPr sz="2000">
                <a:solidFill>
                  <a:schemeClr val="accent1">
                    <a:lumMod val="60000"/>
                    <a:lumOff val="40000"/>
                  </a:schemeClr>
                </a:solidFill>
              </a:defRPr>
            </a:lvl2pPr>
            <a:lvl3pPr>
              <a:defRPr sz="1800">
                <a:solidFill>
                  <a:schemeClr val="accent1">
                    <a:lumMod val="60000"/>
                    <a:lumOff val="40000"/>
                  </a:schemeClr>
                </a:solidFill>
              </a:defRPr>
            </a:lvl3pPr>
            <a:lvl4pPr>
              <a:defRPr sz="1600">
                <a:solidFill>
                  <a:schemeClr val="accent1">
                    <a:lumMod val="60000"/>
                    <a:lumOff val="40000"/>
                  </a:schemeClr>
                </a:solidFill>
              </a:defRPr>
            </a:lvl4pPr>
            <a:lvl5pPr>
              <a:defRPr sz="1600">
                <a:solidFill>
                  <a:schemeClr val="accent1">
                    <a:lumMod val="60000"/>
                    <a:lumOff val="4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E432E-D556-49B1-AA44-0ADD980DBED8}" type="datetime1">
              <a:rPr lang="en-US" smtClean="0"/>
              <a:pPr/>
              <a:t>3/14/2020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7282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57400" y="114300"/>
            <a:ext cx="6477000" cy="708422"/>
          </a:xfrm>
        </p:spPr>
        <p:txBody>
          <a:bodyPr/>
          <a:lstStyle>
            <a:lvl1pPr>
              <a:defRPr>
                <a:ln>
                  <a:solidFill>
                    <a:schemeClr val="tx1">
                      <a:lumMod val="95000"/>
                      <a:lumOff val="5000"/>
                    </a:schemeClr>
                  </a:solidFill>
                </a:ln>
                <a:solidFill>
                  <a:schemeClr val="accent2">
                    <a:lumMod val="60000"/>
                    <a:lumOff val="4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311AE94-C42D-430C-B655-059880745D40}" type="datetime1">
              <a:rPr lang="en-US" smtClean="0"/>
              <a:pPr/>
              <a:t>3/14/2020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73136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3/14/2020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p14="http://schemas.microsoft.com/office/powerpoint/2010/main" val="263588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70"/>
            <a:ext cx="9144000" cy="1714500"/>
          </a:xfrm>
          <a:prstGeom prst="rect">
            <a:avLst/>
          </a:prstGeom>
        </p:spPr>
      </p:pic>
      <p:sp>
        <p:nvSpPr>
          <p:cNvPr id="2" name="Title 1"/>
          <p:cNvSpPr>
            <a:spLocks noGrp="1"/>
          </p:cNvSpPr>
          <p:nvPr>
            <p:ph type="title"/>
          </p:nvPr>
        </p:nvSpPr>
        <p:spPr>
          <a:xfrm>
            <a:off x="6400800" y="1885950"/>
            <a:ext cx="2438400" cy="744125"/>
          </a:xfrm>
          <a:ln>
            <a:noFill/>
          </a:ln>
        </p:spPr>
        <p:txBody>
          <a:bodyPr anchor="b"/>
          <a:lstStyle>
            <a:lvl1pPr algn="l">
              <a:defRPr sz="2000" b="1">
                <a:ln w="3175">
                  <a:solidFill>
                    <a:schemeClr val="accent1">
                      <a:lumMod val="50000"/>
                    </a:schemeClr>
                  </a:solidFill>
                </a:ln>
                <a:solidFill>
                  <a:schemeClr val="accent2">
                    <a:lumMod val="60000"/>
                    <a:lumOff val="40000"/>
                  </a:schemeClr>
                </a:solidFill>
              </a:defRPr>
            </a:lvl1pPr>
          </a:lstStyle>
          <a:p>
            <a:r>
              <a:rPr lang="en-US"/>
              <a:t>Click to edit Master title style</a:t>
            </a:r>
          </a:p>
        </p:txBody>
      </p:sp>
      <p:sp>
        <p:nvSpPr>
          <p:cNvPr id="3" name="Content Placeholder 2"/>
          <p:cNvSpPr>
            <a:spLocks noGrp="1"/>
          </p:cNvSpPr>
          <p:nvPr>
            <p:ph idx="1"/>
          </p:nvPr>
        </p:nvSpPr>
        <p:spPr>
          <a:xfrm>
            <a:off x="381001" y="285750"/>
            <a:ext cx="399010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00800" y="2653903"/>
            <a:ext cx="2438400" cy="2489597"/>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
        <p:nvSpPr>
          <p:cNvPr id="12" name="Rectangle 3"/>
          <p:cNvSpPr/>
          <p:nvPr userDrawn="1"/>
        </p:nvSpPr>
        <p:spPr>
          <a:xfrm>
            <a:off x="-76200" y="1680211"/>
            <a:ext cx="9296400" cy="34289"/>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9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50000">
              <a:schemeClr val="bg2">
                <a:lumMod val="75000"/>
              </a:schemeClr>
            </a:gs>
            <a:gs pos="100000">
              <a:schemeClr val="bg2">
                <a:lumMod val="90000"/>
              </a:scheme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3/14/2020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t="22255" b="11905"/>
          <a:stretch/>
        </p:blipFill>
        <p:spPr>
          <a:xfrm>
            <a:off x="0" y="-67235"/>
            <a:ext cx="9144000" cy="5267888"/>
          </a:xfrm>
          <a:prstGeom prst="rect">
            <a:avLst/>
          </a:prstGeom>
        </p:spPr>
      </p:pic>
      <p:sp>
        <p:nvSpPr>
          <p:cNvPr id="10" name="Rectangle 3"/>
          <p:cNvSpPr/>
          <p:nvPr/>
        </p:nvSpPr>
        <p:spPr>
          <a:xfrm rot="16200000">
            <a:off x="3048000" y="-971549"/>
            <a:ext cx="5257800" cy="7086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alpha val="95000"/>
                </a:schemeClr>
              </a:gs>
              <a:gs pos="0">
                <a:schemeClr val="tx1">
                  <a:lumMod val="95000"/>
                  <a:lumOff val="5000"/>
                  <a:alpha val="9500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hidden="1"/>
          <p:cNvSpPr/>
          <p:nvPr/>
        </p:nvSpPr>
        <p:spPr>
          <a:xfrm rot="16200000">
            <a:off x="2494893" y="-1524657"/>
            <a:ext cx="52578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
          <p:cNvSpPr/>
          <p:nvPr userDrawn="1"/>
        </p:nvSpPr>
        <p:spPr>
          <a:xfrm rot="5400000">
            <a:off x="-448724" y="2538264"/>
            <a:ext cx="5261068" cy="50071"/>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alpha val="70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362200" y="228600"/>
            <a:ext cx="6477000" cy="708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38400" y="1165622"/>
            <a:ext cx="6477000" cy="36802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09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7" r:id="rId3"/>
    <p:sldLayoutId id="2147483651" r:id="rId4"/>
    <p:sldLayoutId id="2147483652" r:id="rId5"/>
    <p:sldLayoutId id="2147483653" r:id="rId6"/>
    <p:sldLayoutId id="2147483654" r:id="rId7"/>
    <p:sldLayoutId id="2147483655" r:id="rId8"/>
    <p:sldLayoutId id="2147483656" r:id="rId9"/>
    <p:sldLayoutId id="2147483657" r:id="rId10"/>
    <p:sldLayoutId id="2147483713" r:id="rId11"/>
    <p:sldLayoutId id="2147483714"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hf sldNum="0" hdr="0" ftr="0" dt="0"/>
  <p:txStyles>
    <p:title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0000"/>
                <a:lumOff val="40000"/>
              </a:schemeClr>
            </a:gs>
            <a:gs pos="50000">
              <a:schemeClr val="bg2">
                <a:lumMod val="75000"/>
              </a:schemeClr>
            </a:gs>
            <a:gs pos="100000">
              <a:schemeClr val="bg2">
                <a:lumMod val="90000"/>
              </a:scheme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3/14/2020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pic>
        <p:nvPicPr>
          <p:cNvPr id="9" name="Picture 8"/>
          <p:cNvPicPr>
            <a:picLocks noChangeAspect="1"/>
          </p:cNvPicPr>
          <p:nvPr/>
        </p:nvPicPr>
        <p:blipFill rotWithShape="1">
          <a:blip r:embed="rId16" cstate="print">
            <a:extLst>
              <a:ext uri="{28A0092B-C50C-407E-A947-70E740481C1C}">
                <a14:useLocalDpi xmlns:a14="http://schemas.microsoft.com/office/drawing/2010/main" val="0"/>
              </a:ext>
            </a:extLst>
          </a:blip>
          <a:srcRect t="21354" b="6771"/>
          <a:stretch/>
        </p:blipFill>
        <p:spPr>
          <a:xfrm>
            <a:off x="0" y="-57149"/>
            <a:ext cx="9144000" cy="5257802"/>
          </a:xfrm>
          <a:prstGeom prst="rect">
            <a:avLst/>
          </a:prstGeom>
        </p:spPr>
      </p:pic>
      <p:sp>
        <p:nvSpPr>
          <p:cNvPr id="15" name="Rectangle 3"/>
          <p:cNvSpPr/>
          <p:nvPr userDrawn="1"/>
        </p:nvSpPr>
        <p:spPr>
          <a:xfrm rot="16200000">
            <a:off x="3048000" y="-971549"/>
            <a:ext cx="5257800" cy="7086600"/>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33000">
                <a:schemeClr val="tx1">
                  <a:lumMod val="95000"/>
                  <a:lumOff val="5000"/>
                  <a:alpha val="95000"/>
                </a:schemeClr>
              </a:gs>
              <a:gs pos="0">
                <a:schemeClr val="tx1">
                  <a:lumMod val="95000"/>
                  <a:lumOff val="5000"/>
                  <a:alpha val="9500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62200" y="228600"/>
            <a:ext cx="6477000" cy="7084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438400" y="1165622"/>
            <a:ext cx="6477000" cy="36802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61414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28.svg"/><Relationship Id="rId12" Type="http://schemas.openxmlformats.org/officeDocument/2006/relationships/image" Target="../media/image14.png"/><Relationship Id="rId2" Type="http://schemas.openxmlformats.org/officeDocument/2006/relationships/image" Target="../media/image24.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svg"/><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15.png"/><Relationship Id="rId7" Type="http://schemas.openxmlformats.org/officeDocument/2006/relationships/image" Target="../media/image35.jpeg"/><Relationship Id="rId12"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34.jpeg"/><Relationship Id="rId11" Type="http://schemas.openxmlformats.org/officeDocument/2006/relationships/image" Target="../media/image36.png"/><Relationship Id="rId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28.svg"/><Relationship Id="rId12" Type="http://schemas.openxmlformats.org/officeDocument/2006/relationships/image" Target="../media/image14.png"/><Relationship Id="rId2" Type="http://schemas.openxmlformats.org/officeDocument/2006/relationships/image" Target="../media/image24.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svg"/><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gif"/><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42.jpeg"/><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jpg"/><Relationship Id="rId7" Type="http://schemas.openxmlformats.org/officeDocument/2006/relationships/image" Target="../media/image9.png"/><Relationship Id="rId2" Type="http://schemas.openxmlformats.org/officeDocument/2006/relationships/image" Target="../media/image44.jp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28.svg"/><Relationship Id="rId12" Type="http://schemas.openxmlformats.org/officeDocument/2006/relationships/image" Target="../media/image14.png"/><Relationship Id="rId17" Type="http://schemas.openxmlformats.org/officeDocument/2006/relationships/image" Target="../media/image8.png"/><Relationship Id="rId2" Type="http://schemas.openxmlformats.org/officeDocument/2006/relationships/image" Target="../media/image24.jpe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svg"/><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7.gif"/><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3.jpeg"/><Relationship Id="rId7"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7.gif"/><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6.png"/><Relationship Id="rId21" Type="http://schemas.openxmlformats.org/officeDocument/2006/relationships/image" Target="../media/image73.emf"/><Relationship Id="rId7" Type="http://schemas.openxmlformats.org/officeDocument/2006/relationships/image" Target="../media/image60.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59.png"/><Relationship Id="rId11" Type="http://schemas.openxmlformats.org/officeDocument/2006/relationships/image" Target="../media/image63.png"/><Relationship Id="rId24" Type="http://schemas.openxmlformats.org/officeDocument/2006/relationships/image" Target="../media/image9.png"/><Relationship Id="rId5" Type="http://schemas.openxmlformats.org/officeDocument/2006/relationships/image" Target="../media/image58.png"/><Relationship Id="rId15" Type="http://schemas.openxmlformats.org/officeDocument/2006/relationships/image" Target="../media/image67.png"/><Relationship Id="rId23" Type="http://schemas.openxmlformats.org/officeDocument/2006/relationships/image" Target="../media/image8.png"/><Relationship Id="rId10" Type="http://schemas.openxmlformats.org/officeDocument/2006/relationships/image" Target="../media/image62.emf"/><Relationship Id="rId19" Type="http://schemas.openxmlformats.org/officeDocument/2006/relationships/image" Target="../media/image71.png"/><Relationship Id="rId4" Type="http://schemas.openxmlformats.org/officeDocument/2006/relationships/image" Target="../media/image57.png"/><Relationship Id="rId9" Type="http://schemas.openxmlformats.org/officeDocument/2006/relationships/image" Target="../media/image61.emf"/><Relationship Id="rId14" Type="http://schemas.openxmlformats.org/officeDocument/2006/relationships/image" Target="../media/image66.png"/><Relationship Id="rId22" Type="http://schemas.openxmlformats.org/officeDocument/2006/relationships/image" Target="../media/image7.gif"/></Relationships>
</file>

<file path=ppt/slides/_rels/slide29.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gif"/><Relationship Id="rId7" Type="http://schemas.openxmlformats.org/officeDocument/2006/relationships/image" Target="../media/image7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9.png"/><Relationship Id="rId5" Type="http://schemas.openxmlformats.org/officeDocument/2006/relationships/image" Target="../media/image75.svg"/><Relationship Id="rId10" Type="http://schemas.openxmlformats.org/officeDocument/2006/relationships/image" Target="../media/image8.png"/><Relationship Id="rId4" Type="http://schemas.openxmlformats.org/officeDocument/2006/relationships/image" Target="../media/image74.png"/><Relationship Id="rId9" Type="http://schemas.openxmlformats.org/officeDocument/2006/relationships/image" Target="../media/image79.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77.sv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77.sv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28.svg"/><Relationship Id="rId12" Type="http://schemas.openxmlformats.org/officeDocument/2006/relationships/image" Target="../media/image14.png"/><Relationship Id="rId17" Type="http://schemas.openxmlformats.org/officeDocument/2006/relationships/image" Target="../media/image51.jpeg"/><Relationship Id="rId2" Type="http://schemas.openxmlformats.org/officeDocument/2006/relationships/image" Target="../media/image24.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svg"/><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81.svg"/></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hyperlink" Target="http://www.scorpionshield.pt/" TargetMode="External"/><Relationship Id="rId7" Type="http://schemas.openxmlformats.org/officeDocument/2006/relationships/image" Target="../media/image82.pn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hyperlink" Target="mailto:scorpion@scorpionshield.org" TargetMode="External"/><Relationship Id="rId5" Type="http://schemas.openxmlformats.org/officeDocument/2006/relationships/hyperlink" Target="http://www.thescorpionshield.com/" TargetMode="External"/><Relationship Id="rId4" Type="http://schemas.openxmlformats.org/officeDocument/2006/relationships/hyperlink" Target="http://www.scorpionshield.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gif"/><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gif"/><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28.svg"/><Relationship Id="rId12" Type="http://schemas.openxmlformats.org/officeDocument/2006/relationships/image" Target="../media/image14.png"/><Relationship Id="rId2" Type="http://schemas.openxmlformats.org/officeDocument/2006/relationships/image" Target="../media/image24.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svg"/><Relationship Id="rId15" Type="http://schemas.openxmlformats.org/officeDocument/2006/relationships/image" Target="../media/image32.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a:off x="0" y="3815179"/>
            <a:ext cx="9220200" cy="1328321"/>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90600" y="4602960"/>
            <a:ext cx="7772400" cy="571500"/>
          </a:xfrm>
        </p:spPr>
        <p:txBody>
          <a:bodyPr>
            <a:normAutofit fontScale="77500" lnSpcReduction="20000"/>
          </a:bodyPr>
          <a:lstStyle/>
          <a:p>
            <a:r>
              <a:rPr lang="en-US" dirty="0">
                <a:solidFill>
                  <a:schemeClr val="bg1">
                    <a:lumMod val="95000"/>
                  </a:schemeClr>
                </a:solidFill>
              </a:rPr>
              <a:t>Cybersecurity Training | Consultancy | Software and Professional Services</a:t>
            </a:r>
          </a:p>
        </p:txBody>
      </p:sp>
      <p:sp>
        <p:nvSpPr>
          <p:cNvPr id="8" name="Rectangle 3"/>
          <p:cNvSpPr/>
          <p:nvPr/>
        </p:nvSpPr>
        <p:spPr>
          <a:xfrm>
            <a:off x="-76200" y="57151"/>
            <a:ext cx="9296400" cy="34289"/>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alpha val="70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p:nvPr/>
        </p:nvSpPr>
        <p:spPr>
          <a:xfrm>
            <a:off x="0" y="5086350"/>
            <a:ext cx="9220200" cy="58385"/>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alpha val="70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p:nvPr/>
        </p:nvSpPr>
        <p:spPr>
          <a:xfrm>
            <a:off x="-12643" y="3781628"/>
            <a:ext cx="9220201" cy="58385"/>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nimation">
            <a:extLst>
              <a:ext uri="{FF2B5EF4-FFF2-40B4-BE49-F238E27FC236}">
                <a16:creationId xmlns:a16="http://schemas.microsoft.com/office/drawing/2014/main" id="{D19A39EB-AFE4-49B1-899B-028D1FE10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314302"/>
            <a:ext cx="700178" cy="875223"/>
          </a:xfrm>
          <a:prstGeom prst="rect">
            <a:avLst/>
          </a:prstGeom>
        </p:spPr>
      </p:pic>
      <p:pic>
        <p:nvPicPr>
          <p:cNvPr id="16" name="Picture 15">
            <a:extLst>
              <a:ext uri="{FF2B5EF4-FFF2-40B4-BE49-F238E27FC236}">
                <a16:creationId xmlns:a16="http://schemas.microsoft.com/office/drawing/2014/main" id="{8FF713EF-4D6F-4701-BA03-929F268004BE}"/>
              </a:ext>
            </a:extLst>
          </p:cNvPr>
          <p:cNvPicPr>
            <a:picLocks noChangeAspect="1"/>
          </p:cNvPicPr>
          <p:nvPr/>
        </p:nvPicPr>
        <p:blipFill>
          <a:blip r:embed="rId3"/>
          <a:stretch>
            <a:fillRect/>
          </a:stretch>
        </p:blipFill>
        <p:spPr>
          <a:xfrm>
            <a:off x="76200" y="3943350"/>
            <a:ext cx="893769" cy="876070"/>
          </a:xfrm>
          <a:prstGeom prst="rect">
            <a:avLst/>
          </a:prstGeom>
          <a:solidFill>
            <a:schemeClr val="tx1"/>
          </a:solidFill>
        </p:spPr>
      </p:pic>
      <p:pic>
        <p:nvPicPr>
          <p:cNvPr id="17" name="Picture 16">
            <a:extLst>
              <a:ext uri="{FF2B5EF4-FFF2-40B4-BE49-F238E27FC236}">
                <a16:creationId xmlns:a16="http://schemas.microsoft.com/office/drawing/2014/main" id="{5EFBAD1D-5B14-473A-AEE4-B5D51FB569B9}"/>
              </a:ext>
            </a:extLst>
          </p:cNvPr>
          <p:cNvPicPr>
            <a:picLocks noChangeAspect="1"/>
          </p:cNvPicPr>
          <p:nvPr/>
        </p:nvPicPr>
        <p:blipFill>
          <a:blip r:embed="rId4"/>
          <a:stretch>
            <a:fillRect/>
          </a:stretch>
        </p:blipFill>
        <p:spPr>
          <a:xfrm>
            <a:off x="1066800" y="4240986"/>
            <a:ext cx="3283700" cy="349834"/>
          </a:xfrm>
          <a:prstGeom prst="rect">
            <a:avLst/>
          </a:prstGeom>
          <a:solidFill>
            <a:schemeClr val="tx1"/>
          </a:solidFill>
        </p:spPr>
      </p:pic>
    </p:spTree>
    <p:extLst>
      <p:ext uri="{BB962C8B-B14F-4D97-AF65-F5344CB8AC3E}">
        <p14:creationId xmlns:p14="http://schemas.microsoft.com/office/powerpoint/2010/main" val="50036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9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600"/>
                                        <p:tgtEl>
                                          <p:spTgt spid="3">
                                            <p:txEl>
                                              <p:pRg st="0" end="0"/>
                                            </p:txEl>
                                          </p:spTgt>
                                        </p:tgtEl>
                                      </p:cBhvr>
                                    </p:animEffect>
                                  </p:childTnLst>
                                </p:cTn>
                              </p:par>
                              <p:par>
                                <p:cTn id="8" presetID="22" presetClass="entr" presetSubtype="2" fill="hold" grpId="0"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400"/>
                                        <p:tgtEl>
                                          <p:spTgt spid="8"/>
                                        </p:tgtEl>
                                      </p:cBhvr>
                                    </p:animEffect>
                                  </p:childTnLst>
                                </p:cTn>
                              </p:par>
                              <p:par>
                                <p:cTn id="11" presetID="22" presetClass="entr" presetSubtype="2"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1400"/>
                                        <p:tgtEl>
                                          <p:spTgt spid="9"/>
                                        </p:tgtEl>
                                      </p:cBhvr>
                                    </p:animEffect>
                                  </p:childTnLst>
                                </p:cTn>
                              </p:par>
                              <p:par>
                                <p:cTn id="14" presetID="22" presetClass="entr" presetSubtype="2" fill="hold" grpId="0"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1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33">
            <a:extLst>
              <a:ext uri="{FF2B5EF4-FFF2-40B4-BE49-F238E27FC236}">
                <a16:creationId xmlns:a16="http://schemas.microsoft.com/office/drawing/2014/main" id="{F8E97DBE-9C5B-46BA-AC3B-BB7BEFE4B4B7}"/>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91" name="Rectangle 90">
            <a:extLst>
              <a:ext uri="{FF2B5EF4-FFF2-40B4-BE49-F238E27FC236}">
                <a16:creationId xmlns:a16="http://schemas.microsoft.com/office/drawing/2014/main" id="{AD91571D-DC94-4564-B110-0E7CBFE8FAA8}"/>
              </a:ext>
            </a:extLst>
          </p:cNvPr>
          <p:cNvSpPr/>
          <p:nvPr/>
        </p:nvSpPr>
        <p:spPr>
          <a:xfrm>
            <a:off x="3129483" y="1200150"/>
            <a:ext cx="5708799" cy="3579313"/>
          </a:xfrm>
          <a:prstGeom prst="rect">
            <a:avLst/>
          </a:prstGeom>
        </p:spPr>
        <p:txBody>
          <a:bodyPr wrap="square" lIns="0" tIns="0" rIns="0" bIns="0">
            <a:spAutoFit/>
          </a:bodyPr>
          <a:lstStyle/>
          <a:p>
            <a:pPr algn="just">
              <a:lnSpc>
                <a:spcPct val="120000"/>
              </a:lnSpc>
            </a:pPr>
            <a:r>
              <a:rPr lang="en-US" sz="1300" dirty="0">
                <a:solidFill>
                  <a:srgbClr val="00B0F0"/>
                </a:solidFill>
              </a:rPr>
              <a:t>Our Vision is living and working in a more Cyber secured World.</a:t>
            </a:r>
          </a:p>
          <a:p>
            <a:pPr algn="just">
              <a:lnSpc>
                <a:spcPct val="120000"/>
              </a:lnSpc>
            </a:pPr>
            <a:endParaRPr lang="en-US" sz="1300" dirty="0">
              <a:solidFill>
                <a:srgbClr val="00B0F0"/>
              </a:solidFill>
            </a:endParaRPr>
          </a:p>
          <a:p>
            <a:pPr algn="just">
              <a:lnSpc>
                <a:spcPct val="120000"/>
              </a:lnSpc>
            </a:pPr>
            <a:r>
              <a:rPr lang="en-US" sz="1300" dirty="0">
                <a:solidFill>
                  <a:srgbClr val="00B0F0"/>
                </a:solidFill>
              </a:rPr>
              <a:t>Our Mission is to assure an offering that provides companies with the best training academy on cyber-security, the best recognized industry experts to take care of their security needs, and the best software and professional services available.</a:t>
            </a:r>
          </a:p>
          <a:p>
            <a:pPr algn="just">
              <a:lnSpc>
                <a:spcPct val="120000"/>
              </a:lnSpc>
            </a:pPr>
            <a:endParaRPr lang="en-US" sz="1300" dirty="0">
              <a:solidFill>
                <a:srgbClr val="00B0F0"/>
              </a:solidFill>
            </a:endParaRPr>
          </a:p>
          <a:p>
            <a:pPr algn="just">
              <a:lnSpc>
                <a:spcPct val="120000"/>
              </a:lnSpc>
            </a:pPr>
            <a:r>
              <a:rPr lang="en-US" sz="1300" dirty="0">
                <a:solidFill>
                  <a:srgbClr val="00B0F0"/>
                </a:solidFill>
              </a:rPr>
              <a:t>Our Purpose is to Train and Provide Software, Services and On-Demand Services so we can take the worry and confusion out of running a secure environment and dealing with complex regulatory compliance, leaving companies free to run their own business operations.</a:t>
            </a:r>
            <a:endParaRPr lang="pt-PT" sz="1300" dirty="0">
              <a:solidFill>
                <a:srgbClr val="00B0F0"/>
              </a:solidFill>
            </a:endParaRPr>
          </a:p>
          <a:p>
            <a:pPr algn="just">
              <a:lnSpc>
                <a:spcPct val="120000"/>
              </a:lnSpc>
            </a:pPr>
            <a:endParaRPr lang="en-US" sz="1300" dirty="0">
              <a:solidFill>
                <a:srgbClr val="00B0F0"/>
              </a:solidFill>
            </a:endParaRPr>
          </a:p>
          <a:p>
            <a:pPr algn="just">
              <a:lnSpc>
                <a:spcPct val="120000"/>
              </a:lnSpc>
            </a:pPr>
            <a:endParaRPr lang="en-US" sz="1300" dirty="0">
              <a:solidFill>
                <a:srgbClr val="00B0F0"/>
              </a:solidFill>
            </a:endParaRPr>
          </a:p>
          <a:p>
            <a:pPr algn="just">
              <a:lnSpc>
                <a:spcPct val="120000"/>
              </a:lnSpc>
            </a:pPr>
            <a:endParaRPr lang="en-US" sz="1300" dirty="0">
              <a:solidFill>
                <a:srgbClr val="00B0F0"/>
              </a:solidFill>
            </a:endParaRPr>
          </a:p>
          <a:p>
            <a:pPr algn="just">
              <a:lnSpc>
                <a:spcPct val="120000"/>
              </a:lnSpc>
            </a:pPr>
            <a:endParaRPr lang="en-US" sz="1300" dirty="0">
              <a:solidFill>
                <a:srgbClr val="00B0F0"/>
              </a:solidFill>
            </a:endParaRPr>
          </a:p>
        </p:txBody>
      </p:sp>
      <p:sp>
        <p:nvSpPr>
          <p:cNvPr id="92" name="Rectangle 91">
            <a:extLst>
              <a:ext uri="{FF2B5EF4-FFF2-40B4-BE49-F238E27FC236}">
                <a16:creationId xmlns:a16="http://schemas.microsoft.com/office/drawing/2014/main" id="{A739B7A3-D168-41A0-A96F-DAF24DA18A33}"/>
              </a:ext>
            </a:extLst>
          </p:cNvPr>
          <p:cNvSpPr/>
          <p:nvPr/>
        </p:nvSpPr>
        <p:spPr>
          <a:xfrm>
            <a:off x="2900741" y="1282303"/>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3" name="Rectangle 92">
            <a:extLst>
              <a:ext uri="{FF2B5EF4-FFF2-40B4-BE49-F238E27FC236}">
                <a16:creationId xmlns:a16="http://schemas.microsoft.com/office/drawing/2014/main" id="{BDBADDA7-7F89-4A35-9118-52B2164A2FA3}"/>
              </a:ext>
            </a:extLst>
          </p:cNvPr>
          <p:cNvSpPr/>
          <p:nvPr/>
        </p:nvSpPr>
        <p:spPr>
          <a:xfrm>
            <a:off x="2890693" y="1757007"/>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4" name="Rectangle 93">
            <a:extLst>
              <a:ext uri="{FF2B5EF4-FFF2-40B4-BE49-F238E27FC236}">
                <a16:creationId xmlns:a16="http://schemas.microsoft.com/office/drawing/2014/main" id="{FDBD3417-77AB-4898-8807-A94B72D0AF76}"/>
              </a:ext>
            </a:extLst>
          </p:cNvPr>
          <p:cNvSpPr/>
          <p:nvPr/>
        </p:nvSpPr>
        <p:spPr>
          <a:xfrm>
            <a:off x="2889736" y="292655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3" name="Title 7">
            <a:extLst>
              <a:ext uri="{FF2B5EF4-FFF2-40B4-BE49-F238E27FC236}">
                <a16:creationId xmlns:a16="http://schemas.microsoft.com/office/drawing/2014/main" id="{B52B5FB1-F02C-4BFE-A30F-45BD3657F41F}"/>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Vision, Mission and Purpose</a:t>
            </a:r>
          </a:p>
        </p:txBody>
      </p:sp>
      <p:grpSp>
        <p:nvGrpSpPr>
          <p:cNvPr id="87" name="Group 86">
            <a:extLst>
              <a:ext uri="{FF2B5EF4-FFF2-40B4-BE49-F238E27FC236}">
                <a16:creationId xmlns:a16="http://schemas.microsoft.com/office/drawing/2014/main" id="{F5393074-7CCF-4C7E-8D91-8F87043358E7}"/>
              </a:ext>
            </a:extLst>
          </p:cNvPr>
          <p:cNvGrpSpPr/>
          <p:nvPr/>
        </p:nvGrpSpPr>
        <p:grpSpPr>
          <a:xfrm>
            <a:off x="699528" y="103206"/>
            <a:ext cx="735309" cy="633887"/>
            <a:chOff x="1596476" y="2028303"/>
            <a:chExt cx="735309" cy="633887"/>
          </a:xfrm>
        </p:grpSpPr>
        <p:sp>
          <p:nvSpPr>
            <p:cNvPr id="96" name="Hexagon 95">
              <a:extLst>
                <a:ext uri="{FF2B5EF4-FFF2-40B4-BE49-F238E27FC236}">
                  <a16:creationId xmlns:a16="http://schemas.microsoft.com/office/drawing/2014/main" id="{A06AEAA0-3A99-42A7-8EAD-8B270A11AD12}"/>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97" name="Picture 96">
              <a:extLst>
                <a:ext uri="{FF2B5EF4-FFF2-40B4-BE49-F238E27FC236}">
                  <a16:creationId xmlns:a16="http://schemas.microsoft.com/office/drawing/2014/main" id="{611CCE6E-19DB-4179-8E21-8C25FF4B8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98" name="Group 97">
            <a:extLst>
              <a:ext uri="{FF2B5EF4-FFF2-40B4-BE49-F238E27FC236}">
                <a16:creationId xmlns:a16="http://schemas.microsoft.com/office/drawing/2014/main" id="{14E14BB3-5CFB-46B4-B580-AB6FB00FA052}"/>
              </a:ext>
            </a:extLst>
          </p:cNvPr>
          <p:cNvGrpSpPr/>
          <p:nvPr/>
        </p:nvGrpSpPr>
        <p:grpSpPr>
          <a:xfrm>
            <a:off x="1322091" y="465683"/>
            <a:ext cx="735309" cy="633887"/>
            <a:chOff x="2219039" y="2390780"/>
            <a:chExt cx="735309" cy="633887"/>
          </a:xfrm>
        </p:grpSpPr>
        <p:sp>
          <p:nvSpPr>
            <p:cNvPr id="99" name="Hexagon 98">
              <a:extLst>
                <a:ext uri="{FF2B5EF4-FFF2-40B4-BE49-F238E27FC236}">
                  <a16:creationId xmlns:a16="http://schemas.microsoft.com/office/drawing/2014/main" id="{9197EE9C-5E0F-48D2-8656-8B8AE74451D2}"/>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0" name="Picture 99">
              <a:extLst>
                <a:ext uri="{FF2B5EF4-FFF2-40B4-BE49-F238E27FC236}">
                  <a16:creationId xmlns:a16="http://schemas.microsoft.com/office/drawing/2014/main" id="{130B0C9A-2475-457F-901E-45650603E85D}"/>
                </a:ext>
              </a:extLst>
            </p:cNvPr>
            <p:cNvPicPr>
              <a:picLocks noChangeAspect="1"/>
            </p:cNvPicPr>
            <p:nvPr/>
          </p:nvPicPr>
          <p:blipFill>
            <a:blip r:embed="rId3"/>
            <a:stretch>
              <a:fillRect/>
            </a:stretch>
          </p:blipFill>
          <p:spPr>
            <a:xfrm>
              <a:off x="2378146" y="2508501"/>
              <a:ext cx="409575" cy="409575"/>
            </a:xfrm>
            <a:prstGeom prst="rect">
              <a:avLst/>
            </a:prstGeom>
          </p:spPr>
        </p:pic>
      </p:grpSp>
      <p:grpSp>
        <p:nvGrpSpPr>
          <p:cNvPr id="101" name="Group 100">
            <a:extLst>
              <a:ext uri="{FF2B5EF4-FFF2-40B4-BE49-F238E27FC236}">
                <a16:creationId xmlns:a16="http://schemas.microsoft.com/office/drawing/2014/main" id="{6232CFB3-FD7D-435E-89DB-E225EBAC6621}"/>
              </a:ext>
            </a:extLst>
          </p:cNvPr>
          <p:cNvGrpSpPr/>
          <p:nvPr/>
        </p:nvGrpSpPr>
        <p:grpSpPr>
          <a:xfrm>
            <a:off x="699528" y="813162"/>
            <a:ext cx="735309" cy="633887"/>
            <a:chOff x="1596476" y="2738259"/>
            <a:chExt cx="735309" cy="633887"/>
          </a:xfrm>
        </p:grpSpPr>
        <p:sp>
          <p:nvSpPr>
            <p:cNvPr id="102" name="Hexagon 101">
              <a:extLst>
                <a:ext uri="{FF2B5EF4-FFF2-40B4-BE49-F238E27FC236}">
                  <a16:creationId xmlns:a16="http://schemas.microsoft.com/office/drawing/2014/main" id="{0621C472-CA79-4FAE-806D-EE8E65A85110}"/>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3" name="Picture 102">
              <a:extLst>
                <a:ext uri="{FF2B5EF4-FFF2-40B4-BE49-F238E27FC236}">
                  <a16:creationId xmlns:a16="http://schemas.microsoft.com/office/drawing/2014/main" id="{7CCD15E2-75AF-4A10-82E0-F83611BF20FE}"/>
                </a:ext>
              </a:extLst>
            </p:cNvPr>
            <p:cNvPicPr>
              <a:picLocks noChangeAspect="1"/>
            </p:cNvPicPr>
            <p:nvPr/>
          </p:nvPicPr>
          <p:blipFill>
            <a:blip r:embed="rId4"/>
            <a:stretch>
              <a:fillRect/>
            </a:stretch>
          </p:blipFill>
          <p:spPr>
            <a:xfrm>
              <a:off x="1753233" y="2845652"/>
              <a:ext cx="428625" cy="419100"/>
            </a:xfrm>
            <a:prstGeom prst="rect">
              <a:avLst/>
            </a:prstGeom>
          </p:spPr>
        </p:pic>
      </p:grpSp>
      <p:grpSp>
        <p:nvGrpSpPr>
          <p:cNvPr id="104" name="Group 103">
            <a:extLst>
              <a:ext uri="{FF2B5EF4-FFF2-40B4-BE49-F238E27FC236}">
                <a16:creationId xmlns:a16="http://schemas.microsoft.com/office/drawing/2014/main" id="{5556713D-00F6-4207-84EF-5F5C67F1748A}"/>
              </a:ext>
            </a:extLst>
          </p:cNvPr>
          <p:cNvGrpSpPr/>
          <p:nvPr/>
        </p:nvGrpSpPr>
        <p:grpSpPr>
          <a:xfrm>
            <a:off x="76964" y="465683"/>
            <a:ext cx="735309" cy="633887"/>
            <a:chOff x="973912" y="2390780"/>
            <a:chExt cx="735309" cy="633887"/>
          </a:xfrm>
        </p:grpSpPr>
        <p:sp>
          <p:nvSpPr>
            <p:cNvPr id="105" name="Hexagon 104">
              <a:extLst>
                <a:ext uri="{FF2B5EF4-FFF2-40B4-BE49-F238E27FC236}">
                  <a16:creationId xmlns:a16="http://schemas.microsoft.com/office/drawing/2014/main" id="{943EE0D8-F1F5-4D00-B17D-2BCCC52EF29B}"/>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6" name="Picture 105">
              <a:extLst>
                <a:ext uri="{FF2B5EF4-FFF2-40B4-BE49-F238E27FC236}">
                  <a16:creationId xmlns:a16="http://schemas.microsoft.com/office/drawing/2014/main" id="{FDFAA7F5-2565-4C47-AD84-F5DEA8F5F2DB}"/>
                </a:ext>
              </a:extLst>
            </p:cNvPr>
            <p:cNvPicPr>
              <a:picLocks noChangeAspect="1"/>
            </p:cNvPicPr>
            <p:nvPr/>
          </p:nvPicPr>
          <p:blipFill>
            <a:blip r:embed="rId5"/>
            <a:stretch>
              <a:fillRect/>
            </a:stretch>
          </p:blipFill>
          <p:spPr>
            <a:xfrm>
              <a:off x="1140599" y="2507260"/>
              <a:ext cx="419100" cy="419100"/>
            </a:xfrm>
            <a:prstGeom prst="rect">
              <a:avLst/>
            </a:prstGeom>
          </p:spPr>
        </p:pic>
      </p:grpSp>
      <p:sp>
        <p:nvSpPr>
          <p:cNvPr id="25" name="Rectangle 3">
            <a:extLst>
              <a:ext uri="{FF2B5EF4-FFF2-40B4-BE49-F238E27FC236}">
                <a16:creationId xmlns:a16="http://schemas.microsoft.com/office/drawing/2014/main" id="{45737A6B-8977-4D8E-854D-C6E17D2F9D05}"/>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nimation">
            <a:extLst>
              <a:ext uri="{FF2B5EF4-FFF2-40B4-BE49-F238E27FC236}">
                <a16:creationId xmlns:a16="http://schemas.microsoft.com/office/drawing/2014/main" id="{80E4C0DF-35E7-44ED-9A42-39F719689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29" name="Picture 28">
            <a:extLst>
              <a:ext uri="{FF2B5EF4-FFF2-40B4-BE49-F238E27FC236}">
                <a16:creationId xmlns:a16="http://schemas.microsoft.com/office/drawing/2014/main" id="{C3519510-1A00-401C-8940-8CE369AFBB9D}"/>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30" name="Picture 29">
            <a:extLst>
              <a:ext uri="{FF2B5EF4-FFF2-40B4-BE49-F238E27FC236}">
                <a16:creationId xmlns:a16="http://schemas.microsoft.com/office/drawing/2014/main" id="{CFD37134-ED68-4AFE-AE20-DB496C90E018}"/>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7386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140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160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500"/>
                                        <p:tgtEl>
                                          <p:spTgt spid="91"/>
                                        </p:tgtEl>
                                      </p:cBhvr>
                                    </p:animEffect>
                                  </p:childTnLst>
                                </p:cTn>
                              </p:par>
                              <p:par>
                                <p:cTn id="17" presetID="10" presetClass="entr" presetSubtype="0" fill="hold" nodeType="withEffect">
                                  <p:stCondLst>
                                    <p:cond delay="20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nodeType="withEffect">
                                  <p:stCondLst>
                                    <p:cond delay="30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par>
                                <p:cTn id="23" presetID="10" presetClass="entr" presetSubtype="0" fill="hold" nodeType="withEffect">
                                  <p:stCondLst>
                                    <p:cond delay="40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500"/>
                                  </p:stCondLst>
                                  <p:childTnLst>
                                    <p:set>
                                      <p:cBhvr>
                                        <p:cTn id="27" dur="1" fill="hold">
                                          <p:stCondLst>
                                            <p:cond delay="0"/>
                                          </p:stCondLst>
                                        </p:cTn>
                                        <p:tgtEl>
                                          <p:spTgt spid="104"/>
                                        </p:tgtEl>
                                        <p:attrNameLst>
                                          <p:attrName>style.visibility</p:attrName>
                                        </p:attrNameLst>
                                      </p:cBhvr>
                                      <p:to>
                                        <p:strVal val="visible"/>
                                      </p:to>
                                    </p:set>
                                    <p:animEffect transition="in" filter="fade">
                                      <p:cBhvr>
                                        <p:cTn id="2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3">
            <a:extLst>
              <a:ext uri="{FF2B5EF4-FFF2-40B4-BE49-F238E27FC236}">
                <a16:creationId xmlns:a16="http://schemas.microsoft.com/office/drawing/2014/main" id="{07303DEB-6F6C-4AE1-9EEC-DF1F1B37D9A4}"/>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8" name="Rectangle 3">
            <a:extLst>
              <a:ext uri="{FF2B5EF4-FFF2-40B4-BE49-F238E27FC236}">
                <a16:creationId xmlns:a16="http://schemas.microsoft.com/office/drawing/2014/main" id="{9C16CDB1-ADE5-493F-98EE-53F245648DBD}"/>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2819400" y="1028700"/>
            <a:ext cx="6209619" cy="2457450"/>
          </a:xfrm>
        </p:spPr>
        <p:txBody>
          <a:bodyPr>
            <a:noAutofit/>
          </a:bodyPr>
          <a:lstStyle/>
          <a:p>
            <a:pPr algn="just">
              <a:lnSpc>
                <a:spcPct val="140000"/>
              </a:lnSpc>
            </a:pPr>
            <a:r>
              <a:rPr lang="en-US" sz="1300" dirty="0">
                <a:solidFill>
                  <a:srgbClr val="00B0F0"/>
                </a:solidFill>
              </a:rPr>
              <a:t>We are experienced professionals who worked in well-known companies on top technical positions of cybersecurity and IT. Each of our pen testers has real senior level experience in penetration testing.</a:t>
            </a:r>
          </a:p>
          <a:p>
            <a:pPr algn="just">
              <a:lnSpc>
                <a:spcPct val="140000"/>
              </a:lnSpc>
            </a:pPr>
            <a:endParaRPr lang="en-US" sz="1300" dirty="0">
              <a:solidFill>
                <a:srgbClr val="00B0F0"/>
              </a:solidFill>
            </a:endParaRPr>
          </a:p>
          <a:p>
            <a:pPr algn="just">
              <a:lnSpc>
                <a:spcPct val="140000"/>
              </a:lnSpc>
            </a:pPr>
            <a:r>
              <a:rPr lang="en-US" sz="1300" dirty="0">
                <a:solidFill>
                  <a:srgbClr val="00B0F0"/>
                </a:solidFill>
              </a:rPr>
              <a:t>Our work is mostly performed using manual testing approach, we do not only use automatic scanners but incorporate real attack techniques that could be used against an organization. Our reports are written by hand, not auto generated by tools.</a:t>
            </a:r>
          </a:p>
          <a:p>
            <a:pPr algn="just">
              <a:lnSpc>
                <a:spcPct val="140000"/>
              </a:lnSpc>
            </a:pPr>
            <a:endParaRPr lang="en-US" sz="1300" dirty="0">
              <a:solidFill>
                <a:srgbClr val="00B0F0"/>
              </a:solidFill>
            </a:endParaRPr>
          </a:p>
          <a:p>
            <a:pPr algn="just">
              <a:lnSpc>
                <a:spcPct val="140000"/>
              </a:lnSpc>
            </a:pPr>
            <a:r>
              <a:rPr lang="en-US" sz="1300" dirty="0">
                <a:solidFill>
                  <a:srgbClr val="00B0F0"/>
                </a:solidFill>
              </a:rPr>
              <a:t>All our experience allows us to have a wider view on cybersecurity, we have knowledge from a technical perspective on how hackers operate and what are the biggest cybersecurity threats for today’s world, but also from a management perspective from a CISO point-of-view and speak directly to company board members.</a:t>
            </a:r>
          </a:p>
          <a:p>
            <a:endParaRPr lang="en-US" sz="1300" dirty="0">
              <a:solidFill>
                <a:schemeClr val="bg1">
                  <a:lumMod val="95000"/>
                </a:schemeClr>
              </a:solidFill>
            </a:endParaRPr>
          </a:p>
        </p:txBody>
      </p:sp>
      <p:pic>
        <p:nvPicPr>
          <p:cNvPr id="9" name="animation">
            <a:extLst>
              <a:ext uri="{FF2B5EF4-FFF2-40B4-BE49-F238E27FC236}">
                <a16:creationId xmlns:a16="http://schemas.microsoft.com/office/drawing/2014/main" id="{B80D02F8-C3B6-44DD-A966-CEE63D5A57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18" name="Title 7">
            <a:extLst>
              <a:ext uri="{FF2B5EF4-FFF2-40B4-BE49-F238E27FC236}">
                <a16:creationId xmlns:a16="http://schemas.microsoft.com/office/drawing/2014/main" id="{EC9B10D7-CD49-46D8-938A-633192D86CF8}"/>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Vision, Mission and Purpose</a:t>
            </a:r>
          </a:p>
        </p:txBody>
      </p:sp>
      <p:sp>
        <p:nvSpPr>
          <p:cNvPr id="19" name="Rectangle 18">
            <a:extLst>
              <a:ext uri="{FF2B5EF4-FFF2-40B4-BE49-F238E27FC236}">
                <a16:creationId xmlns:a16="http://schemas.microsoft.com/office/drawing/2014/main" id="{14563C68-3B8C-4A1A-A3C3-E23621C1F11F}"/>
              </a:ext>
            </a:extLst>
          </p:cNvPr>
          <p:cNvSpPr/>
          <p:nvPr/>
        </p:nvSpPr>
        <p:spPr>
          <a:xfrm>
            <a:off x="2667000" y="1180054"/>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0" name="Rectangle 19">
            <a:extLst>
              <a:ext uri="{FF2B5EF4-FFF2-40B4-BE49-F238E27FC236}">
                <a16:creationId xmlns:a16="http://schemas.microsoft.com/office/drawing/2014/main" id="{B6A599A9-88D7-480B-BE08-825E0B891721}"/>
              </a:ext>
            </a:extLst>
          </p:cNvPr>
          <p:cNvSpPr/>
          <p:nvPr/>
        </p:nvSpPr>
        <p:spPr>
          <a:xfrm>
            <a:off x="2667000" y="2377244"/>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1" name="Rectangle 20">
            <a:extLst>
              <a:ext uri="{FF2B5EF4-FFF2-40B4-BE49-F238E27FC236}">
                <a16:creationId xmlns:a16="http://schemas.microsoft.com/office/drawing/2014/main" id="{B8E9EEEF-01D3-4EF7-A65F-462B8128460B}"/>
              </a:ext>
            </a:extLst>
          </p:cNvPr>
          <p:cNvSpPr/>
          <p:nvPr/>
        </p:nvSpPr>
        <p:spPr>
          <a:xfrm>
            <a:off x="2667000" y="3556252"/>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nvGrpSpPr>
          <p:cNvPr id="22" name="Group 21">
            <a:extLst>
              <a:ext uri="{FF2B5EF4-FFF2-40B4-BE49-F238E27FC236}">
                <a16:creationId xmlns:a16="http://schemas.microsoft.com/office/drawing/2014/main" id="{69BAEBF4-AFFD-4FB6-AE83-8DA3E9318CCD}"/>
              </a:ext>
            </a:extLst>
          </p:cNvPr>
          <p:cNvGrpSpPr/>
          <p:nvPr/>
        </p:nvGrpSpPr>
        <p:grpSpPr>
          <a:xfrm>
            <a:off x="699528" y="103206"/>
            <a:ext cx="735309" cy="633887"/>
            <a:chOff x="1596476" y="2028303"/>
            <a:chExt cx="735309" cy="633887"/>
          </a:xfrm>
        </p:grpSpPr>
        <p:sp>
          <p:nvSpPr>
            <p:cNvPr id="23" name="Hexagon 22">
              <a:extLst>
                <a:ext uri="{FF2B5EF4-FFF2-40B4-BE49-F238E27FC236}">
                  <a16:creationId xmlns:a16="http://schemas.microsoft.com/office/drawing/2014/main" id="{F195D083-2573-484D-A797-E384E2357F35}"/>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4" name="Picture 23">
              <a:extLst>
                <a:ext uri="{FF2B5EF4-FFF2-40B4-BE49-F238E27FC236}">
                  <a16:creationId xmlns:a16="http://schemas.microsoft.com/office/drawing/2014/main" id="{DDF441CE-444B-466B-97DF-70EB3A6EF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25" name="Group 24">
            <a:extLst>
              <a:ext uri="{FF2B5EF4-FFF2-40B4-BE49-F238E27FC236}">
                <a16:creationId xmlns:a16="http://schemas.microsoft.com/office/drawing/2014/main" id="{ABD37385-30F2-4E00-B922-24CD33CE92EC}"/>
              </a:ext>
            </a:extLst>
          </p:cNvPr>
          <p:cNvGrpSpPr/>
          <p:nvPr/>
        </p:nvGrpSpPr>
        <p:grpSpPr>
          <a:xfrm>
            <a:off x="1322091" y="465683"/>
            <a:ext cx="735309" cy="633887"/>
            <a:chOff x="2219039" y="2390780"/>
            <a:chExt cx="735309" cy="633887"/>
          </a:xfrm>
        </p:grpSpPr>
        <p:sp>
          <p:nvSpPr>
            <p:cNvPr id="26" name="Hexagon 25">
              <a:extLst>
                <a:ext uri="{FF2B5EF4-FFF2-40B4-BE49-F238E27FC236}">
                  <a16:creationId xmlns:a16="http://schemas.microsoft.com/office/drawing/2014/main" id="{C96DE145-F6AD-413B-AE8A-3CE9102CA1F8}"/>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7" name="Picture 26">
              <a:extLst>
                <a:ext uri="{FF2B5EF4-FFF2-40B4-BE49-F238E27FC236}">
                  <a16:creationId xmlns:a16="http://schemas.microsoft.com/office/drawing/2014/main" id="{3FE96AD3-9F55-40D0-BAD8-4ADDBCF872B6}"/>
                </a:ext>
              </a:extLst>
            </p:cNvPr>
            <p:cNvPicPr>
              <a:picLocks noChangeAspect="1"/>
            </p:cNvPicPr>
            <p:nvPr/>
          </p:nvPicPr>
          <p:blipFill>
            <a:blip r:embed="rId4"/>
            <a:stretch>
              <a:fillRect/>
            </a:stretch>
          </p:blipFill>
          <p:spPr>
            <a:xfrm>
              <a:off x="2378146" y="2508501"/>
              <a:ext cx="409575" cy="409575"/>
            </a:xfrm>
            <a:prstGeom prst="rect">
              <a:avLst/>
            </a:prstGeom>
          </p:spPr>
        </p:pic>
      </p:grpSp>
      <p:grpSp>
        <p:nvGrpSpPr>
          <p:cNvPr id="28" name="Group 27">
            <a:extLst>
              <a:ext uri="{FF2B5EF4-FFF2-40B4-BE49-F238E27FC236}">
                <a16:creationId xmlns:a16="http://schemas.microsoft.com/office/drawing/2014/main" id="{1629F3B1-796A-4AC9-AC2B-78932174B6F8}"/>
              </a:ext>
            </a:extLst>
          </p:cNvPr>
          <p:cNvGrpSpPr/>
          <p:nvPr/>
        </p:nvGrpSpPr>
        <p:grpSpPr>
          <a:xfrm>
            <a:off x="699528" y="813162"/>
            <a:ext cx="735309" cy="633887"/>
            <a:chOff x="1596476" y="2738259"/>
            <a:chExt cx="735309" cy="633887"/>
          </a:xfrm>
        </p:grpSpPr>
        <p:sp>
          <p:nvSpPr>
            <p:cNvPr id="29" name="Hexagon 28">
              <a:extLst>
                <a:ext uri="{FF2B5EF4-FFF2-40B4-BE49-F238E27FC236}">
                  <a16:creationId xmlns:a16="http://schemas.microsoft.com/office/drawing/2014/main" id="{D93B00B0-5F61-4294-9DF5-E37B42E17C53}"/>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0" name="Picture 29">
              <a:extLst>
                <a:ext uri="{FF2B5EF4-FFF2-40B4-BE49-F238E27FC236}">
                  <a16:creationId xmlns:a16="http://schemas.microsoft.com/office/drawing/2014/main" id="{D1E3BDB5-E95B-4E23-9F67-33E2E06919EE}"/>
                </a:ext>
              </a:extLst>
            </p:cNvPr>
            <p:cNvPicPr>
              <a:picLocks noChangeAspect="1"/>
            </p:cNvPicPr>
            <p:nvPr/>
          </p:nvPicPr>
          <p:blipFill>
            <a:blip r:embed="rId5"/>
            <a:stretch>
              <a:fillRect/>
            </a:stretch>
          </p:blipFill>
          <p:spPr>
            <a:xfrm>
              <a:off x="1753233" y="2845652"/>
              <a:ext cx="428625" cy="419100"/>
            </a:xfrm>
            <a:prstGeom prst="rect">
              <a:avLst/>
            </a:prstGeom>
          </p:spPr>
        </p:pic>
      </p:grpSp>
      <p:grpSp>
        <p:nvGrpSpPr>
          <p:cNvPr id="31" name="Group 30">
            <a:extLst>
              <a:ext uri="{FF2B5EF4-FFF2-40B4-BE49-F238E27FC236}">
                <a16:creationId xmlns:a16="http://schemas.microsoft.com/office/drawing/2014/main" id="{86D778FF-4DB6-4DDE-8636-82A4A9F8CC30}"/>
              </a:ext>
            </a:extLst>
          </p:cNvPr>
          <p:cNvGrpSpPr/>
          <p:nvPr/>
        </p:nvGrpSpPr>
        <p:grpSpPr>
          <a:xfrm>
            <a:off x="76964" y="465683"/>
            <a:ext cx="735309" cy="633887"/>
            <a:chOff x="973912" y="2390780"/>
            <a:chExt cx="735309" cy="633887"/>
          </a:xfrm>
        </p:grpSpPr>
        <p:sp>
          <p:nvSpPr>
            <p:cNvPr id="32" name="Hexagon 31">
              <a:extLst>
                <a:ext uri="{FF2B5EF4-FFF2-40B4-BE49-F238E27FC236}">
                  <a16:creationId xmlns:a16="http://schemas.microsoft.com/office/drawing/2014/main" id="{1391D4C1-5696-456E-812E-B95A3D4E00DA}"/>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3" name="Picture 32">
              <a:extLst>
                <a:ext uri="{FF2B5EF4-FFF2-40B4-BE49-F238E27FC236}">
                  <a16:creationId xmlns:a16="http://schemas.microsoft.com/office/drawing/2014/main" id="{51B3218A-B937-480F-B663-7ACEA924F6F5}"/>
                </a:ext>
              </a:extLst>
            </p:cNvPr>
            <p:cNvPicPr>
              <a:picLocks noChangeAspect="1"/>
            </p:cNvPicPr>
            <p:nvPr/>
          </p:nvPicPr>
          <p:blipFill>
            <a:blip r:embed="rId6"/>
            <a:stretch>
              <a:fillRect/>
            </a:stretch>
          </p:blipFill>
          <p:spPr>
            <a:xfrm>
              <a:off x="1140599" y="2507260"/>
              <a:ext cx="419100" cy="419100"/>
            </a:xfrm>
            <a:prstGeom prst="rect">
              <a:avLst/>
            </a:prstGeom>
          </p:spPr>
        </p:pic>
      </p:grpSp>
      <p:pic>
        <p:nvPicPr>
          <p:cNvPr id="34" name="Picture 33">
            <a:extLst>
              <a:ext uri="{FF2B5EF4-FFF2-40B4-BE49-F238E27FC236}">
                <a16:creationId xmlns:a16="http://schemas.microsoft.com/office/drawing/2014/main" id="{4F806C60-DC3C-4FB8-98E4-6B425635D30A}"/>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35" name="Picture 34">
            <a:extLst>
              <a:ext uri="{FF2B5EF4-FFF2-40B4-BE49-F238E27FC236}">
                <a16:creationId xmlns:a16="http://schemas.microsoft.com/office/drawing/2014/main" id="{6EB72141-489F-4520-83C0-556977AF046D}"/>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34684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1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28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00"/>
                                        <p:tgtEl>
                                          <p:spTgt spid="3">
                                            <p:txEl>
                                              <p:pRg st="2" end="2"/>
                                            </p:txEl>
                                          </p:spTgt>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2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3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4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dvAuto="1000"/>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m relacionada">
            <a:extLst>
              <a:ext uri="{FF2B5EF4-FFF2-40B4-BE49-F238E27FC236}">
                <a16:creationId xmlns:a16="http://schemas.microsoft.com/office/drawing/2014/main" id="{2753121F-2F50-431E-B29C-6B837F48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 y="1071688"/>
            <a:ext cx="8753262" cy="3522101"/>
          </a:xfrm>
          <a:prstGeom prst="rect">
            <a:avLst/>
          </a:prstGeom>
          <a:noFill/>
          <a:extLst>
            <a:ext uri="{909E8E84-426E-40DD-AFC4-6F175D3DCCD1}">
              <a14:hiddenFill xmlns:a14="http://schemas.microsoft.com/office/drawing/2010/main">
                <a:solidFill>
                  <a:srgbClr val="FFFFFF"/>
                </a:solidFill>
              </a14:hiddenFill>
            </a:ext>
          </a:extLst>
        </p:spPr>
      </p:pic>
      <p:sp>
        <p:nvSpPr>
          <p:cNvPr id="9" name="left_tab2"/>
          <p:cNvSpPr>
            <a:spLocks/>
          </p:cNvSpPr>
          <p:nvPr/>
        </p:nvSpPr>
        <p:spPr bwMode="auto">
          <a:xfrm>
            <a:off x="5954" y="3427557"/>
            <a:ext cx="9138046" cy="1706821"/>
          </a:xfrm>
          <a:custGeom>
            <a:avLst/>
            <a:gdLst>
              <a:gd name="T0" fmla="*/ 0 w 3840"/>
              <a:gd name="T1" fmla="*/ 12 h 712"/>
              <a:gd name="T2" fmla="*/ 812 w 3840"/>
              <a:gd name="T3" fmla="*/ 12 h 712"/>
              <a:gd name="T4" fmla="*/ 1000 w 3840"/>
              <a:gd name="T5" fmla="*/ 72 h 712"/>
              <a:gd name="T6" fmla="*/ 1336 w 3840"/>
              <a:gd name="T7" fmla="*/ 376 h 712"/>
              <a:gd name="T8" fmla="*/ 1544 w 3840"/>
              <a:gd name="T9" fmla="*/ 428 h 712"/>
              <a:gd name="T10" fmla="*/ 3840 w 3840"/>
              <a:gd name="T11" fmla="*/ 428 h 712"/>
              <a:gd name="T12" fmla="*/ 3840 w 3840"/>
              <a:gd name="T13" fmla="*/ 712 h 712"/>
              <a:gd name="T14" fmla="*/ 0 w 3840"/>
              <a:gd name="T15" fmla="*/ 712 h 712"/>
              <a:gd name="T16" fmla="*/ 0 w 3840"/>
              <a:gd name="T17" fmla="*/ 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0" h="712">
                <a:moveTo>
                  <a:pt x="0" y="12"/>
                </a:moveTo>
                <a:cubicBezTo>
                  <a:pt x="812" y="12"/>
                  <a:pt x="812" y="12"/>
                  <a:pt x="812" y="12"/>
                </a:cubicBezTo>
                <a:cubicBezTo>
                  <a:pt x="812" y="12"/>
                  <a:pt x="948" y="0"/>
                  <a:pt x="1000" y="72"/>
                </a:cubicBezTo>
                <a:cubicBezTo>
                  <a:pt x="1044" y="116"/>
                  <a:pt x="1336" y="376"/>
                  <a:pt x="1336" y="376"/>
                </a:cubicBezTo>
                <a:cubicBezTo>
                  <a:pt x="1336" y="376"/>
                  <a:pt x="1356" y="428"/>
                  <a:pt x="1544" y="428"/>
                </a:cubicBezTo>
                <a:cubicBezTo>
                  <a:pt x="1732" y="428"/>
                  <a:pt x="3840" y="428"/>
                  <a:pt x="3840" y="428"/>
                </a:cubicBezTo>
                <a:cubicBezTo>
                  <a:pt x="3840" y="712"/>
                  <a:pt x="3840" y="712"/>
                  <a:pt x="3840" y="712"/>
                </a:cubicBezTo>
                <a:cubicBezTo>
                  <a:pt x="0" y="712"/>
                  <a:pt x="0" y="712"/>
                  <a:pt x="0" y="712"/>
                </a:cubicBezTo>
                <a:lnTo>
                  <a:pt x="0" y="12"/>
                </a:ln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3" name="left_tab"/>
          <p:cNvSpPr>
            <a:spLocks/>
          </p:cNvSpPr>
          <p:nvPr/>
        </p:nvSpPr>
        <p:spPr bwMode="auto">
          <a:xfrm>
            <a:off x="5954" y="3824869"/>
            <a:ext cx="3213113" cy="1318631"/>
          </a:xfrm>
          <a:custGeom>
            <a:avLst/>
            <a:gdLst>
              <a:gd name="T0" fmla="*/ 0 w 1350"/>
              <a:gd name="T1" fmla="*/ 6 h 550"/>
              <a:gd name="T2" fmla="*/ 600 w 1350"/>
              <a:gd name="T3" fmla="*/ 6 h 550"/>
              <a:gd name="T4" fmla="*/ 822 w 1350"/>
              <a:gd name="T5" fmla="*/ 84 h 550"/>
              <a:gd name="T6" fmla="*/ 1350 w 1350"/>
              <a:gd name="T7" fmla="*/ 550 h 550"/>
              <a:gd name="T8" fmla="*/ 0 w 1350"/>
              <a:gd name="T9" fmla="*/ 550 h 550"/>
              <a:gd name="T10" fmla="*/ 0 w 1350"/>
              <a:gd name="T11" fmla="*/ 6 h 550"/>
            </a:gdLst>
            <a:ahLst/>
            <a:cxnLst>
              <a:cxn ang="0">
                <a:pos x="T0" y="T1"/>
              </a:cxn>
              <a:cxn ang="0">
                <a:pos x="T2" y="T3"/>
              </a:cxn>
              <a:cxn ang="0">
                <a:pos x="T4" y="T5"/>
              </a:cxn>
              <a:cxn ang="0">
                <a:pos x="T6" y="T7"/>
              </a:cxn>
              <a:cxn ang="0">
                <a:pos x="T8" y="T9"/>
              </a:cxn>
              <a:cxn ang="0">
                <a:pos x="T10" y="T11"/>
              </a:cxn>
            </a:cxnLst>
            <a:rect l="0" t="0" r="r" b="b"/>
            <a:pathLst>
              <a:path w="1350" h="550">
                <a:moveTo>
                  <a:pt x="0" y="6"/>
                </a:moveTo>
                <a:cubicBezTo>
                  <a:pt x="600" y="6"/>
                  <a:pt x="600" y="6"/>
                  <a:pt x="600" y="6"/>
                </a:cubicBezTo>
                <a:cubicBezTo>
                  <a:pt x="600" y="6"/>
                  <a:pt x="738" y="0"/>
                  <a:pt x="822" y="84"/>
                </a:cubicBezTo>
                <a:cubicBezTo>
                  <a:pt x="906" y="168"/>
                  <a:pt x="1350" y="550"/>
                  <a:pt x="1350" y="550"/>
                </a:cubicBezTo>
                <a:cubicBezTo>
                  <a:pt x="0" y="550"/>
                  <a:pt x="0" y="550"/>
                  <a:pt x="0" y="550"/>
                </a:cubicBezTo>
                <a:lnTo>
                  <a:pt x="0" y="6"/>
                </a:lnTo>
                <a:close/>
              </a:path>
            </a:pathLst>
          </a:custGeom>
          <a:solidFill>
            <a:schemeClr val="accent1">
              <a:alpha val="3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1" name="bottom_secondlayer"/>
          <p:cNvSpPr>
            <a:spLocks/>
          </p:cNvSpPr>
          <p:nvPr/>
        </p:nvSpPr>
        <p:spPr bwMode="auto">
          <a:xfrm>
            <a:off x="339144" y="433874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20" name="Freeform 19"/>
          <p:cNvSpPr/>
          <p:nvPr/>
        </p:nvSpPr>
        <p:spPr>
          <a:xfrm>
            <a:off x="2209800" y="-1"/>
            <a:ext cx="6934199"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171" name="Freeform 13"/>
          <p:cNvSpPr>
            <a:spLocks/>
          </p:cNvSpPr>
          <p:nvPr/>
        </p:nvSpPr>
        <p:spPr bwMode="auto">
          <a:xfrm>
            <a:off x="-1" y="175941"/>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150" name="Title 1">
            <a:extLst>
              <a:ext uri="{FF2B5EF4-FFF2-40B4-BE49-F238E27FC236}">
                <a16:creationId xmlns:a16="http://schemas.microsoft.com/office/drawing/2014/main" id="{76BDC1D9-965B-4313-B745-20399F4F0134}"/>
              </a:ext>
            </a:extLst>
          </p:cNvPr>
          <p:cNvSpPr txBox="1">
            <a:spLocks/>
          </p:cNvSpPr>
          <p:nvPr/>
        </p:nvSpPr>
        <p:spPr>
          <a:xfrm>
            <a:off x="4648200" y="851899"/>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Consultancy</a:t>
            </a:r>
          </a:p>
        </p:txBody>
      </p:sp>
      <p:grpSp>
        <p:nvGrpSpPr>
          <p:cNvPr id="52" name="Group 51">
            <a:extLst>
              <a:ext uri="{FF2B5EF4-FFF2-40B4-BE49-F238E27FC236}">
                <a16:creationId xmlns:a16="http://schemas.microsoft.com/office/drawing/2014/main" id="{062E6495-0738-4B29-9A7A-6D926E9D8801}"/>
              </a:ext>
            </a:extLst>
          </p:cNvPr>
          <p:cNvGrpSpPr/>
          <p:nvPr/>
        </p:nvGrpSpPr>
        <p:grpSpPr>
          <a:xfrm>
            <a:off x="8283944" y="1003145"/>
            <a:ext cx="810285" cy="82298"/>
            <a:chOff x="2381667" y="4351674"/>
            <a:chExt cx="659137" cy="66946"/>
          </a:xfrm>
        </p:grpSpPr>
        <p:sp>
          <p:nvSpPr>
            <p:cNvPr id="51" name="Rectangle 50">
              <a:extLst>
                <a:ext uri="{FF2B5EF4-FFF2-40B4-BE49-F238E27FC236}">
                  <a16:creationId xmlns:a16="http://schemas.microsoft.com/office/drawing/2014/main" id="{9C0D06BE-3C92-484D-9C5D-1F814D5F9665}"/>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5" name="Rectangle 224">
              <a:extLst>
                <a:ext uri="{FF2B5EF4-FFF2-40B4-BE49-F238E27FC236}">
                  <a16:creationId xmlns:a16="http://schemas.microsoft.com/office/drawing/2014/main" id="{8D1DC75B-768F-43F1-AAAB-E0D4A4262D55}"/>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6" name="Rectangle 225">
              <a:extLst>
                <a:ext uri="{FF2B5EF4-FFF2-40B4-BE49-F238E27FC236}">
                  <a16:creationId xmlns:a16="http://schemas.microsoft.com/office/drawing/2014/main" id="{27246DAF-3EDC-4DFA-94F8-F3EEA60F6CAC}"/>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7" name="Rectangle 226">
              <a:extLst>
                <a:ext uri="{FF2B5EF4-FFF2-40B4-BE49-F238E27FC236}">
                  <a16:creationId xmlns:a16="http://schemas.microsoft.com/office/drawing/2014/main" id="{BB1218AE-462A-4158-8094-B2387AAF39D8}"/>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8" name="Rectangle 227">
              <a:extLst>
                <a:ext uri="{FF2B5EF4-FFF2-40B4-BE49-F238E27FC236}">
                  <a16:creationId xmlns:a16="http://schemas.microsoft.com/office/drawing/2014/main" id="{98D26AA2-A269-4CD6-BED3-088B39ECFC21}"/>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9" name="Rectangle 228">
              <a:extLst>
                <a:ext uri="{FF2B5EF4-FFF2-40B4-BE49-F238E27FC236}">
                  <a16:creationId xmlns:a16="http://schemas.microsoft.com/office/drawing/2014/main" id="{1AFB027D-F5A4-4712-8687-13F8822E5F4A}"/>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65" name="animation">
            <a:extLst>
              <a:ext uri="{FF2B5EF4-FFF2-40B4-BE49-F238E27FC236}">
                <a16:creationId xmlns:a16="http://schemas.microsoft.com/office/drawing/2014/main" id="{64D467A3-FFFC-4E97-8C77-9FE1B8CE9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66" name="bottom_secondlayer">
            <a:extLst>
              <a:ext uri="{FF2B5EF4-FFF2-40B4-BE49-F238E27FC236}">
                <a16:creationId xmlns:a16="http://schemas.microsoft.com/office/drawing/2014/main" id="{9F86153E-455D-467B-8EFE-9F2F91F4CB9E}"/>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67" name="bottom_firstlayer">
            <a:extLst>
              <a:ext uri="{FF2B5EF4-FFF2-40B4-BE49-F238E27FC236}">
                <a16:creationId xmlns:a16="http://schemas.microsoft.com/office/drawing/2014/main" id="{2DE2171B-D1A2-4C01-BB81-4E9188BF0617}"/>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69" name="Group 68">
            <a:extLst>
              <a:ext uri="{FF2B5EF4-FFF2-40B4-BE49-F238E27FC236}">
                <a16:creationId xmlns:a16="http://schemas.microsoft.com/office/drawing/2014/main" id="{0130C77B-F79B-4F68-B427-033EAC346020}"/>
              </a:ext>
            </a:extLst>
          </p:cNvPr>
          <p:cNvGrpSpPr/>
          <p:nvPr/>
        </p:nvGrpSpPr>
        <p:grpSpPr>
          <a:xfrm>
            <a:off x="8283944" y="4506970"/>
            <a:ext cx="810285" cy="82298"/>
            <a:chOff x="2381667" y="4351674"/>
            <a:chExt cx="659137" cy="66946"/>
          </a:xfrm>
        </p:grpSpPr>
        <p:sp>
          <p:nvSpPr>
            <p:cNvPr id="70" name="Rectangle 69">
              <a:extLst>
                <a:ext uri="{FF2B5EF4-FFF2-40B4-BE49-F238E27FC236}">
                  <a16:creationId xmlns:a16="http://schemas.microsoft.com/office/drawing/2014/main" id="{2ED231D7-078C-4075-8FBC-74DD8B86117A}"/>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1" name="Rectangle 70">
              <a:extLst>
                <a:ext uri="{FF2B5EF4-FFF2-40B4-BE49-F238E27FC236}">
                  <a16:creationId xmlns:a16="http://schemas.microsoft.com/office/drawing/2014/main" id="{0FB19678-09C3-42B8-BB08-FACDCE59493C}"/>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2" name="Rectangle 71">
              <a:extLst>
                <a:ext uri="{FF2B5EF4-FFF2-40B4-BE49-F238E27FC236}">
                  <a16:creationId xmlns:a16="http://schemas.microsoft.com/office/drawing/2014/main" id="{32CAE967-AB2D-46E4-A43D-4DF4AF2AB58B}"/>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3" name="Rectangle 72">
              <a:extLst>
                <a:ext uri="{FF2B5EF4-FFF2-40B4-BE49-F238E27FC236}">
                  <a16:creationId xmlns:a16="http://schemas.microsoft.com/office/drawing/2014/main" id="{41E30584-9D7E-4206-A9A9-E20D0C6DB5AA}"/>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4" name="Rectangle 73">
              <a:extLst>
                <a:ext uri="{FF2B5EF4-FFF2-40B4-BE49-F238E27FC236}">
                  <a16:creationId xmlns:a16="http://schemas.microsoft.com/office/drawing/2014/main" id="{6003E45C-24C6-49C6-B7D0-46E130D74BD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5" name="Rectangle 74">
              <a:extLst>
                <a:ext uri="{FF2B5EF4-FFF2-40B4-BE49-F238E27FC236}">
                  <a16:creationId xmlns:a16="http://schemas.microsoft.com/office/drawing/2014/main" id="{7D801B69-B8A3-4909-AD3D-7D3D686243E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247" name="Group 246">
            <a:extLst>
              <a:ext uri="{FF2B5EF4-FFF2-40B4-BE49-F238E27FC236}">
                <a16:creationId xmlns:a16="http://schemas.microsoft.com/office/drawing/2014/main" id="{904D1ED2-7BEB-450C-BBA5-89086B132BF5}"/>
              </a:ext>
            </a:extLst>
          </p:cNvPr>
          <p:cNvGrpSpPr/>
          <p:nvPr/>
        </p:nvGrpSpPr>
        <p:grpSpPr>
          <a:xfrm>
            <a:off x="4134413" y="3107620"/>
            <a:ext cx="735309" cy="633887"/>
            <a:chOff x="3788804" y="2704404"/>
            <a:chExt cx="980412" cy="845182"/>
          </a:xfrm>
        </p:grpSpPr>
        <p:sp>
          <p:nvSpPr>
            <p:cNvPr id="39" name="Hexagon 38"/>
            <p:cNvSpPr/>
            <p:nvPr/>
          </p:nvSpPr>
          <p:spPr>
            <a:xfrm>
              <a:off x="3788804" y="2704404"/>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4" name="Picture 233" descr="Classroom">
              <a:extLst>
                <a:ext uri="{FF2B5EF4-FFF2-40B4-BE49-F238E27FC236}">
                  <a16:creationId xmlns:a16="http://schemas.microsoft.com/office/drawing/2014/main" id="{A76693FA-C117-4709-918B-AD3C52DD43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6077" y="2917973"/>
              <a:ext cx="438017" cy="438017"/>
            </a:xfrm>
            <a:prstGeom prst="rect">
              <a:avLst/>
            </a:prstGeom>
          </p:spPr>
        </p:pic>
      </p:grpSp>
      <p:grpSp>
        <p:nvGrpSpPr>
          <p:cNvPr id="249" name="Group 248">
            <a:extLst>
              <a:ext uri="{FF2B5EF4-FFF2-40B4-BE49-F238E27FC236}">
                <a16:creationId xmlns:a16="http://schemas.microsoft.com/office/drawing/2014/main" id="{FA3BA29B-0896-42AE-A6C6-4C296C443CE9}"/>
              </a:ext>
            </a:extLst>
          </p:cNvPr>
          <p:cNvGrpSpPr/>
          <p:nvPr/>
        </p:nvGrpSpPr>
        <p:grpSpPr>
          <a:xfrm>
            <a:off x="2282127" y="4155476"/>
            <a:ext cx="735309" cy="633887"/>
            <a:chOff x="4618889" y="3187707"/>
            <a:chExt cx="980412" cy="845182"/>
          </a:xfrm>
        </p:grpSpPr>
        <p:sp>
          <p:nvSpPr>
            <p:cNvPr id="44" name="Hexagon 43"/>
            <p:cNvSpPr/>
            <p:nvPr/>
          </p:nvSpPr>
          <p:spPr>
            <a:xfrm>
              <a:off x="4618889" y="3187707"/>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6" name="Picture 235" descr="Lock">
              <a:extLst>
                <a:ext uri="{FF2B5EF4-FFF2-40B4-BE49-F238E27FC236}">
                  <a16:creationId xmlns:a16="http://schemas.microsoft.com/office/drawing/2014/main" id="{296FCB9C-4970-434D-B1BF-849929C79A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4012" y="3361410"/>
              <a:ext cx="461740" cy="461740"/>
            </a:xfrm>
            <a:prstGeom prst="rect">
              <a:avLst/>
            </a:prstGeom>
          </p:spPr>
        </p:pic>
      </p:grpSp>
      <p:grpSp>
        <p:nvGrpSpPr>
          <p:cNvPr id="250" name="Group 249">
            <a:extLst>
              <a:ext uri="{FF2B5EF4-FFF2-40B4-BE49-F238E27FC236}">
                <a16:creationId xmlns:a16="http://schemas.microsoft.com/office/drawing/2014/main" id="{B708D8B5-8F48-418D-8D8C-C72F8F51FD97}"/>
              </a:ext>
            </a:extLst>
          </p:cNvPr>
          <p:cNvGrpSpPr/>
          <p:nvPr/>
        </p:nvGrpSpPr>
        <p:grpSpPr>
          <a:xfrm>
            <a:off x="3508090" y="4165377"/>
            <a:ext cx="735309" cy="633887"/>
            <a:chOff x="4618889" y="2231673"/>
            <a:chExt cx="980412" cy="845182"/>
          </a:xfrm>
        </p:grpSpPr>
        <p:sp>
          <p:nvSpPr>
            <p:cNvPr id="43" name="Hexagon 42"/>
            <p:cNvSpPr/>
            <p:nvPr/>
          </p:nvSpPr>
          <p:spPr>
            <a:xfrm>
              <a:off x="4618889" y="2231673"/>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8" name="Picture 237" descr="Target Audience">
              <a:extLst>
                <a:ext uri="{FF2B5EF4-FFF2-40B4-BE49-F238E27FC236}">
                  <a16:creationId xmlns:a16="http://schemas.microsoft.com/office/drawing/2014/main" id="{65905CE2-F53C-42BF-8C3C-99FB2FEE9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064" y="2419192"/>
              <a:ext cx="466779" cy="466778"/>
            </a:xfrm>
            <a:prstGeom prst="rect">
              <a:avLst/>
            </a:prstGeom>
          </p:spPr>
        </p:pic>
      </p:grpSp>
      <p:grpSp>
        <p:nvGrpSpPr>
          <p:cNvPr id="15" name="Group 14">
            <a:extLst>
              <a:ext uri="{FF2B5EF4-FFF2-40B4-BE49-F238E27FC236}">
                <a16:creationId xmlns:a16="http://schemas.microsoft.com/office/drawing/2014/main" id="{40C406B2-99CA-42BB-A83D-90C178F6D602}"/>
              </a:ext>
            </a:extLst>
          </p:cNvPr>
          <p:cNvGrpSpPr/>
          <p:nvPr/>
        </p:nvGrpSpPr>
        <p:grpSpPr>
          <a:xfrm>
            <a:off x="2889286" y="3107620"/>
            <a:ext cx="735309" cy="633887"/>
            <a:chOff x="1596476" y="2028303"/>
            <a:chExt cx="735309" cy="633887"/>
          </a:xfrm>
        </p:grpSpPr>
        <p:sp>
          <p:nvSpPr>
            <p:cNvPr id="31" name="Hexagon 30"/>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6" name="Picture 5">
              <a:extLst>
                <a:ext uri="{FF2B5EF4-FFF2-40B4-BE49-F238E27FC236}">
                  <a16:creationId xmlns:a16="http://schemas.microsoft.com/office/drawing/2014/main" id="{92CB141D-51AE-4BCE-A1D9-806D0A6D70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sp>
        <p:nvSpPr>
          <p:cNvPr id="89" name="Hexagon 88">
            <a:extLst>
              <a:ext uri="{FF2B5EF4-FFF2-40B4-BE49-F238E27FC236}">
                <a16:creationId xmlns:a16="http://schemas.microsoft.com/office/drawing/2014/main" id="{EE888777-956E-4F56-86B6-AD5F8EFCC851}"/>
              </a:ext>
            </a:extLst>
          </p:cNvPr>
          <p:cNvSpPr/>
          <p:nvPr/>
        </p:nvSpPr>
        <p:spPr>
          <a:xfrm>
            <a:off x="4751091" y="3479974"/>
            <a:ext cx="735309" cy="633887"/>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76" name="Group 75">
            <a:extLst>
              <a:ext uri="{FF2B5EF4-FFF2-40B4-BE49-F238E27FC236}">
                <a16:creationId xmlns:a16="http://schemas.microsoft.com/office/drawing/2014/main" id="{35DB9A25-BEC2-4198-AC78-B3CC582ED318}"/>
              </a:ext>
            </a:extLst>
          </p:cNvPr>
          <p:cNvGrpSpPr/>
          <p:nvPr/>
        </p:nvGrpSpPr>
        <p:grpSpPr>
          <a:xfrm>
            <a:off x="947472" y="4740308"/>
            <a:ext cx="810285" cy="82298"/>
            <a:chOff x="2381667" y="4351674"/>
            <a:chExt cx="659137" cy="66946"/>
          </a:xfrm>
        </p:grpSpPr>
        <p:sp>
          <p:nvSpPr>
            <p:cNvPr id="77" name="Rectangle 76">
              <a:extLst>
                <a:ext uri="{FF2B5EF4-FFF2-40B4-BE49-F238E27FC236}">
                  <a16:creationId xmlns:a16="http://schemas.microsoft.com/office/drawing/2014/main" id="{F9723649-FC17-4799-A232-C3C8402E7948}"/>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8" name="Rectangle 77">
              <a:extLst>
                <a:ext uri="{FF2B5EF4-FFF2-40B4-BE49-F238E27FC236}">
                  <a16:creationId xmlns:a16="http://schemas.microsoft.com/office/drawing/2014/main" id="{94A35533-25B4-4F29-A90C-3D39BE7DA44F}"/>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9" name="Rectangle 78">
              <a:extLst>
                <a:ext uri="{FF2B5EF4-FFF2-40B4-BE49-F238E27FC236}">
                  <a16:creationId xmlns:a16="http://schemas.microsoft.com/office/drawing/2014/main" id="{0E72238B-6786-420C-852B-20B8AA1FAA97}"/>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0" name="Rectangle 79">
              <a:extLst>
                <a:ext uri="{FF2B5EF4-FFF2-40B4-BE49-F238E27FC236}">
                  <a16:creationId xmlns:a16="http://schemas.microsoft.com/office/drawing/2014/main" id="{C8076E36-9FFB-4939-9CC4-37F5C529D36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1" name="Rectangle 80">
              <a:extLst>
                <a:ext uri="{FF2B5EF4-FFF2-40B4-BE49-F238E27FC236}">
                  <a16:creationId xmlns:a16="http://schemas.microsoft.com/office/drawing/2014/main" id="{9C53B98A-3A33-4DD5-B668-6EE3E3C04700}"/>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2" name="Rectangle 81">
              <a:extLst>
                <a:ext uri="{FF2B5EF4-FFF2-40B4-BE49-F238E27FC236}">
                  <a16:creationId xmlns:a16="http://schemas.microsoft.com/office/drawing/2014/main" id="{7C06E6D6-810E-48DB-89FA-3C676EBDF31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4" name="Group 13">
            <a:extLst>
              <a:ext uri="{FF2B5EF4-FFF2-40B4-BE49-F238E27FC236}">
                <a16:creationId xmlns:a16="http://schemas.microsoft.com/office/drawing/2014/main" id="{D3B59DCA-93C6-49FE-82C4-8FCDBA525D32}"/>
              </a:ext>
            </a:extLst>
          </p:cNvPr>
          <p:cNvGrpSpPr/>
          <p:nvPr/>
        </p:nvGrpSpPr>
        <p:grpSpPr>
          <a:xfrm>
            <a:off x="3511849" y="3426553"/>
            <a:ext cx="735309" cy="702695"/>
            <a:chOff x="2219039" y="2390780"/>
            <a:chExt cx="735309" cy="633887"/>
          </a:xfrm>
        </p:grpSpPr>
        <p:sp>
          <p:nvSpPr>
            <p:cNvPr id="36" name="Hexagon 35"/>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a:extLst>
                <a:ext uri="{FF2B5EF4-FFF2-40B4-BE49-F238E27FC236}">
                  <a16:creationId xmlns:a16="http://schemas.microsoft.com/office/drawing/2014/main" id="{196119C9-0E3F-4A25-A067-1832F1B42F61}"/>
                </a:ext>
              </a:extLst>
            </p:cNvPr>
            <p:cNvPicPr>
              <a:picLocks noChangeAspect="1"/>
            </p:cNvPicPr>
            <p:nvPr/>
          </p:nvPicPr>
          <p:blipFill>
            <a:blip r:embed="rId11"/>
            <a:stretch>
              <a:fillRect/>
            </a:stretch>
          </p:blipFill>
          <p:spPr>
            <a:xfrm>
              <a:off x="2378146" y="2508501"/>
              <a:ext cx="409575" cy="409575"/>
            </a:xfrm>
            <a:prstGeom prst="rect">
              <a:avLst/>
            </a:prstGeom>
          </p:spPr>
        </p:pic>
      </p:grpSp>
      <p:grpSp>
        <p:nvGrpSpPr>
          <p:cNvPr id="10" name="Group 9">
            <a:extLst>
              <a:ext uri="{FF2B5EF4-FFF2-40B4-BE49-F238E27FC236}">
                <a16:creationId xmlns:a16="http://schemas.microsoft.com/office/drawing/2014/main" id="{E9206B62-5A2F-4CC6-9307-E8376CA6F485}"/>
              </a:ext>
            </a:extLst>
          </p:cNvPr>
          <p:cNvGrpSpPr/>
          <p:nvPr/>
        </p:nvGrpSpPr>
        <p:grpSpPr>
          <a:xfrm>
            <a:off x="2889286" y="3817576"/>
            <a:ext cx="735309" cy="633887"/>
            <a:chOff x="1596476" y="2738259"/>
            <a:chExt cx="735309" cy="633887"/>
          </a:xfrm>
        </p:grpSpPr>
        <p:sp>
          <p:nvSpPr>
            <p:cNvPr id="34" name="Hexagon 33"/>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 name="Picture 4">
              <a:extLst>
                <a:ext uri="{FF2B5EF4-FFF2-40B4-BE49-F238E27FC236}">
                  <a16:creationId xmlns:a16="http://schemas.microsoft.com/office/drawing/2014/main" id="{0F080F86-13A7-4E36-9724-AF8BF41AA333}"/>
                </a:ext>
              </a:extLst>
            </p:cNvPr>
            <p:cNvPicPr>
              <a:picLocks noChangeAspect="1"/>
            </p:cNvPicPr>
            <p:nvPr/>
          </p:nvPicPr>
          <p:blipFill>
            <a:blip r:embed="rId12"/>
            <a:stretch>
              <a:fillRect/>
            </a:stretch>
          </p:blipFill>
          <p:spPr>
            <a:xfrm>
              <a:off x="1753233" y="2845652"/>
              <a:ext cx="428625" cy="419100"/>
            </a:xfrm>
            <a:prstGeom prst="rect">
              <a:avLst/>
            </a:prstGeom>
          </p:spPr>
        </p:pic>
      </p:grpSp>
      <p:grpSp>
        <p:nvGrpSpPr>
          <p:cNvPr id="18" name="Group 17">
            <a:extLst>
              <a:ext uri="{FF2B5EF4-FFF2-40B4-BE49-F238E27FC236}">
                <a16:creationId xmlns:a16="http://schemas.microsoft.com/office/drawing/2014/main" id="{AE5C8BDE-4B5F-483B-AEDF-00510E66E0EB}"/>
              </a:ext>
            </a:extLst>
          </p:cNvPr>
          <p:cNvGrpSpPr/>
          <p:nvPr/>
        </p:nvGrpSpPr>
        <p:grpSpPr>
          <a:xfrm>
            <a:off x="2266722" y="3470097"/>
            <a:ext cx="735309" cy="633887"/>
            <a:chOff x="973912" y="2390780"/>
            <a:chExt cx="735309" cy="633887"/>
          </a:xfrm>
        </p:grpSpPr>
        <p:sp>
          <p:nvSpPr>
            <p:cNvPr id="28" name="Hexagon 27"/>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7" name="Picture 16">
              <a:extLst>
                <a:ext uri="{FF2B5EF4-FFF2-40B4-BE49-F238E27FC236}">
                  <a16:creationId xmlns:a16="http://schemas.microsoft.com/office/drawing/2014/main" id="{D6EDCEAF-C9C8-4AB1-81ED-4AC9BF67B7A6}"/>
                </a:ext>
              </a:extLst>
            </p:cNvPr>
            <p:cNvPicPr>
              <a:picLocks noChangeAspect="1"/>
            </p:cNvPicPr>
            <p:nvPr/>
          </p:nvPicPr>
          <p:blipFill>
            <a:blip r:embed="rId13"/>
            <a:stretch>
              <a:fillRect/>
            </a:stretch>
          </p:blipFill>
          <p:spPr>
            <a:xfrm>
              <a:off x="1140599" y="2507260"/>
              <a:ext cx="419100" cy="419100"/>
            </a:xfrm>
            <a:prstGeom prst="rect">
              <a:avLst/>
            </a:prstGeom>
          </p:spPr>
        </p:pic>
      </p:grpSp>
      <p:grpSp>
        <p:nvGrpSpPr>
          <p:cNvPr id="2" name="Group 1">
            <a:extLst>
              <a:ext uri="{FF2B5EF4-FFF2-40B4-BE49-F238E27FC236}">
                <a16:creationId xmlns:a16="http://schemas.microsoft.com/office/drawing/2014/main" id="{DF56CC61-984D-40BA-AFD2-956CBECCA7C7}"/>
              </a:ext>
            </a:extLst>
          </p:cNvPr>
          <p:cNvGrpSpPr/>
          <p:nvPr/>
        </p:nvGrpSpPr>
        <p:grpSpPr>
          <a:xfrm>
            <a:off x="3490076" y="2671051"/>
            <a:ext cx="753323" cy="715909"/>
            <a:chOff x="3490076" y="2671051"/>
            <a:chExt cx="753323" cy="715909"/>
          </a:xfrm>
        </p:grpSpPr>
        <p:sp>
          <p:nvSpPr>
            <p:cNvPr id="35" name="Hexagon 34"/>
            <p:cNvSpPr/>
            <p:nvPr/>
          </p:nvSpPr>
          <p:spPr>
            <a:xfrm>
              <a:off x="3490076" y="2671051"/>
              <a:ext cx="753323" cy="715909"/>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2" name="Picture 231">
              <a:extLst>
                <a:ext uri="{FF2B5EF4-FFF2-40B4-BE49-F238E27FC236}">
                  <a16:creationId xmlns:a16="http://schemas.microsoft.com/office/drawing/2014/main" id="{63CB4DCC-2E20-41C8-9044-C8F1E2D2E5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357" y="2851699"/>
              <a:ext cx="482110" cy="388138"/>
            </a:xfrm>
            <a:prstGeom prst="rect">
              <a:avLst/>
            </a:prstGeom>
            <a:solidFill>
              <a:schemeClr val="tx1"/>
            </a:solidFill>
          </p:spPr>
        </p:pic>
      </p:grpSp>
      <p:pic>
        <p:nvPicPr>
          <p:cNvPr id="87" name="Picture 86">
            <a:extLst>
              <a:ext uri="{FF2B5EF4-FFF2-40B4-BE49-F238E27FC236}">
                <a16:creationId xmlns:a16="http://schemas.microsoft.com/office/drawing/2014/main" id="{8DF32E7B-75CE-41BA-ABA6-A7F5A340AD14}"/>
              </a:ext>
            </a:extLst>
          </p:cNvPr>
          <p:cNvPicPr>
            <a:picLocks noChangeAspect="1"/>
          </p:cNvPicPr>
          <p:nvPr/>
        </p:nvPicPr>
        <p:blipFill>
          <a:blip r:embed="rId15"/>
          <a:stretch>
            <a:fillRect/>
          </a:stretch>
        </p:blipFill>
        <p:spPr>
          <a:xfrm>
            <a:off x="4886941" y="3596310"/>
            <a:ext cx="465643" cy="438189"/>
          </a:xfrm>
          <a:prstGeom prst="rect">
            <a:avLst/>
          </a:prstGeom>
        </p:spPr>
      </p:pic>
      <p:pic>
        <p:nvPicPr>
          <p:cNvPr id="62" name="animation">
            <a:extLst>
              <a:ext uri="{FF2B5EF4-FFF2-40B4-BE49-F238E27FC236}">
                <a16:creationId xmlns:a16="http://schemas.microsoft.com/office/drawing/2014/main" id="{98BF1425-9ABE-4560-9D5D-30187F37E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63" name="Picture 62">
            <a:extLst>
              <a:ext uri="{FF2B5EF4-FFF2-40B4-BE49-F238E27FC236}">
                <a16:creationId xmlns:a16="http://schemas.microsoft.com/office/drawing/2014/main" id="{4C307FC6-94B8-4C0E-AB1B-18AB008CD5BC}"/>
              </a:ext>
            </a:extLst>
          </p:cNvPr>
          <p:cNvPicPr>
            <a:picLocks noChangeAspect="1"/>
          </p:cNvPicPr>
          <p:nvPr/>
        </p:nvPicPr>
        <p:blipFill>
          <a:blip r:embed="rId16"/>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23142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1"/>
                                        </p:tgtEl>
                                        <p:attrNameLst>
                                          <p:attrName>style.visibility</p:attrName>
                                        </p:attrNameLst>
                                      </p:cBhvr>
                                      <p:to>
                                        <p:strVal val="visible"/>
                                      </p:to>
                                    </p:set>
                                    <p:animEffect transition="in" filter="wipe(left)">
                                      <p:cBhvr>
                                        <p:cTn id="10" dur="500"/>
                                        <p:tgtEl>
                                          <p:spTgt spid="17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20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par>
                                <p:cTn id="26" presetID="10" presetClass="entr" presetSubtype="0" fill="hold" nodeType="withEffect">
                                  <p:stCondLst>
                                    <p:cond delay="20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500"/>
                                        <p:tgtEl>
                                          <p:spTgt spid="249"/>
                                        </p:tgtEl>
                                      </p:cBhvr>
                                    </p:animEffect>
                                  </p:childTnLst>
                                </p:cTn>
                              </p:par>
                              <p:par>
                                <p:cTn id="29" presetID="23" presetClass="entr" presetSubtype="16" fill="hold" nodeType="withEffect">
                                  <p:stCondLst>
                                    <p:cond delay="200"/>
                                  </p:stCondLst>
                                  <p:childTnLst>
                                    <p:set>
                                      <p:cBhvr>
                                        <p:cTn id="30" dur="1" fill="hold">
                                          <p:stCondLst>
                                            <p:cond delay="0"/>
                                          </p:stCondLst>
                                        </p:cTn>
                                        <p:tgtEl>
                                          <p:spTgt spid="250"/>
                                        </p:tgtEl>
                                        <p:attrNameLst>
                                          <p:attrName>style.visibility</p:attrName>
                                        </p:attrNameLst>
                                      </p:cBhvr>
                                      <p:to>
                                        <p:strVal val="visible"/>
                                      </p:to>
                                    </p:set>
                                    <p:anim calcmode="lin" valueType="num">
                                      <p:cBhvr>
                                        <p:cTn id="31" dur="200" fill="hold"/>
                                        <p:tgtEl>
                                          <p:spTgt spid="250"/>
                                        </p:tgtEl>
                                        <p:attrNameLst>
                                          <p:attrName>ppt_w</p:attrName>
                                        </p:attrNameLst>
                                      </p:cBhvr>
                                      <p:tavLst>
                                        <p:tav tm="0">
                                          <p:val>
                                            <p:fltVal val="0"/>
                                          </p:val>
                                        </p:tav>
                                        <p:tav tm="100000">
                                          <p:val>
                                            <p:strVal val="#ppt_w"/>
                                          </p:val>
                                        </p:tav>
                                      </p:tavLst>
                                    </p:anim>
                                    <p:anim calcmode="lin" valueType="num">
                                      <p:cBhvr>
                                        <p:cTn id="32" dur="200" fill="hold"/>
                                        <p:tgtEl>
                                          <p:spTgt spid="250"/>
                                        </p:tgtEl>
                                        <p:attrNameLst>
                                          <p:attrName>ppt_h</p:attrName>
                                        </p:attrNameLst>
                                      </p:cBhvr>
                                      <p:tavLst>
                                        <p:tav tm="0">
                                          <p:val>
                                            <p:fltVal val="0"/>
                                          </p:val>
                                        </p:tav>
                                        <p:tav tm="100000">
                                          <p:val>
                                            <p:strVal val="#ppt_h"/>
                                          </p:val>
                                        </p:tav>
                                      </p:tavLst>
                                    </p:anim>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800"/>
                                        <p:tgtEl>
                                          <p:spTgt spid="52"/>
                                        </p:tgtEl>
                                      </p:cBhvr>
                                    </p:animEffect>
                                  </p:childTnLst>
                                </p:cTn>
                              </p:par>
                              <p:par>
                                <p:cTn id="36" presetID="47" presetClass="entr" presetSubtype="0" fill="hold" grpId="0" nodeType="withEffect">
                                  <p:stCondLst>
                                    <p:cond delay="200"/>
                                  </p:stCondLst>
                                  <p:childTnLst>
                                    <p:set>
                                      <p:cBhvr>
                                        <p:cTn id="37" dur="1" fill="hold">
                                          <p:stCondLst>
                                            <p:cond delay="0"/>
                                          </p:stCondLst>
                                        </p:cTn>
                                        <p:tgtEl>
                                          <p:spTgt spid="150"/>
                                        </p:tgtEl>
                                        <p:attrNameLst>
                                          <p:attrName>style.visibility</p:attrName>
                                        </p:attrNameLst>
                                      </p:cBhvr>
                                      <p:to>
                                        <p:strVal val="visible"/>
                                      </p:to>
                                    </p:set>
                                    <p:animEffect transition="in" filter="fade">
                                      <p:cBhvr>
                                        <p:cTn id="38" dur="1000"/>
                                        <p:tgtEl>
                                          <p:spTgt spid="150"/>
                                        </p:tgtEl>
                                      </p:cBhvr>
                                    </p:animEffect>
                                    <p:anim calcmode="lin" valueType="num">
                                      <p:cBhvr>
                                        <p:cTn id="39" dur="1000" fill="hold"/>
                                        <p:tgtEl>
                                          <p:spTgt spid="150"/>
                                        </p:tgtEl>
                                        <p:attrNameLst>
                                          <p:attrName>ppt_x</p:attrName>
                                        </p:attrNameLst>
                                      </p:cBhvr>
                                      <p:tavLst>
                                        <p:tav tm="0">
                                          <p:val>
                                            <p:strVal val="#ppt_x"/>
                                          </p:val>
                                        </p:tav>
                                        <p:tav tm="100000">
                                          <p:val>
                                            <p:strVal val="#ppt_x"/>
                                          </p:val>
                                        </p:tav>
                                      </p:tavLst>
                                    </p:anim>
                                    <p:anim calcmode="lin" valueType="num">
                                      <p:cBhvr>
                                        <p:cTn id="40" dur="1000" fill="hold"/>
                                        <p:tgtEl>
                                          <p:spTgt spid="150"/>
                                        </p:tgtEl>
                                        <p:attrNameLst>
                                          <p:attrName>ppt_y</p:attrName>
                                        </p:attrNameLst>
                                      </p:cBhvr>
                                      <p:tavLst>
                                        <p:tav tm="0">
                                          <p:val>
                                            <p:strVal val="#ppt_y-.1"/>
                                          </p:val>
                                        </p:tav>
                                        <p:tav tm="100000">
                                          <p:val>
                                            <p:strVal val="#ppt_y"/>
                                          </p:val>
                                        </p:tav>
                                      </p:tavLst>
                                    </p:anim>
                                  </p:childTnLst>
                                </p:cTn>
                              </p:par>
                              <p:par>
                                <p:cTn id="41" presetID="22" presetClass="entr" presetSubtype="2"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right)">
                                      <p:cBhvr>
                                        <p:cTn id="43" dur="500"/>
                                        <p:tgtEl>
                                          <p:spTgt spid="66"/>
                                        </p:tgtEl>
                                      </p:cBhvr>
                                    </p:animEffect>
                                  </p:childTnLst>
                                </p:cTn>
                              </p:par>
                              <p:par>
                                <p:cTn id="44" presetID="22" presetClass="entr" presetSubtype="4" fill="hold" nodeType="withEffect">
                                  <p:stCondLst>
                                    <p:cond delay="800"/>
                                  </p:stCondLst>
                                  <p:childTnLst>
                                    <p:set>
                                      <p:cBhvr>
                                        <p:cTn id="45" dur="1" fill="hold">
                                          <p:stCondLst>
                                            <p:cond delay="0"/>
                                          </p:stCondLst>
                                        </p:cTn>
                                        <p:tgtEl>
                                          <p:spTgt spid="69"/>
                                        </p:tgtEl>
                                        <p:attrNameLst>
                                          <p:attrName>style.visibility</p:attrName>
                                        </p:attrNameLst>
                                      </p:cBhvr>
                                      <p:to>
                                        <p:strVal val="visible"/>
                                      </p:to>
                                    </p:set>
                                    <p:animEffect transition="in" filter="wipe(down)">
                                      <p:cBhvr>
                                        <p:cTn id="46" dur="800"/>
                                        <p:tgtEl>
                                          <p:spTgt spid="69"/>
                                        </p:tgtEl>
                                      </p:cBhvr>
                                    </p:animEffect>
                                  </p:childTnLst>
                                </p:cTn>
                              </p:par>
                              <p:par>
                                <p:cTn id="47" presetID="22" presetClass="entr" presetSubtype="4" fill="hold" nodeType="withEffect">
                                  <p:stCondLst>
                                    <p:cond delay="1100"/>
                                  </p:stCondLst>
                                  <p:childTnLst>
                                    <p:set>
                                      <p:cBhvr>
                                        <p:cTn id="48" dur="1" fill="hold">
                                          <p:stCondLst>
                                            <p:cond delay="0"/>
                                          </p:stCondLst>
                                        </p:cTn>
                                        <p:tgtEl>
                                          <p:spTgt spid="76"/>
                                        </p:tgtEl>
                                        <p:attrNameLst>
                                          <p:attrName>style.visibility</p:attrName>
                                        </p:attrNameLst>
                                      </p:cBhvr>
                                      <p:to>
                                        <p:strVal val="visible"/>
                                      </p:to>
                                    </p:set>
                                    <p:animEffect transition="in" filter="wipe(down)">
                                      <p:cBhvr>
                                        <p:cTn id="49" dur="800"/>
                                        <p:tgtEl>
                                          <p:spTgt spid="76"/>
                                        </p:tgtEl>
                                      </p:cBhvr>
                                    </p:animEffect>
                                  </p:childTnLst>
                                </p:cTn>
                              </p:par>
                              <p:par>
                                <p:cTn id="50" presetID="10" presetClass="entr" presetSubtype="0" fill="hold" nodeType="withEffect">
                                  <p:stCondLst>
                                    <p:cond delay="200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10" presetClass="entr" presetSubtype="0"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1" grpId="0" animBg="1"/>
      <p:bldP spid="150" grpId="0"/>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3">
            <a:extLst>
              <a:ext uri="{FF2B5EF4-FFF2-40B4-BE49-F238E27FC236}">
                <a16:creationId xmlns:a16="http://schemas.microsoft.com/office/drawing/2014/main" id="{2F287D49-0760-472D-934B-287875CD45DA}"/>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33"/>
          <p:cNvSpPr>
            <a:spLocks noEditPoints="1"/>
          </p:cNvSpPr>
          <p:nvPr/>
        </p:nvSpPr>
        <p:spPr bwMode="auto">
          <a:xfrm>
            <a:off x="2251983" y="508906"/>
            <a:ext cx="6130017" cy="3967844"/>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95000"/>
              <a:lumOff val="5000"/>
              <a:alpha val="14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1" name="Title 7">
            <a:extLst>
              <a:ext uri="{FF2B5EF4-FFF2-40B4-BE49-F238E27FC236}">
                <a16:creationId xmlns:a16="http://schemas.microsoft.com/office/drawing/2014/main" id="{8C31CDCE-6626-4BB1-A3C8-478326DB5461}"/>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Consultancy </a:t>
            </a:r>
          </a:p>
        </p:txBody>
      </p:sp>
      <p:grpSp>
        <p:nvGrpSpPr>
          <p:cNvPr id="14" name="Group 13"/>
          <p:cNvGrpSpPr/>
          <p:nvPr/>
        </p:nvGrpSpPr>
        <p:grpSpPr>
          <a:xfrm>
            <a:off x="2351110" y="978736"/>
            <a:ext cx="1006550" cy="961553"/>
            <a:chOff x="838199" y="1166624"/>
            <a:chExt cx="1624369" cy="1627850"/>
          </a:xfrm>
        </p:grpSpPr>
        <p:sp>
          <p:nvSpPr>
            <p:cNvPr id="55" name="Freeform 120"/>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78" name="Freeform 126"/>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85" name="Freeform 127"/>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17" name="Rectangle 116"/>
          <p:cNvSpPr/>
          <p:nvPr/>
        </p:nvSpPr>
        <p:spPr>
          <a:xfrm>
            <a:off x="2351110" y="2273623"/>
            <a:ext cx="1041035" cy="1056517"/>
          </a:xfrm>
          <a:prstGeom prst="rect">
            <a:avLst/>
          </a:prstGeom>
        </p:spPr>
        <p:txBody>
          <a:bodyPr wrap="square" lIns="0" tIns="0" rIns="0" bIns="0">
            <a:spAutoFit/>
          </a:bodyPr>
          <a:lstStyle/>
          <a:p>
            <a:pPr>
              <a:lnSpc>
                <a:spcPct val="120000"/>
              </a:lnSpc>
            </a:pPr>
            <a:r>
              <a:rPr lang="en-US" dirty="0">
                <a:solidFill>
                  <a:schemeClr val="bg1"/>
                </a:solidFill>
                <a:latin typeface="Software Tester 7" panose="02000500000000000000" pitchFamily="2" charset="0"/>
                <a:ea typeface="Roboto Condensed" panose="02000000000000000000" pitchFamily="2" charset="0"/>
              </a:rPr>
              <a:t>CCISO_01</a:t>
            </a:r>
            <a:endParaRPr lang="en-US" sz="600" dirty="0">
              <a:solidFill>
                <a:schemeClr val="bg1"/>
              </a:solidFill>
              <a:latin typeface="Software Tester 7" panose="02000500000000000000" pitchFamily="2" charset="0"/>
              <a:ea typeface="Roboto Condensed" panose="02000000000000000000" pitchFamily="2" charset="0"/>
            </a:endParaRPr>
          </a:p>
          <a:p>
            <a:pPr>
              <a:lnSpc>
                <a:spcPct val="120000"/>
              </a:lnSpc>
            </a:pPr>
            <a:endParaRPr lang="en-US" sz="675" dirty="0">
              <a:solidFill>
                <a:schemeClr val="bg1"/>
              </a:solidFill>
              <a:latin typeface="Roboto Condensed" panose="02000000000000000000" pitchFamily="2" charset="0"/>
              <a:ea typeface="Roboto Condensed" panose="02000000000000000000" pitchFamily="2" charset="0"/>
            </a:endParaRP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Academy C|CISO</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Consultancy / Projects /</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Auditing</a:t>
            </a:r>
            <a:endParaRPr lang="en-US" sz="900" dirty="0">
              <a:solidFill>
                <a:schemeClr val="bg1"/>
              </a:solidFill>
              <a:latin typeface="Roboto Condensed" panose="02000000000000000000" pitchFamily="2" charset="0"/>
              <a:ea typeface="Roboto Condensed" panose="02000000000000000000" pitchFamily="2" charset="0"/>
            </a:endParaRPr>
          </a:p>
        </p:txBody>
      </p:sp>
      <p:sp>
        <p:nvSpPr>
          <p:cNvPr id="118" name="Rectangle 117"/>
          <p:cNvSpPr/>
          <p:nvPr/>
        </p:nvSpPr>
        <p:spPr>
          <a:xfrm>
            <a:off x="3958308" y="2273623"/>
            <a:ext cx="1041035" cy="1215206"/>
          </a:xfrm>
          <a:prstGeom prst="rect">
            <a:avLst/>
          </a:prstGeom>
        </p:spPr>
        <p:txBody>
          <a:bodyPr wrap="square" lIns="0" tIns="0" rIns="0" bIns="0">
            <a:spAutoFit/>
          </a:bodyPr>
          <a:lstStyle/>
          <a:p>
            <a:pPr>
              <a:lnSpc>
                <a:spcPct val="120000"/>
              </a:lnSpc>
            </a:pPr>
            <a:r>
              <a:rPr lang="en-US" dirty="0">
                <a:solidFill>
                  <a:schemeClr val="bg1"/>
                </a:solidFill>
                <a:latin typeface="Software Tester 7" panose="02000500000000000000" pitchFamily="2" charset="0"/>
                <a:ea typeface="Roboto Condensed" panose="02000000000000000000" pitchFamily="2" charset="0"/>
              </a:rPr>
              <a:t>DPO_02</a:t>
            </a:r>
            <a:endParaRPr lang="en-US" sz="600" dirty="0">
              <a:solidFill>
                <a:schemeClr val="bg1"/>
              </a:solidFill>
              <a:latin typeface="Software Tester 7" panose="02000500000000000000" pitchFamily="2" charset="0"/>
              <a:ea typeface="Roboto Condensed" panose="02000000000000000000" pitchFamily="2" charset="0"/>
            </a:endParaRPr>
          </a:p>
          <a:p>
            <a:pPr>
              <a:lnSpc>
                <a:spcPct val="120000"/>
              </a:lnSpc>
            </a:pPr>
            <a:endParaRPr lang="en-US" sz="675" dirty="0">
              <a:solidFill>
                <a:schemeClr val="bg1"/>
              </a:solidFill>
              <a:latin typeface="Roboto Condensed" panose="02000000000000000000" pitchFamily="2" charset="0"/>
              <a:ea typeface="Roboto Condensed" panose="02000000000000000000" pitchFamily="2" charset="0"/>
            </a:endParaRP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Academy ISO27K1</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Consultancy / Projects /</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Auditing</a:t>
            </a:r>
            <a:endParaRPr lang="en-US" sz="900" dirty="0">
              <a:solidFill>
                <a:schemeClr val="bg1"/>
              </a:solidFill>
              <a:latin typeface="Roboto Condensed" panose="02000000000000000000" pitchFamily="2" charset="0"/>
              <a:ea typeface="Roboto Condensed" panose="02000000000000000000" pitchFamily="2" charset="0"/>
            </a:endParaRPr>
          </a:p>
          <a:p>
            <a:pPr>
              <a:lnSpc>
                <a:spcPct val="120000"/>
              </a:lnSpc>
            </a:pPr>
            <a:endParaRPr lang="en-US" sz="900" dirty="0">
              <a:solidFill>
                <a:schemeClr val="bg1"/>
              </a:solidFill>
              <a:latin typeface="Roboto Condensed" panose="02000000000000000000" pitchFamily="2" charset="0"/>
              <a:ea typeface="Roboto Condensed" panose="02000000000000000000" pitchFamily="2" charset="0"/>
            </a:endParaRPr>
          </a:p>
        </p:txBody>
      </p:sp>
      <p:sp>
        <p:nvSpPr>
          <p:cNvPr id="119" name="Rectangle 118"/>
          <p:cNvSpPr/>
          <p:nvPr/>
        </p:nvSpPr>
        <p:spPr>
          <a:xfrm>
            <a:off x="5652902" y="2273623"/>
            <a:ext cx="1041035" cy="1215206"/>
          </a:xfrm>
          <a:prstGeom prst="rect">
            <a:avLst/>
          </a:prstGeom>
        </p:spPr>
        <p:txBody>
          <a:bodyPr wrap="square" lIns="0" tIns="0" rIns="0" bIns="0">
            <a:spAutoFit/>
          </a:bodyPr>
          <a:lstStyle/>
          <a:p>
            <a:pPr>
              <a:lnSpc>
                <a:spcPct val="120000"/>
              </a:lnSpc>
            </a:pPr>
            <a:r>
              <a:rPr lang="en-US" dirty="0">
                <a:solidFill>
                  <a:schemeClr val="bg1"/>
                </a:solidFill>
                <a:latin typeface="Software Tester 7" panose="02000500000000000000" pitchFamily="2" charset="0"/>
                <a:ea typeface="Roboto Condensed" panose="02000000000000000000" pitchFamily="2" charset="0"/>
              </a:rPr>
              <a:t>CEH_03</a:t>
            </a:r>
            <a:endParaRPr lang="en-US" sz="600" dirty="0">
              <a:solidFill>
                <a:schemeClr val="bg1"/>
              </a:solidFill>
              <a:latin typeface="Software Tester 7" panose="02000500000000000000" pitchFamily="2" charset="0"/>
              <a:ea typeface="Roboto Condensed" panose="02000000000000000000" pitchFamily="2" charset="0"/>
            </a:endParaRPr>
          </a:p>
          <a:p>
            <a:pPr>
              <a:lnSpc>
                <a:spcPct val="120000"/>
              </a:lnSpc>
            </a:pPr>
            <a:endParaRPr lang="en-US" sz="675" dirty="0">
              <a:solidFill>
                <a:schemeClr val="bg1"/>
              </a:solidFill>
              <a:latin typeface="Roboto Condensed" panose="02000000000000000000" pitchFamily="2" charset="0"/>
              <a:ea typeface="Roboto Condensed" panose="02000000000000000000" pitchFamily="2" charset="0"/>
            </a:endParaRP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Academy C|EH</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Consultancy / Projects /</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Auditing</a:t>
            </a:r>
            <a:endParaRPr lang="en-US" sz="900" dirty="0">
              <a:solidFill>
                <a:schemeClr val="bg1"/>
              </a:solidFill>
              <a:latin typeface="Roboto Condensed" panose="02000000000000000000" pitchFamily="2" charset="0"/>
              <a:ea typeface="Roboto Condensed" panose="02000000000000000000" pitchFamily="2" charset="0"/>
            </a:endParaRPr>
          </a:p>
          <a:p>
            <a:pPr>
              <a:lnSpc>
                <a:spcPct val="120000"/>
              </a:lnSpc>
            </a:pPr>
            <a:endParaRPr lang="en-US" sz="900" dirty="0">
              <a:solidFill>
                <a:schemeClr val="bg1"/>
              </a:solidFill>
              <a:latin typeface="Roboto Condensed" panose="02000000000000000000" pitchFamily="2" charset="0"/>
              <a:ea typeface="Roboto Condensed" panose="02000000000000000000" pitchFamily="2" charset="0"/>
            </a:endParaRPr>
          </a:p>
        </p:txBody>
      </p:sp>
      <p:sp>
        <p:nvSpPr>
          <p:cNvPr id="120" name="Rectangle 119"/>
          <p:cNvSpPr/>
          <p:nvPr/>
        </p:nvSpPr>
        <p:spPr>
          <a:xfrm>
            <a:off x="7347496" y="2273623"/>
            <a:ext cx="1041035" cy="1215206"/>
          </a:xfrm>
          <a:prstGeom prst="rect">
            <a:avLst/>
          </a:prstGeom>
        </p:spPr>
        <p:txBody>
          <a:bodyPr wrap="square" lIns="0" tIns="0" rIns="0" bIns="0">
            <a:spAutoFit/>
          </a:bodyPr>
          <a:lstStyle/>
          <a:p>
            <a:pPr>
              <a:lnSpc>
                <a:spcPct val="120000"/>
              </a:lnSpc>
            </a:pPr>
            <a:r>
              <a:rPr lang="en-US" dirty="0">
                <a:solidFill>
                  <a:schemeClr val="bg1"/>
                </a:solidFill>
                <a:latin typeface="Software Tester 7" panose="02000500000000000000" pitchFamily="2" charset="0"/>
                <a:ea typeface="Roboto Condensed" panose="02000000000000000000" pitchFamily="2" charset="0"/>
              </a:rPr>
              <a:t>CHFI_04</a:t>
            </a:r>
            <a:endParaRPr lang="en-US" sz="600" dirty="0">
              <a:solidFill>
                <a:schemeClr val="bg1"/>
              </a:solidFill>
              <a:latin typeface="Software Tester 7" panose="02000500000000000000" pitchFamily="2" charset="0"/>
              <a:ea typeface="Roboto Condensed" panose="02000000000000000000" pitchFamily="2" charset="0"/>
            </a:endParaRPr>
          </a:p>
          <a:p>
            <a:pPr>
              <a:lnSpc>
                <a:spcPct val="120000"/>
              </a:lnSpc>
            </a:pPr>
            <a:endParaRPr lang="en-US" sz="675" dirty="0">
              <a:solidFill>
                <a:schemeClr val="bg1"/>
              </a:solidFill>
              <a:latin typeface="Roboto Condensed" panose="02000000000000000000" pitchFamily="2" charset="0"/>
              <a:ea typeface="Roboto Condensed" panose="02000000000000000000" pitchFamily="2" charset="0"/>
            </a:endParaRP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Academy C|HFI</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Consultancy / Projects /</a:t>
            </a:r>
          </a:p>
          <a:p>
            <a:pPr>
              <a:lnSpc>
                <a:spcPct val="120000"/>
              </a:lnSpc>
            </a:pPr>
            <a:r>
              <a:rPr lang="pt-PT" sz="900" dirty="0">
                <a:solidFill>
                  <a:schemeClr val="bg1"/>
                </a:solidFill>
                <a:latin typeface="Roboto Condensed" panose="02000000000000000000" pitchFamily="2" charset="0"/>
                <a:ea typeface="Roboto Condensed" panose="02000000000000000000" pitchFamily="2" charset="0"/>
              </a:rPr>
              <a:t>Auditing</a:t>
            </a:r>
            <a:endParaRPr lang="en-US" sz="900" dirty="0">
              <a:solidFill>
                <a:schemeClr val="bg1"/>
              </a:solidFill>
              <a:latin typeface="Roboto Condensed" panose="02000000000000000000" pitchFamily="2" charset="0"/>
              <a:ea typeface="Roboto Condensed" panose="02000000000000000000" pitchFamily="2" charset="0"/>
            </a:endParaRPr>
          </a:p>
          <a:p>
            <a:pPr>
              <a:lnSpc>
                <a:spcPct val="120000"/>
              </a:lnSpc>
            </a:pPr>
            <a:endParaRPr lang="en-US" sz="900" dirty="0">
              <a:solidFill>
                <a:schemeClr val="bg1"/>
              </a:solidFill>
              <a:latin typeface="Roboto Condensed" panose="02000000000000000000" pitchFamily="2" charset="0"/>
              <a:ea typeface="Roboto Condensed" panose="02000000000000000000" pitchFamily="2" charset="0"/>
            </a:endParaRPr>
          </a:p>
        </p:txBody>
      </p:sp>
      <p:cxnSp>
        <p:nvCxnSpPr>
          <p:cNvPr id="11" name="Straight Connector 10"/>
          <p:cNvCxnSpPr>
            <a:cxnSpLocks/>
          </p:cNvCxnSpPr>
          <p:nvPr/>
        </p:nvCxnSpPr>
        <p:spPr>
          <a:xfrm>
            <a:off x="2351109" y="2590538"/>
            <a:ext cx="9634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a:cxnSpLocks/>
          </p:cNvCxnSpPr>
          <p:nvPr/>
        </p:nvCxnSpPr>
        <p:spPr>
          <a:xfrm>
            <a:off x="3958308" y="2590538"/>
            <a:ext cx="10217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a:cxnSpLocks/>
          </p:cNvCxnSpPr>
          <p:nvPr/>
        </p:nvCxnSpPr>
        <p:spPr>
          <a:xfrm>
            <a:off x="5652901" y="2590538"/>
            <a:ext cx="9925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p:cNvCxnSpPr>
          <p:nvPr/>
        </p:nvCxnSpPr>
        <p:spPr>
          <a:xfrm>
            <a:off x="7347496" y="2590538"/>
            <a:ext cx="96344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entagon 11"/>
          <p:cNvSpPr/>
          <p:nvPr/>
        </p:nvSpPr>
        <p:spPr>
          <a:xfrm rot="5400000">
            <a:off x="2782978" y="3504392"/>
            <a:ext cx="1723259" cy="27880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Pentagon 123"/>
          <p:cNvSpPr/>
          <p:nvPr/>
        </p:nvSpPr>
        <p:spPr>
          <a:xfrm rot="5400000">
            <a:off x="4477360" y="3504392"/>
            <a:ext cx="1723259" cy="27880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Pentagon 124"/>
          <p:cNvSpPr/>
          <p:nvPr/>
        </p:nvSpPr>
        <p:spPr>
          <a:xfrm rot="5400000">
            <a:off x="6171745" y="3504392"/>
            <a:ext cx="1723258" cy="27880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6" name="Pentagon 125"/>
          <p:cNvSpPr/>
          <p:nvPr/>
        </p:nvSpPr>
        <p:spPr>
          <a:xfrm rot="5400000">
            <a:off x="7866128" y="3504393"/>
            <a:ext cx="1723259" cy="27880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Pentagon 126"/>
          <p:cNvSpPr/>
          <p:nvPr/>
        </p:nvSpPr>
        <p:spPr>
          <a:xfrm>
            <a:off x="2351109" y="1962428"/>
            <a:ext cx="6711671" cy="265776"/>
          </a:xfrm>
          <a:prstGeom prst="homePlate">
            <a:avLst>
              <a:gd name="adj" fmla="val 2248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hevron 12"/>
          <p:cNvSpPr/>
          <p:nvPr/>
        </p:nvSpPr>
        <p:spPr>
          <a:xfrm>
            <a:off x="3505202" y="1962428"/>
            <a:ext cx="356878" cy="265776"/>
          </a:xfrm>
          <a:prstGeom prst="chevron">
            <a:avLst>
              <a:gd name="adj" fmla="val 26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8" name="Chevron 127"/>
          <p:cNvSpPr/>
          <p:nvPr/>
        </p:nvSpPr>
        <p:spPr>
          <a:xfrm>
            <a:off x="5199586" y="1962428"/>
            <a:ext cx="356878" cy="265776"/>
          </a:xfrm>
          <a:prstGeom prst="chevron">
            <a:avLst>
              <a:gd name="adj" fmla="val 26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29" name="Chevron 128"/>
          <p:cNvSpPr/>
          <p:nvPr/>
        </p:nvSpPr>
        <p:spPr>
          <a:xfrm>
            <a:off x="6893969" y="1962428"/>
            <a:ext cx="356878" cy="265776"/>
          </a:xfrm>
          <a:prstGeom prst="chevron">
            <a:avLst>
              <a:gd name="adj" fmla="val 26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30" name="Chevron 129"/>
          <p:cNvSpPr/>
          <p:nvPr/>
        </p:nvSpPr>
        <p:spPr>
          <a:xfrm>
            <a:off x="8588353" y="1962428"/>
            <a:ext cx="356878" cy="265776"/>
          </a:xfrm>
          <a:prstGeom prst="chevron">
            <a:avLst>
              <a:gd name="adj" fmla="val 267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131" name="Group 130"/>
          <p:cNvGrpSpPr/>
          <p:nvPr/>
        </p:nvGrpSpPr>
        <p:grpSpPr>
          <a:xfrm>
            <a:off x="4016572" y="978736"/>
            <a:ext cx="1006550" cy="961553"/>
            <a:chOff x="838199" y="1166624"/>
            <a:chExt cx="1624369" cy="1627850"/>
          </a:xfrm>
        </p:grpSpPr>
        <p:sp>
          <p:nvSpPr>
            <p:cNvPr id="132" name="Freeform 120"/>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3" name="Freeform 126"/>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 name="Freeform 127"/>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135" name="Group 134"/>
          <p:cNvGrpSpPr/>
          <p:nvPr/>
        </p:nvGrpSpPr>
        <p:grpSpPr>
          <a:xfrm>
            <a:off x="5682034" y="978736"/>
            <a:ext cx="1006550" cy="961553"/>
            <a:chOff x="838199" y="1166624"/>
            <a:chExt cx="1624369" cy="1627850"/>
          </a:xfrm>
        </p:grpSpPr>
        <p:sp>
          <p:nvSpPr>
            <p:cNvPr id="136" name="Freeform 120"/>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7" name="Freeform 126"/>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8" name="Freeform 127"/>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139" name="Group 138"/>
          <p:cNvGrpSpPr/>
          <p:nvPr/>
        </p:nvGrpSpPr>
        <p:grpSpPr>
          <a:xfrm>
            <a:off x="7347496" y="978736"/>
            <a:ext cx="1006550" cy="961553"/>
            <a:chOff x="838199" y="1166624"/>
            <a:chExt cx="1624369" cy="1627850"/>
          </a:xfrm>
        </p:grpSpPr>
        <p:sp>
          <p:nvSpPr>
            <p:cNvPr id="140" name="Freeform 120"/>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1" name="Freeform 126"/>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2" name="Freeform 127"/>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22" name="TextBox 21"/>
          <p:cNvSpPr txBox="1"/>
          <p:nvPr/>
        </p:nvSpPr>
        <p:spPr>
          <a:xfrm rot="5400000">
            <a:off x="3514022" y="2875650"/>
            <a:ext cx="313353" cy="381431"/>
          </a:xfrm>
          <a:prstGeom prst="rect">
            <a:avLst/>
          </a:prstGeom>
          <a:noFill/>
        </p:spPr>
        <p:txBody>
          <a:bodyPr wrap="none" rtlCol="0" anchor="ctr">
            <a:spAutoFit/>
          </a:bodyPr>
          <a:lstStyle/>
          <a:p>
            <a:r>
              <a:rPr lang="en-US" sz="2400" dirty="0">
                <a:solidFill>
                  <a:schemeClr val="bg1"/>
                </a:solidFill>
                <a:latin typeface="Software Tester 7" panose="02000500000000000000" pitchFamily="2" charset="0"/>
              </a:rPr>
              <a:t>…</a:t>
            </a:r>
          </a:p>
        </p:txBody>
      </p:sp>
      <p:sp>
        <p:nvSpPr>
          <p:cNvPr id="153" name="TextBox 152"/>
          <p:cNvSpPr txBox="1"/>
          <p:nvPr/>
        </p:nvSpPr>
        <p:spPr>
          <a:xfrm rot="5400000">
            <a:off x="5213368" y="2875650"/>
            <a:ext cx="313353" cy="381431"/>
          </a:xfrm>
          <a:prstGeom prst="rect">
            <a:avLst/>
          </a:prstGeom>
          <a:noFill/>
        </p:spPr>
        <p:txBody>
          <a:bodyPr wrap="none" rtlCol="0" anchor="ctr">
            <a:spAutoFit/>
          </a:bodyPr>
          <a:lstStyle/>
          <a:p>
            <a:r>
              <a:rPr lang="en-US" sz="2400" dirty="0">
                <a:solidFill>
                  <a:schemeClr val="bg1"/>
                </a:solidFill>
                <a:latin typeface="Software Tester 7" panose="02000500000000000000" pitchFamily="2" charset="0"/>
              </a:rPr>
              <a:t>…</a:t>
            </a:r>
          </a:p>
        </p:txBody>
      </p:sp>
      <p:sp>
        <p:nvSpPr>
          <p:cNvPr id="154" name="TextBox 153"/>
          <p:cNvSpPr txBox="1"/>
          <p:nvPr/>
        </p:nvSpPr>
        <p:spPr>
          <a:xfrm rot="5400000">
            <a:off x="6909727" y="2875652"/>
            <a:ext cx="313353" cy="381431"/>
          </a:xfrm>
          <a:prstGeom prst="rect">
            <a:avLst/>
          </a:prstGeom>
          <a:noFill/>
        </p:spPr>
        <p:txBody>
          <a:bodyPr wrap="none" rtlCol="0" anchor="ctr">
            <a:spAutoFit/>
          </a:bodyPr>
          <a:lstStyle/>
          <a:p>
            <a:r>
              <a:rPr lang="en-US" sz="2400" dirty="0">
                <a:solidFill>
                  <a:schemeClr val="bg1"/>
                </a:solidFill>
                <a:latin typeface="Software Tester 7" panose="02000500000000000000" pitchFamily="2" charset="0"/>
              </a:rPr>
              <a:t>…</a:t>
            </a:r>
          </a:p>
        </p:txBody>
      </p:sp>
      <p:sp>
        <p:nvSpPr>
          <p:cNvPr id="156" name="TextBox 155"/>
          <p:cNvSpPr txBox="1"/>
          <p:nvPr/>
        </p:nvSpPr>
        <p:spPr>
          <a:xfrm rot="5400000">
            <a:off x="8610429" y="2875653"/>
            <a:ext cx="313353" cy="381431"/>
          </a:xfrm>
          <a:prstGeom prst="rect">
            <a:avLst/>
          </a:prstGeom>
          <a:noFill/>
        </p:spPr>
        <p:txBody>
          <a:bodyPr wrap="none" rtlCol="0" anchor="ctr">
            <a:spAutoFit/>
          </a:bodyPr>
          <a:lstStyle/>
          <a:p>
            <a:r>
              <a:rPr lang="en-US" sz="2400" dirty="0">
                <a:solidFill>
                  <a:schemeClr val="bg1"/>
                </a:solidFill>
                <a:latin typeface="Software Tester 7" panose="02000500000000000000" pitchFamily="2" charset="0"/>
              </a:rPr>
              <a:t>…</a:t>
            </a:r>
          </a:p>
        </p:txBody>
      </p:sp>
      <p:sp>
        <p:nvSpPr>
          <p:cNvPr id="73" name="Pentagon 125">
            <a:extLst>
              <a:ext uri="{FF2B5EF4-FFF2-40B4-BE49-F238E27FC236}">
                <a16:creationId xmlns:a16="http://schemas.microsoft.com/office/drawing/2014/main" id="{2719DEA0-666A-4702-A407-84E303BA6EB2}"/>
              </a:ext>
            </a:extLst>
          </p:cNvPr>
          <p:cNvSpPr/>
          <p:nvPr/>
        </p:nvSpPr>
        <p:spPr>
          <a:xfrm>
            <a:off x="2251984" y="3414081"/>
            <a:ext cx="6788311" cy="362925"/>
          </a:xfrm>
          <a:prstGeom prst="homePlate">
            <a:avLst/>
          </a:prstGeom>
          <a:gradFill flip="none" rotWithShape="1">
            <a:gsLst>
              <a:gs pos="0">
                <a:schemeClr val="accent1">
                  <a:lumMod val="40000"/>
                  <a:lumOff val="60000"/>
                </a:schemeClr>
              </a:gs>
              <a:gs pos="80000">
                <a:schemeClr val="accent3">
                  <a:lumMod val="60000"/>
                  <a:lumOff val="40000"/>
                </a:schemeClr>
              </a:gs>
              <a:gs pos="100000">
                <a:schemeClr val="accent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pt-PT" sz="1200" b="1" dirty="0">
                <a:solidFill>
                  <a:schemeClr val="accent1"/>
                </a:solidFill>
                <a:latin typeface="Roboto Condensed" panose="02000000000000000000" pitchFamily="2" charset="0"/>
                <a:ea typeface="Roboto Condensed" panose="02000000000000000000" pitchFamily="2" charset="0"/>
              </a:rPr>
              <a:t>Full Academy		Full Project			</a:t>
            </a:r>
            <a:r>
              <a:rPr lang="pt-PT" sz="1200" b="1" dirty="0">
                <a:solidFill>
                  <a:schemeClr val="accent1"/>
                </a:solidFill>
                <a:latin typeface="Roboto Condensed" panose="02000000000000000000" pitchFamily="2" charset="0"/>
              </a:rPr>
              <a:t>Full Auditing</a:t>
            </a:r>
            <a:endParaRPr lang="en-US" sz="1200" b="1" dirty="0">
              <a:solidFill>
                <a:schemeClr val="accent1"/>
              </a:solidFill>
            </a:endParaRPr>
          </a:p>
        </p:txBody>
      </p:sp>
      <p:pic>
        <p:nvPicPr>
          <p:cNvPr id="74" name="Picture 73">
            <a:extLst>
              <a:ext uri="{FF2B5EF4-FFF2-40B4-BE49-F238E27FC236}">
                <a16:creationId xmlns:a16="http://schemas.microsoft.com/office/drawing/2014/main" id="{CE370204-BDAD-4F65-A203-DDF8B37A7D73}"/>
              </a:ext>
            </a:extLst>
          </p:cNvPr>
          <p:cNvPicPr>
            <a:picLocks noChangeAspect="1"/>
          </p:cNvPicPr>
          <p:nvPr/>
        </p:nvPicPr>
        <p:blipFill>
          <a:blip r:embed="rId2"/>
          <a:stretch>
            <a:fillRect/>
          </a:stretch>
        </p:blipFill>
        <p:spPr>
          <a:xfrm>
            <a:off x="2677048" y="1310189"/>
            <a:ext cx="354133" cy="330077"/>
          </a:xfrm>
          <a:prstGeom prst="rect">
            <a:avLst/>
          </a:prstGeom>
        </p:spPr>
      </p:pic>
      <p:pic>
        <p:nvPicPr>
          <p:cNvPr id="75" name="Picture 74">
            <a:extLst>
              <a:ext uri="{FF2B5EF4-FFF2-40B4-BE49-F238E27FC236}">
                <a16:creationId xmlns:a16="http://schemas.microsoft.com/office/drawing/2014/main" id="{41E428E9-F3CB-42D6-8C70-9099890BFC4C}"/>
              </a:ext>
            </a:extLst>
          </p:cNvPr>
          <p:cNvPicPr>
            <a:picLocks noChangeAspect="1"/>
          </p:cNvPicPr>
          <p:nvPr/>
        </p:nvPicPr>
        <p:blipFill>
          <a:blip r:embed="rId3"/>
          <a:stretch>
            <a:fillRect/>
          </a:stretch>
        </p:blipFill>
        <p:spPr>
          <a:xfrm>
            <a:off x="4353317" y="1310189"/>
            <a:ext cx="346264" cy="330077"/>
          </a:xfrm>
          <a:prstGeom prst="rect">
            <a:avLst/>
          </a:prstGeom>
        </p:spPr>
      </p:pic>
      <p:pic>
        <p:nvPicPr>
          <p:cNvPr id="76" name="Picture 75">
            <a:extLst>
              <a:ext uri="{FF2B5EF4-FFF2-40B4-BE49-F238E27FC236}">
                <a16:creationId xmlns:a16="http://schemas.microsoft.com/office/drawing/2014/main" id="{6A3E383B-9E92-42EB-8C9C-DDC4C3CD8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482" y="1310189"/>
            <a:ext cx="376128" cy="358545"/>
          </a:xfrm>
          <a:prstGeom prst="rect">
            <a:avLst/>
          </a:prstGeom>
          <a:solidFill>
            <a:srgbClr val="7092BE"/>
          </a:solidFill>
        </p:spPr>
      </p:pic>
      <p:pic>
        <p:nvPicPr>
          <p:cNvPr id="77" name="Picture 76">
            <a:extLst>
              <a:ext uri="{FF2B5EF4-FFF2-40B4-BE49-F238E27FC236}">
                <a16:creationId xmlns:a16="http://schemas.microsoft.com/office/drawing/2014/main" id="{B3B3EEE4-9E2F-4067-A69E-6191CB606571}"/>
              </a:ext>
            </a:extLst>
          </p:cNvPr>
          <p:cNvPicPr>
            <a:picLocks noChangeAspect="1"/>
          </p:cNvPicPr>
          <p:nvPr/>
        </p:nvPicPr>
        <p:blipFill>
          <a:blip r:embed="rId5"/>
          <a:stretch>
            <a:fillRect/>
          </a:stretch>
        </p:blipFill>
        <p:spPr>
          <a:xfrm>
            <a:off x="7684559" y="1306958"/>
            <a:ext cx="338394" cy="322575"/>
          </a:xfrm>
          <a:prstGeom prst="rect">
            <a:avLst/>
          </a:prstGeom>
        </p:spPr>
      </p:pic>
      <p:pic>
        <p:nvPicPr>
          <p:cNvPr id="1026" name="Picture 2" descr="Imagem relacionada">
            <a:extLst>
              <a:ext uri="{FF2B5EF4-FFF2-40B4-BE49-F238E27FC236}">
                <a16:creationId xmlns:a16="http://schemas.microsoft.com/office/drawing/2014/main" id="{46F2123B-44ED-488C-B9C4-77A661FD27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5908" y="3857609"/>
            <a:ext cx="2130603" cy="531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full audit">
            <a:extLst>
              <a:ext uri="{FF2B5EF4-FFF2-40B4-BE49-F238E27FC236}">
                <a16:creationId xmlns:a16="http://schemas.microsoft.com/office/drawing/2014/main" id="{748174F0-49AB-411E-B8FB-640DFA58A8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9721" y="3853693"/>
            <a:ext cx="2130603" cy="531509"/>
          </a:xfrm>
          <a:prstGeom prst="rect">
            <a:avLst/>
          </a:prstGeom>
          <a:noFill/>
          <a:extLst>
            <a:ext uri="{909E8E84-426E-40DD-AFC4-6F175D3DCCD1}">
              <a14:hiddenFill xmlns:a14="http://schemas.microsoft.com/office/drawing/2010/main">
                <a:solidFill>
                  <a:srgbClr val="FFFFFF"/>
                </a:solidFill>
              </a14:hiddenFill>
            </a:ext>
          </a:extLst>
        </p:spPr>
      </p:pic>
      <p:pic>
        <p:nvPicPr>
          <p:cNvPr id="54" name="animation">
            <a:extLst>
              <a:ext uri="{FF2B5EF4-FFF2-40B4-BE49-F238E27FC236}">
                <a16:creationId xmlns:a16="http://schemas.microsoft.com/office/drawing/2014/main" id="{3A30B968-CFB8-46F0-938C-08C402BC5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61" name="Content Placeholder 2">
            <a:extLst>
              <a:ext uri="{FF2B5EF4-FFF2-40B4-BE49-F238E27FC236}">
                <a16:creationId xmlns:a16="http://schemas.microsoft.com/office/drawing/2014/main" id="{8BFBBDDF-9125-4725-ADFF-AE57846DCAAE}"/>
              </a:ext>
            </a:extLst>
          </p:cNvPr>
          <p:cNvSpPr txBox="1">
            <a:spLocks/>
          </p:cNvSpPr>
          <p:nvPr/>
        </p:nvSpPr>
        <p:spPr>
          <a:xfrm>
            <a:off x="2819400" y="570454"/>
            <a:ext cx="6209619" cy="388271"/>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40000"/>
              </a:lnSpc>
            </a:pPr>
            <a:r>
              <a:rPr lang="en-US" sz="1300" dirty="0">
                <a:solidFill>
                  <a:srgbClr val="00B0F0"/>
                </a:solidFill>
              </a:rPr>
              <a:t>Consultancy for On-Demand Services, Projects, and Auditing, per Profile Type. </a:t>
            </a:r>
            <a:endParaRPr lang="en-US" sz="1300" dirty="0">
              <a:solidFill>
                <a:schemeClr val="bg1">
                  <a:lumMod val="95000"/>
                </a:schemeClr>
              </a:solidFill>
            </a:endParaRPr>
          </a:p>
        </p:txBody>
      </p:sp>
      <p:sp>
        <p:nvSpPr>
          <p:cNvPr id="62" name="Rectangle 61">
            <a:extLst>
              <a:ext uri="{FF2B5EF4-FFF2-40B4-BE49-F238E27FC236}">
                <a16:creationId xmlns:a16="http://schemas.microsoft.com/office/drawing/2014/main" id="{BB5878FB-562F-4049-9723-39A5A99DB56F}"/>
              </a:ext>
            </a:extLst>
          </p:cNvPr>
          <p:cNvSpPr/>
          <p:nvPr/>
        </p:nvSpPr>
        <p:spPr>
          <a:xfrm>
            <a:off x="2667000" y="721808"/>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pic>
        <p:nvPicPr>
          <p:cNvPr id="56" name="Picture 55">
            <a:extLst>
              <a:ext uri="{FF2B5EF4-FFF2-40B4-BE49-F238E27FC236}">
                <a16:creationId xmlns:a16="http://schemas.microsoft.com/office/drawing/2014/main" id="{B1DA983B-C210-4BD9-8F3C-3B29988175E7}"/>
              </a:ext>
            </a:extLst>
          </p:cNvPr>
          <p:cNvPicPr>
            <a:picLocks noChangeAspect="1"/>
          </p:cNvPicPr>
          <p:nvPr/>
        </p:nvPicPr>
        <p:blipFill>
          <a:blip r:embed="rId9"/>
          <a:stretch>
            <a:fillRect/>
          </a:stretch>
        </p:blipFill>
        <p:spPr>
          <a:xfrm>
            <a:off x="51488" y="4591230"/>
            <a:ext cx="528779" cy="518308"/>
          </a:xfrm>
          <a:prstGeom prst="rect">
            <a:avLst/>
          </a:prstGeom>
          <a:solidFill>
            <a:schemeClr val="tx1"/>
          </a:solidFill>
        </p:spPr>
      </p:pic>
      <p:pic>
        <p:nvPicPr>
          <p:cNvPr id="58" name="Picture 57">
            <a:extLst>
              <a:ext uri="{FF2B5EF4-FFF2-40B4-BE49-F238E27FC236}">
                <a16:creationId xmlns:a16="http://schemas.microsoft.com/office/drawing/2014/main" id="{28C7D18C-6A9A-49E2-B466-AEC2A4A3392D}"/>
              </a:ext>
            </a:extLst>
          </p:cNvPr>
          <p:cNvPicPr>
            <a:picLocks noChangeAspect="1"/>
          </p:cNvPicPr>
          <p:nvPr/>
        </p:nvPicPr>
        <p:blipFill>
          <a:blip r:embed="rId10"/>
          <a:stretch>
            <a:fillRect/>
          </a:stretch>
        </p:blipFill>
        <p:spPr>
          <a:xfrm>
            <a:off x="631755" y="4752870"/>
            <a:ext cx="2275517" cy="222261"/>
          </a:xfrm>
          <a:prstGeom prst="rect">
            <a:avLst/>
          </a:prstGeom>
          <a:solidFill>
            <a:schemeClr val="tx1"/>
          </a:solidFill>
        </p:spPr>
      </p:pic>
      <p:pic>
        <p:nvPicPr>
          <p:cNvPr id="57" name="Picture 4" descr="Imagem relacionada">
            <a:extLst>
              <a:ext uri="{FF2B5EF4-FFF2-40B4-BE49-F238E27FC236}">
                <a16:creationId xmlns:a16="http://schemas.microsoft.com/office/drawing/2014/main" id="{6EFC9B64-4DC4-496C-A55C-42EF4DF6A0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2502" y="3776425"/>
            <a:ext cx="659285" cy="60756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clock&#10;&#10;Description automatically generated">
            <a:extLst>
              <a:ext uri="{FF2B5EF4-FFF2-40B4-BE49-F238E27FC236}">
                <a16:creationId xmlns:a16="http://schemas.microsoft.com/office/drawing/2014/main" id="{74D7C93A-F387-4259-AE47-BC8B7FF223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1998" y="3771510"/>
            <a:ext cx="852262" cy="616354"/>
          </a:xfrm>
          <a:prstGeom prst="rect">
            <a:avLst/>
          </a:prstGeom>
        </p:spPr>
      </p:pic>
    </p:spTree>
    <p:extLst>
      <p:ext uri="{BB962C8B-B14F-4D97-AF65-F5344CB8AC3E}">
        <p14:creationId xmlns:p14="http://schemas.microsoft.com/office/powerpoint/2010/main" val="20184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100"/>
                                  </p:stCondLst>
                                  <p:childTnLst>
                                    <p:set>
                                      <p:cBhvr>
                                        <p:cTn id="6" dur="1" fill="hold">
                                          <p:stCondLst>
                                            <p:cond delay="0"/>
                                          </p:stCondLst>
                                        </p:cTn>
                                        <p:tgtEl>
                                          <p:spTgt spid="61">
                                            <p:txEl>
                                              <p:pRg st="0" end="0"/>
                                            </p:txEl>
                                          </p:spTgt>
                                        </p:tgtEl>
                                        <p:attrNameLst>
                                          <p:attrName>style.visibility</p:attrName>
                                        </p:attrNameLst>
                                      </p:cBhvr>
                                      <p:to>
                                        <p:strVal val="visible"/>
                                      </p:to>
                                    </p:set>
                                    <p:animEffect transition="in" filter="fade">
                                      <p:cBhvr>
                                        <p:cTn id="7" dur="1000"/>
                                        <p:tgtEl>
                                          <p:spTgt spid="61">
                                            <p:txEl>
                                              <p:pRg st="0" end="0"/>
                                            </p:txEl>
                                          </p:spTgt>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advAuto="1000"/>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3">
            <a:extLst>
              <a:ext uri="{FF2B5EF4-FFF2-40B4-BE49-F238E27FC236}">
                <a16:creationId xmlns:a16="http://schemas.microsoft.com/office/drawing/2014/main" id="{31DB8A4B-8A95-4755-B31A-94E368318F87}"/>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grpSp>
        <p:nvGrpSpPr>
          <p:cNvPr id="101" name="Group 100">
            <a:extLst>
              <a:ext uri="{FF2B5EF4-FFF2-40B4-BE49-F238E27FC236}">
                <a16:creationId xmlns:a16="http://schemas.microsoft.com/office/drawing/2014/main" id="{99E294C9-5391-4F8C-8495-4BEE2723902E}"/>
              </a:ext>
            </a:extLst>
          </p:cNvPr>
          <p:cNvGrpSpPr/>
          <p:nvPr/>
        </p:nvGrpSpPr>
        <p:grpSpPr>
          <a:xfrm>
            <a:off x="944064" y="4740308"/>
            <a:ext cx="810285" cy="82298"/>
            <a:chOff x="2381667" y="4351674"/>
            <a:chExt cx="659137" cy="66946"/>
          </a:xfrm>
        </p:grpSpPr>
        <p:sp>
          <p:nvSpPr>
            <p:cNvPr id="102" name="Rectangle 101">
              <a:extLst>
                <a:ext uri="{FF2B5EF4-FFF2-40B4-BE49-F238E27FC236}">
                  <a16:creationId xmlns:a16="http://schemas.microsoft.com/office/drawing/2014/main" id="{8931A625-B8C4-438B-8B88-2E6DFF715E82}"/>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3" name="Rectangle 102">
              <a:extLst>
                <a:ext uri="{FF2B5EF4-FFF2-40B4-BE49-F238E27FC236}">
                  <a16:creationId xmlns:a16="http://schemas.microsoft.com/office/drawing/2014/main" id="{01191F82-F938-4D50-A986-BF42D253AFB7}"/>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4" name="Rectangle 103">
              <a:extLst>
                <a:ext uri="{FF2B5EF4-FFF2-40B4-BE49-F238E27FC236}">
                  <a16:creationId xmlns:a16="http://schemas.microsoft.com/office/drawing/2014/main" id="{68E95DC0-0406-4E82-AC01-21245FC6DAA1}"/>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5" name="Rectangle 104">
              <a:extLst>
                <a:ext uri="{FF2B5EF4-FFF2-40B4-BE49-F238E27FC236}">
                  <a16:creationId xmlns:a16="http://schemas.microsoft.com/office/drawing/2014/main" id="{BDEB385E-3828-4C6E-AC4F-FA792CA7BA7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6" name="Rectangle 105">
              <a:extLst>
                <a:ext uri="{FF2B5EF4-FFF2-40B4-BE49-F238E27FC236}">
                  <a16:creationId xmlns:a16="http://schemas.microsoft.com/office/drawing/2014/main" id="{492E08EF-9C08-4220-9B74-C94DE206E6A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7" name="Rectangle 106">
              <a:extLst>
                <a:ext uri="{FF2B5EF4-FFF2-40B4-BE49-F238E27FC236}">
                  <a16:creationId xmlns:a16="http://schemas.microsoft.com/office/drawing/2014/main" id="{394B1825-44B1-486B-AEE0-9258682116E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sp>
        <p:nvSpPr>
          <p:cNvPr id="13" name="Content Placeholder 2">
            <a:extLst>
              <a:ext uri="{FF2B5EF4-FFF2-40B4-BE49-F238E27FC236}">
                <a16:creationId xmlns:a16="http://schemas.microsoft.com/office/drawing/2014/main" id="{455DF8A5-85F3-48EB-AB4F-D7E438BBFFEF}"/>
              </a:ext>
            </a:extLst>
          </p:cNvPr>
          <p:cNvSpPr txBox="1">
            <a:spLocks/>
          </p:cNvSpPr>
          <p:nvPr/>
        </p:nvSpPr>
        <p:spPr>
          <a:xfrm>
            <a:off x="2833178" y="1289862"/>
            <a:ext cx="6067793" cy="978230"/>
          </a:xfrm>
          <a:prstGeom prst="rect">
            <a:avLst/>
          </a:prstGeom>
        </p:spPr>
        <p:txBody>
          <a:bodyPr>
            <a:noAutofit/>
          </a:bodyPr>
          <a:lst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40000"/>
              </a:lnSpc>
            </a:pPr>
            <a:r>
              <a:rPr lang="en-US" sz="1300" dirty="0">
                <a:solidFill>
                  <a:srgbClr val="00B0F0"/>
                </a:solidFill>
              </a:rPr>
              <a:t>Most corporations do </a:t>
            </a:r>
            <a:r>
              <a:rPr lang="en-US" sz="1300" b="1" u="sng" dirty="0">
                <a:solidFill>
                  <a:srgbClr val="00B0F0"/>
                </a:solidFill>
              </a:rPr>
              <a:t>not to hire </a:t>
            </a:r>
            <a:r>
              <a:rPr lang="en-US" sz="1300" dirty="0">
                <a:solidFill>
                  <a:srgbClr val="00B0F0"/>
                </a:solidFill>
              </a:rPr>
              <a:t>a Chief Information Security Officer (CISO), due to many factors, </a:t>
            </a:r>
            <a:r>
              <a:rPr lang="en-US" sz="1300" b="1" u="sng" dirty="0">
                <a:solidFill>
                  <a:srgbClr val="00B0F0"/>
                </a:solidFill>
              </a:rPr>
              <a:t>including cost and lack of awareness of such role</a:t>
            </a:r>
            <a:r>
              <a:rPr lang="en-US" sz="1300" dirty="0">
                <a:solidFill>
                  <a:srgbClr val="00B0F0"/>
                </a:solidFill>
              </a:rPr>
              <a:t>. </a:t>
            </a:r>
          </a:p>
        </p:txBody>
      </p:sp>
      <p:sp>
        <p:nvSpPr>
          <p:cNvPr id="3" name="Rectangle 2">
            <a:extLst>
              <a:ext uri="{FF2B5EF4-FFF2-40B4-BE49-F238E27FC236}">
                <a16:creationId xmlns:a16="http://schemas.microsoft.com/office/drawing/2014/main" id="{C7B6AFDA-9759-4F7B-8D55-C5BC825F7330}"/>
              </a:ext>
            </a:extLst>
          </p:cNvPr>
          <p:cNvSpPr/>
          <p:nvPr/>
        </p:nvSpPr>
        <p:spPr>
          <a:xfrm>
            <a:off x="2870255" y="2293974"/>
            <a:ext cx="6029904" cy="620811"/>
          </a:xfrm>
          <a:prstGeom prst="rect">
            <a:avLst/>
          </a:prstGeom>
        </p:spPr>
        <p:txBody>
          <a:bodyPr wrap="square">
            <a:spAutoFit/>
          </a:bodyPr>
          <a:lstStyle/>
          <a:p>
            <a:pPr algn="just">
              <a:lnSpc>
                <a:spcPct val="140000"/>
              </a:lnSpc>
            </a:pPr>
            <a:r>
              <a:rPr lang="en-US" sz="1300" dirty="0">
                <a:solidFill>
                  <a:srgbClr val="00B0F0"/>
                </a:solidFill>
              </a:rPr>
              <a:t>Typical companies have </a:t>
            </a:r>
            <a:r>
              <a:rPr lang="en-US" sz="1300" b="1" u="sng" dirty="0">
                <a:solidFill>
                  <a:srgbClr val="00B0F0"/>
                </a:solidFill>
              </a:rPr>
              <a:t>staff that manage</a:t>
            </a:r>
            <a:r>
              <a:rPr lang="en-US" sz="1300" b="1" dirty="0">
                <a:solidFill>
                  <a:srgbClr val="00B0F0"/>
                </a:solidFill>
              </a:rPr>
              <a:t> </a:t>
            </a:r>
            <a:r>
              <a:rPr lang="en-US" sz="1300" dirty="0">
                <a:solidFill>
                  <a:srgbClr val="00B0F0"/>
                </a:solidFill>
              </a:rPr>
              <a:t>their networks and servers, </a:t>
            </a:r>
            <a:r>
              <a:rPr lang="en-US" sz="1300" b="1" u="sng" dirty="0">
                <a:solidFill>
                  <a:srgbClr val="00B0F0"/>
                </a:solidFill>
              </a:rPr>
              <a:t>but remain challenged </a:t>
            </a:r>
            <a:r>
              <a:rPr lang="en-US" sz="1300" dirty="0">
                <a:solidFill>
                  <a:srgbClr val="00B0F0"/>
                </a:solidFill>
              </a:rPr>
              <a:t>when it comes to understanding their corporation’s security needs</a:t>
            </a:r>
          </a:p>
        </p:txBody>
      </p:sp>
      <p:sp>
        <p:nvSpPr>
          <p:cNvPr id="4" name="Rectangle 3">
            <a:extLst>
              <a:ext uri="{FF2B5EF4-FFF2-40B4-BE49-F238E27FC236}">
                <a16:creationId xmlns:a16="http://schemas.microsoft.com/office/drawing/2014/main" id="{12D2553C-2560-4705-9C18-9A70EE395DED}"/>
              </a:ext>
            </a:extLst>
          </p:cNvPr>
          <p:cNvSpPr/>
          <p:nvPr/>
        </p:nvSpPr>
        <p:spPr>
          <a:xfrm>
            <a:off x="2860206" y="3271062"/>
            <a:ext cx="6136221" cy="900888"/>
          </a:xfrm>
          <a:prstGeom prst="rect">
            <a:avLst/>
          </a:prstGeom>
        </p:spPr>
        <p:txBody>
          <a:bodyPr wrap="square">
            <a:spAutoFit/>
          </a:bodyPr>
          <a:lstStyle/>
          <a:p>
            <a:pPr algn="just">
              <a:lnSpc>
                <a:spcPct val="140000"/>
              </a:lnSpc>
            </a:pPr>
            <a:r>
              <a:rPr lang="en-US" sz="1300" dirty="0">
                <a:solidFill>
                  <a:srgbClr val="00B0F0"/>
                </a:solidFill>
              </a:rPr>
              <a:t>Employing an </a:t>
            </a:r>
            <a:r>
              <a:rPr lang="en-US" sz="1300" b="1" u="sng" dirty="0">
                <a:solidFill>
                  <a:srgbClr val="00B0F0"/>
                </a:solidFill>
              </a:rPr>
              <a:t>executive-level can be very cost prohibitive</a:t>
            </a:r>
            <a:r>
              <a:rPr lang="en-US" sz="1300" dirty="0">
                <a:solidFill>
                  <a:srgbClr val="00B0F0"/>
                </a:solidFill>
              </a:rPr>
              <a:t>, although many do not need a full-time CISO - </a:t>
            </a:r>
            <a:r>
              <a:rPr lang="en-US" sz="1300" b="1" u="sng" dirty="0">
                <a:solidFill>
                  <a:srgbClr val="00B0F0"/>
                </a:solidFill>
              </a:rPr>
              <a:t>all they really need is a trusted advisor</a:t>
            </a:r>
            <a:r>
              <a:rPr lang="en-US" sz="1300" dirty="0">
                <a:solidFill>
                  <a:srgbClr val="00B0F0"/>
                </a:solidFill>
              </a:rPr>
              <a:t>, who can provide </a:t>
            </a:r>
            <a:r>
              <a:rPr lang="en-US" sz="1300" b="1" u="sng" dirty="0">
                <a:solidFill>
                  <a:srgbClr val="00B0F0"/>
                </a:solidFill>
              </a:rPr>
              <a:t>thought leadership </a:t>
            </a:r>
            <a:r>
              <a:rPr lang="en-US" sz="1300" dirty="0">
                <a:solidFill>
                  <a:srgbClr val="00B0F0"/>
                </a:solidFill>
              </a:rPr>
              <a:t>on creating an effective information security cost effectively. </a:t>
            </a:r>
            <a:endParaRPr lang="pt-PT" sz="1300" dirty="0">
              <a:solidFill>
                <a:srgbClr val="00B0F0"/>
              </a:solidFill>
            </a:endParaRPr>
          </a:p>
        </p:txBody>
      </p:sp>
      <p:sp>
        <p:nvSpPr>
          <p:cNvPr id="48" name="Rectangle 47">
            <a:extLst>
              <a:ext uri="{FF2B5EF4-FFF2-40B4-BE49-F238E27FC236}">
                <a16:creationId xmlns:a16="http://schemas.microsoft.com/office/drawing/2014/main" id="{30D0E21C-1E8E-4332-A460-BE88D59B8872}"/>
              </a:ext>
            </a:extLst>
          </p:cNvPr>
          <p:cNvSpPr/>
          <p:nvPr/>
        </p:nvSpPr>
        <p:spPr>
          <a:xfrm>
            <a:off x="2682130" y="144042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49" name="Rectangle 48">
            <a:extLst>
              <a:ext uri="{FF2B5EF4-FFF2-40B4-BE49-F238E27FC236}">
                <a16:creationId xmlns:a16="http://schemas.microsoft.com/office/drawing/2014/main" id="{58C54262-52C2-4D87-A313-29EE0B650858}"/>
              </a:ext>
            </a:extLst>
          </p:cNvPr>
          <p:cNvSpPr/>
          <p:nvPr/>
        </p:nvSpPr>
        <p:spPr>
          <a:xfrm>
            <a:off x="2677048" y="2456908"/>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50" name="Rectangle 49">
            <a:extLst>
              <a:ext uri="{FF2B5EF4-FFF2-40B4-BE49-F238E27FC236}">
                <a16:creationId xmlns:a16="http://schemas.microsoft.com/office/drawing/2014/main" id="{AD4ADF4A-5738-4E52-9C3D-96CB00AD10D8}"/>
              </a:ext>
            </a:extLst>
          </p:cNvPr>
          <p:cNvSpPr/>
          <p:nvPr/>
        </p:nvSpPr>
        <p:spPr>
          <a:xfrm>
            <a:off x="2679222" y="3449908"/>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38" name="Title 7">
            <a:extLst>
              <a:ext uri="{FF2B5EF4-FFF2-40B4-BE49-F238E27FC236}">
                <a16:creationId xmlns:a16="http://schemas.microsoft.com/office/drawing/2014/main" id="{172AF09F-57C6-4C89-AEDC-759079CED26F}"/>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Consultancy</a:t>
            </a:r>
          </a:p>
        </p:txBody>
      </p:sp>
      <p:sp>
        <p:nvSpPr>
          <p:cNvPr id="39" name="Rectangle 3">
            <a:extLst>
              <a:ext uri="{FF2B5EF4-FFF2-40B4-BE49-F238E27FC236}">
                <a16:creationId xmlns:a16="http://schemas.microsoft.com/office/drawing/2014/main" id="{4799A9A4-E784-43ED-AA6D-24F9FC916B6A}"/>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animation">
            <a:extLst>
              <a:ext uri="{FF2B5EF4-FFF2-40B4-BE49-F238E27FC236}">
                <a16:creationId xmlns:a16="http://schemas.microsoft.com/office/drawing/2014/main" id="{44FF8F7A-192A-4931-9266-74D6804A77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grpSp>
        <p:nvGrpSpPr>
          <p:cNvPr id="45" name="Group 44">
            <a:extLst>
              <a:ext uri="{FF2B5EF4-FFF2-40B4-BE49-F238E27FC236}">
                <a16:creationId xmlns:a16="http://schemas.microsoft.com/office/drawing/2014/main" id="{8EA4BD7B-9749-430F-8E72-82B52CF3728D}"/>
              </a:ext>
            </a:extLst>
          </p:cNvPr>
          <p:cNvGrpSpPr/>
          <p:nvPr/>
        </p:nvGrpSpPr>
        <p:grpSpPr>
          <a:xfrm>
            <a:off x="699528" y="103206"/>
            <a:ext cx="735309" cy="633887"/>
            <a:chOff x="1596476" y="2028303"/>
            <a:chExt cx="735309" cy="633887"/>
          </a:xfrm>
        </p:grpSpPr>
        <p:sp>
          <p:nvSpPr>
            <p:cNvPr id="46" name="Hexagon 45">
              <a:extLst>
                <a:ext uri="{FF2B5EF4-FFF2-40B4-BE49-F238E27FC236}">
                  <a16:creationId xmlns:a16="http://schemas.microsoft.com/office/drawing/2014/main" id="{990475B8-A46D-4FC1-93DB-BEF2192380C0}"/>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47" name="Picture 46">
              <a:extLst>
                <a:ext uri="{FF2B5EF4-FFF2-40B4-BE49-F238E27FC236}">
                  <a16:creationId xmlns:a16="http://schemas.microsoft.com/office/drawing/2014/main" id="{C0B7472C-65A5-4E1E-B70B-0B66A86A7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51" name="Group 50">
            <a:extLst>
              <a:ext uri="{FF2B5EF4-FFF2-40B4-BE49-F238E27FC236}">
                <a16:creationId xmlns:a16="http://schemas.microsoft.com/office/drawing/2014/main" id="{54442F91-7CD8-40C2-9D01-1BB5B779BDF3}"/>
              </a:ext>
            </a:extLst>
          </p:cNvPr>
          <p:cNvGrpSpPr/>
          <p:nvPr/>
        </p:nvGrpSpPr>
        <p:grpSpPr>
          <a:xfrm>
            <a:off x="1322091" y="465683"/>
            <a:ext cx="735309" cy="633887"/>
            <a:chOff x="2219039" y="2390780"/>
            <a:chExt cx="735309" cy="633887"/>
          </a:xfrm>
        </p:grpSpPr>
        <p:sp>
          <p:nvSpPr>
            <p:cNvPr id="52" name="Hexagon 51">
              <a:extLst>
                <a:ext uri="{FF2B5EF4-FFF2-40B4-BE49-F238E27FC236}">
                  <a16:creationId xmlns:a16="http://schemas.microsoft.com/office/drawing/2014/main" id="{B691701E-CBD0-46C2-A867-4C6F9DBAC570}"/>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3" name="Picture 52">
              <a:extLst>
                <a:ext uri="{FF2B5EF4-FFF2-40B4-BE49-F238E27FC236}">
                  <a16:creationId xmlns:a16="http://schemas.microsoft.com/office/drawing/2014/main" id="{62D21EF0-E858-4508-BBFD-96EC86A182E3}"/>
                </a:ext>
              </a:extLst>
            </p:cNvPr>
            <p:cNvPicPr>
              <a:picLocks noChangeAspect="1"/>
            </p:cNvPicPr>
            <p:nvPr/>
          </p:nvPicPr>
          <p:blipFill>
            <a:blip r:embed="rId4"/>
            <a:stretch>
              <a:fillRect/>
            </a:stretch>
          </p:blipFill>
          <p:spPr>
            <a:xfrm>
              <a:off x="2378146" y="2508501"/>
              <a:ext cx="409575" cy="409575"/>
            </a:xfrm>
            <a:prstGeom prst="rect">
              <a:avLst/>
            </a:prstGeom>
          </p:spPr>
        </p:pic>
      </p:grpSp>
      <p:grpSp>
        <p:nvGrpSpPr>
          <p:cNvPr id="54" name="Group 53">
            <a:extLst>
              <a:ext uri="{FF2B5EF4-FFF2-40B4-BE49-F238E27FC236}">
                <a16:creationId xmlns:a16="http://schemas.microsoft.com/office/drawing/2014/main" id="{E8B358F8-5629-4CB5-A6BB-3DEE17692278}"/>
              </a:ext>
            </a:extLst>
          </p:cNvPr>
          <p:cNvGrpSpPr/>
          <p:nvPr/>
        </p:nvGrpSpPr>
        <p:grpSpPr>
          <a:xfrm>
            <a:off x="699528" y="813162"/>
            <a:ext cx="735309" cy="633887"/>
            <a:chOff x="1596476" y="2738259"/>
            <a:chExt cx="735309" cy="633887"/>
          </a:xfrm>
        </p:grpSpPr>
        <p:sp>
          <p:nvSpPr>
            <p:cNvPr id="55" name="Hexagon 54">
              <a:extLst>
                <a:ext uri="{FF2B5EF4-FFF2-40B4-BE49-F238E27FC236}">
                  <a16:creationId xmlns:a16="http://schemas.microsoft.com/office/drawing/2014/main" id="{6BDB669B-F7C1-49B2-8A22-66B2C4233180}"/>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6" name="Picture 55">
              <a:extLst>
                <a:ext uri="{FF2B5EF4-FFF2-40B4-BE49-F238E27FC236}">
                  <a16:creationId xmlns:a16="http://schemas.microsoft.com/office/drawing/2014/main" id="{8FBFA1A2-D3AE-4454-8033-1B32781452A0}"/>
                </a:ext>
              </a:extLst>
            </p:cNvPr>
            <p:cNvPicPr>
              <a:picLocks noChangeAspect="1"/>
            </p:cNvPicPr>
            <p:nvPr/>
          </p:nvPicPr>
          <p:blipFill>
            <a:blip r:embed="rId5"/>
            <a:stretch>
              <a:fillRect/>
            </a:stretch>
          </p:blipFill>
          <p:spPr>
            <a:xfrm>
              <a:off x="1753233" y="2845652"/>
              <a:ext cx="428625" cy="419100"/>
            </a:xfrm>
            <a:prstGeom prst="rect">
              <a:avLst/>
            </a:prstGeom>
          </p:spPr>
        </p:pic>
      </p:grpSp>
      <p:grpSp>
        <p:nvGrpSpPr>
          <p:cNvPr id="57" name="Group 56">
            <a:extLst>
              <a:ext uri="{FF2B5EF4-FFF2-40B4-BE49-F238E27FC236}">
                <a16:creationId xmlns:a16="http://schemas.microsoft.com/office/drawing/2014/main" id="{9A985AFC-E6D6-4E2D-AEBF-00A5174828CB}"/>
              </a:ext>
            </a:extLst>
          </p:cNvPr>
          <p:cNvGrpSpPr/>
          <p:nvPr/>
        </p:nvGrpSpPr>
        <p:grpSpPr>
          <a:xfrm>
            <a:off x="76964" y="465683"/>
            <a:ext cx="735309" cy="633887"/>
            <a:chOff x="973912" y="2390780"/>
            <a:chExt cx="735309" cy="633887"/>
          </a:xfrm>
        </p:grpSpPr>
        <p:sp>
          <p:nvSpPr>
            <p:cNvPr id="58" name="Hexagon 57">
              <a:extLst>
                <a:ext uri="{FF2B5EF4-FFF2-40B4-BE49-F238E27FC236}">
                  <a16:creationId xmlns:a16="http://schemas.microsoft.com/office/drawing/2014/main" id="{F0456C29-26D0-4112-B424-1150750EADB7}"/>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9" name="Picture 58">
              <a:extLst>
                <a:ext uri="{FF2B5EF4-FFF2-40B4-BE49-F238E27FC236}">
                  <a16:creationId xmlns:a16="http://schemas.microsoft.com/office/drawing/2014/main" id="{4782F0E7-F224-4948-8DBD-9039BB0DE71F}"/>
                </a:ext>
              </a:extLst>
            </p:cNvPr>
            <p:cNvPicPr>
              <a:picLocks noChangeAspect="1"/>
            </p:cNvPicPr>
            <p:nvPr/>
          </p:nvPicPr>
          <p:blipFill>
            <a:blip r:embed="rId6"/>
            <a:stretch>
              <a:fillRect/>
            </a:stretch>
          </p:blipFill>
          <p:spPr>
            <a:xfrm>
              <a:off x="1140599" y="2507260"/>
              <a:ext cx="419100" cy="419100"/>
            </a:xfrm>
            <a:prstGeom prst="rect">
              <a:avLst/>
            </a:prstGeom>
          </p:spPr>
        </p:pic>
      </p:grpSp>
      <p:sp>
        <p:nvSpPr>
          <p:cNvPr id="60" name="Content Placeholder 2">
            <a:extLst>
              <a:ext uri="{FF2B5EF4-FFF2-40B4-BE49-F238E27FC236}">
                <a16:creationId xmlns:a16="http://schemas.microsoft.com/office/drawing/2014/main" id="{F9E3AAA6-9D19-458F-B6B9-7CF6E5CE9B0F}"/>
              </a:ext>
            </a:extLst>
          </p:cNvPr>
          <p:cNvSpPr txBox="1">
            <a:spLocks/>
          </p:cNvSpPr>
          <p:nvPr/>
        </p:nvSpPr>
        <p:spPr>
          <a:xfrm>
            <a:off x="2819400" y="659479"/>
            <a:ext cx="6209619" cy="388271"/>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40000"/>
              </a:lnSpc>
            </a:pPr>
            <a:r>
              <a:rPr lang="en-US" sz="1300" dirty="0">
                <a:solidFill>
                  <a:srgbClr val="00B0F0"/>
                </a:solidFill>
              </a:rPr>
              <a:t>The CISO On Demand As A Service:</a:t>
            </a:r>
            <a:endParaRPr lang="en-US" sz="1300" dirty="0">
              <a:solidFill>
                <a:schemeClr val="bg1">
                  <a:lumMod val="95000"/>
                </a:schemeClr>
              </a:solidFill>
            </a:endParaRPr>
          </a:p>
        </p:txBody>
      </p:sp>
      <p:pic>
        <p:nvPicPr>
          <p:cNvPr id="34" name="Picture 33">
            <a:extLst>
              <a:ext uri="{FF2B5EF4-FFF2-40B4-BE49-F238E27FC236}">
                <a16:creationId xmlns:a16="http://schemas.microsoft.com/office/drawing/2014/main" id="{2D324694-2A54-4D43-93DE-D196321BE69D}"/>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35" name="Picture 34">
            <a:extLst>
              <a:ext uri="{FF2B5EF4-FFF2-40B4-BE49-F238E27FC236}">
                <a16:creationId xmlns:a16="http://schemas.microsoft.com/office/drawing/2014/main" id="{EF4F0DA9-7D2B-4C57-A45D-BF9E6713A7AD}"/>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2576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10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800"/>
                                        <p:tgtEl>
                                          <p:spTgt spid="101"/>
                                        </p:tgtEl>
                                      </p:cBhvr>
                                    </p:animEffect>
                                  </p:childTnLst>
                                </p:cTn>
                              </p:par>
                              <p:par>
                                <p:cTn id="8" presetID="10" presetClass="entr" presetSubtype="0" fill="hold" grpId="0" nodeType="withEffect">
                                  <p:stCondLst>
                                    <p:cond delay="110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16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16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20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stCondLst>
                                    <p:cond delay="3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40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nodeType="withEffect">
                                  <p:stCondLst>
                                    <p:cond delay="5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2100"/>
                                  </p:stCondLst>
                                  <p:childTnLst>
                                    <p:set>
                                      <p:cBhvr>
                                        <p:cTn id="39" dur="1" fill="hold">
                                          <p:stCondLst>
                                            <p:cond delay="0"/>
                                          </p:stCondLst>
                                        </p:cTn>
                                        <p:tgtEl>
                                          <p:spTgt spid="60">
                                            <p:txEl>
                                              <p:pRg st="0" end="0"/>
                                            </p:txEl>
                                          </p:spTgt>
                                        </p:tgtEl>
                                        <p:attrNameLst>
                                          <p:attrName>style.visibility</p:attrName>
                                        </p:attrNameLst>
                                      </p:cBhvr>
                                      <p:to>
                                        <p:strVal val="visible"/>
                                      </p:to>
                                    </p:set>
                                    <p:animEffect transition="in" filter="fade">
                                      <p:cBhvr>
                                        <p:cTn id="40" dur="10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dvAuto="1000"/>
      <p:bldP spid="3" grpId="0"/>
      <p:bldP spid="4" grpId="0"/>
      <p:bldP spid="48" grpId="0" animBg="1"/>
      <p:bldP spid="49" grpId="0" animBg="1"/>
      <p:bldP spid="50" grpId="0" animBg="1"/>
      <p:bldP spid="60" grpId="0" build="p" advAuto="1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m relacionada">
            <a:extLst>
              <a:ext uri="{FF2B5EF4-FFF2-40B4-BE49-F238E27FC236}">
                <a16:creationId xmlns:a16="http://schemas.microsoft.com/office/drawing/2014/main" id="{2753121F-2F50-431E-B29C-6B837F48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 y="1071688"/>
            <a:ext cx="8753262" cy="3522101"/>
          </a:xfrm>
          <a:prstGeom prst="rect">
            <a:avLst/>
          </a:prstGeom>
          <a:noFill/>
          <a:extLst>
            <a:ext uri="{909E8E84-426E-40DD-AFC4-6F175D3DCCD1}">
              <a14:hiddenFill xmlns:a14="http://schemas.microsoft.com/office/drawing/2010/main">
                <a:solidFill>
                  <a:srgbClr val="FFFFFF"/>
                </a:solidFill>
              </a14:hiddenFill>
            </a:ext>
          </a:extLst>
        </p:spPr>
      </p:pic>
      <p:sp>
        <p:nvSpPr>
          <p:cNvPr id="9" name="left_tab2"/>
          <p:cNvSpPr>
            <a:spLocks/>
          </p:cNvSpPr>
          <p:nvPr/>
        </p:nvSpPr>
        <p:spPr bwMode="auto">
          <a:xfrm>
            <a:off x="5954" y="3427557"/>
            <a:ext cx="9138046" cy="1706821"/>
          </a:xfrm>
          <a:custGeom>
            <a:avLst/>
            <a:gdLst>
              <a:gd name="T0" fmla="*/ 0 w 3840"/>
              <a:gd name="T1" fmla="*/ 12 h 712"/>
              <a:gd name="T2" fmla="*/ 812 w 3840"/>
              <a:gd name="T3" fmla="*/ 12 h 712"/>
              <a:gd name="T4" fmla="*/ 1000 w 3840"/>
              <a:gd name="T5" fmla="*/ 72 h 712"/>
              <a:gd name="T6" fmla="*/ 1336 w 3840"/>
              <a:gd name="T7" fmla="*/ 376 h 712"/>
              <a:gd name="T8" fmla="*/ 1544 w 3840"/>
              <a:gd name="T9" fmla="*/ 428 h 712"/>
              <a:gd name="T10" fmla="*/ 3840 w 3840"/>
              <a:gd name="T11" fmla="*/ 428 h 712"/>
              <a:gd name="T12" fmla="*/ 3840 w 3840"/>
              <a:gd name="T13" fmla="*/ 712 h 712"/>
              <a:gd name="T14" fmla="*/ 0 w 3840"/>
              <a:gd name="T15" fmla="*/ 712 h 712"/>
              <a:gd name="T16" fmla="*/ 0 w 3840"/>
              <a:gd name="T17" fmla="*/ 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0" h="712">
                <a:moveTo>
                  <a:pt x="0" y="12"/>
                </a:moveTo>
                <a:cubicBezTo>
                  <a:pt x="812" y="12"/>
                  <a:pt x="812" y="12"/>
                  <a:pt x="812" y="12"/>
                </a:cubicBezTo>
                <a:cubicBezTo>
                  <a:pt x="812" y="12"/>
                  <a:pt x="948" y="0"/>
                  <a:pt x="1000" y="72"/>
                </a:cubicBezTo>
                <a:cubicBezTo>
                  <a:pt x="1044" y="116"/>
                  <a:pt x="1336" y="376"/>
                  <a:pt x="1336" y="376"/>
                </a:cubicBezTo>
                <a:cubicBezTo>
                  <a:pt x="1336" y="376"/>
                  <a:pt x="1356" y="428"/>
                  <a:pt x="1544" y="428"/>
                </a:cubicBezTo>
                <a:cubicBezTo>
                  <a:pt x="1732" y="428"/>
                  <a:pt x="3840" y="428"/>
                  <a:pt x="3840" y="428"/>
                </a:cubicBezTo>
                <a:cubicBezTo>
                  <a:pt x="3840" y="712"/>
                  <a:pt x="3840" y="712"/>
                  <a:pt x="3840" y="712"/>
                </a:cubicBezTo>
                <a:cubicBezTo>
                  <a:pt x="0" y="712"/>
                  <a:pt x="0" y="712"/>
                  <a:pt x="0" y="712"/>
                </a:cubicBezTo>
                <a:lnTo>
                  <a:pt x="0" y="12"/>
                </a:ln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3" name="left_tab"/>
          <p:cNvSpPr>
            <a:spLocks/>
          </p:cNvSpPr>
          <p:nvPr/>
        </p:nvSpPr>
        <p:spPr bwMode="auto">
          <a:xfrm>
            <a:off x="5954" y="3824869"/>
            <a:ext cx="3213113" cy="1318631"/>
          </a:xfrm>
          <a:custGeom>
            <a:avLst/>
            <a:gdLst>
              <a:gd name="T0" fmla="*/ 0 w 1350"/>
              <a:gd name="T1" fmla="*/ 6 h 550"/>
              <a:gd name="T2" fmla="*/ 600 w 1350"/>
              <a:gd name="T3" fmla="*/ 6 h 550"/>
              <a:gd name="T4" fmla="*/ 822 w 1350"/>
              <a:gd name="T5" fmla="*/ 84 h 550"/>
              <a:gd name="T6" fmla="*/ 1350 w 1350"/>
              <a:gd name="T7" fmla="*/ 550 h 550"/>
              <a:gd name="T8" fmla="*/ 0 w 1350"/>
              <a:gd name="T9" fmla="*/ 550 h 550"/>
              <a:gd name="T10" fmla="*/ 0 w 1350"/>
              <a:gd name="T11" fmla="*/ 6 h 550"/>
            </a:gdLst>
            <a:ahLst/>
            <a:cxnLst>
              <a:cxn ang="0">
                <a:pos x="T0" y="T1"/>
              </a:cxn>
              <a:cxn ang="0">
                <a:pos x="T2" y="T3"/>
              </a:cxn>
              <a:cxn ang="0">
                <a:pos x="T4" y="T5"/>
              </a:cxn>
              <a:cxn ang="0">
                <a:pos x="T6" y="T7"/>
              </a:cxn>
              <a:cxn ang="0">
                <a:pos x="T8" y="T9"/>
              </a:cxn>
              <a:cxn ang="0">
                <a:pos x="T10" y="T11"/>
              </a:cxn>
            </a:cxnLst>
            <a:rect l="0" t="0" r="r" b="b"/>
            <a:pathLst>
              <a:path w="1350" h="550">
                <a:moveTo>
                  <a:pt x="0" y="6"/>
                </a:moveTo>
                <a:cubicBezTo>
                  <a:pt x="600" y="6"/>
                  <a:pt x="600" y="6"/>
                  <a:pt x="600" y="6"/>
                </a:cubicBezTo>
                <a:cubicBezTo>
                  <a:pt x="600" y="6"/>
                  <a:pt x="738" y="0"/>
                  <a:pt x="822" y="84"/>
                </a:cubicBezTo>
                <a:cubicBezTo>
                  <a:pt x="906" y="168"/>
                  <a:pt x="1350" y="550"/>
                  <a:pt x="1350" y="550"/>
                </a:cubicBezTo>
                <a:cubicBezTo>
                  <a:pt x="0" y="550"/>
                  <a:pt x="0" y="550"/>
                  <a:pt x="0" y="550"/>
                </a:cubicBezTo>
                <a:lnTo>
                  <a:pt x="0" y="6"/>
                </a:lnTo>
                <a:close/>
              </a:path>
            </a:pathLst>
          </a:custGeom>
          <a:solidFill>
            <a:schemeClr val="accent1">
              <a:alpha val="3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1" name="bottom_secondlayer"/>
          <p:cNvSpPr>
            <a:spLocks/>
          </p:cNvSpPr>
          <p:nvPr/>
        </p:nvSpPr>
        <p:spPr bwMode="auto">
          <a:xfrm>
            <a:off x="339144" y="433874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20" name="Freeform 19"/>
          <p:cNvSpPr/>
          <p:nvPr/>
        </p:nvSpPr>
        <p:spPr>
          <a:xfrm>
            <a:off x="2209800" y="-1"/>
            <a:ext cx="6934199"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171" name="Freeform 13"/>
          <p:cNvSpPr>
            <a:spLocks/>
          </p:cNvSpPr>
          <p:nvPr/>
        </p:nvSpPr>
        <p:spPr bwMode="auto">
          <a:xfrm>
            <a:off x="-1" y="175941"/>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150" name="Title 1">
            <a:extLst>
              <a:ext uri="{FF2B5EF4-FFF2-40B4-BE49-F238E27FC236}">
                <a16:creationId xmlns:a16="http://schemas.microsoft.com/office/drawing/2014/main" id="{76BDC1D9-965B-4313-B745-20399F4F0134}"/>
              </a:ext>
            </a:extLst>
          </p:cNvPr>
          <p:cNvSpPr txBox="1">
            <a:spLocks/>
          </p:cNvSpPr>
          <p:nvPr/>
        </p:nvSpPr>
        <p:spPr>
          <a:xfrm>
            <a:off x="4648200" y="851899"/>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Training Academy</a:t>
            </a:r>
          </a:p>
        </p:txBody>
      </p:sp>
      <p:grpSp>
        <p:nvGrpSpPr>
          <p:cNvPr id="52" name="Group 51">
            <a:extLst>
              <a:ext uri="{FF2B5EF4-FFF2-40B4-BE49-F238E27FC236}">
                <a16:creationId xmlns:a16="http://schemas.microsoft.com/office/drawing/2014/main" id="{062E6495-0738-4B29-9A7A-6D926E9D8801}"/>
              </a:ext>
            </a:extLst>
          </p:cNvPr>
          <p:cNvGrpSpPr/>
          <p:nvPr/>
        </p:nvGrpSpPr>
        <p:grpSpPr>
          <a:xfrm>
            <a:off x="8283944" y="1003145"/>
            <a:ext cx="810285" cy="82298"/>
            <a:chOff x="2381667" y="4351674"/>
            <a:chExt cx="659137" cy="66946"/>
          </a:xfrm>
        </p:grpSpPr>
        <p:sp>
          <p:nvSpPr>
            <p:cNvPr id="51" name="Rectangle 50">
              <a:extLst>
                <a:ext uri="{FF2B5EF4-FFF2-40B4-BE49-F238E27FC236}">
                  <a16:creationId xmlns:a16="http://schemas.microsoft.com/office/drawing/2014/main" id="{9C0D06BE-3C92-484D-9C5D-1F814D5F9665}"/>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5" name="Rectangle 224">
              <a:extLst>
                <a:ext uri="{FF2B5EF4-FFF2-40B4-BE49-F238E27FC236}">
                  <a16:creationId xmlns:a16="http://schemas.microsoft.com/office/drawing/2014/main" id="{8D1DC75B-768F-43F1-AAAB-E0D4A4262D55}"/>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6" name="Rectangle 225">
              <a:extLst>
                <a:ext uri="{FF2B5EF4-FFF2-40B4-BE49-F238E27FC236}">
                  <a16:creationId xmlns:a16="http://schemas.microsoft.com/office/drawing/2014/main" id="{27246DAF-3EDC-4DFA-94F8-F3EEA60F6CAC}"/>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7" name="Rectangle 226">
              <a:extLst>
                <a:ext uri="{FF2B5EF4-FFF2-40B4-BE49-F238E27FC236}">
                  <a16:creationId xmlns:a16="http://schemas.microsoft.com/office/drawing/2014/main" id="{BB1218AE-462A-4158-8094-B2387AAF39D8}"/>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8" name="Rectangle 227">
              <a:extLst>
                <a:ext uri="{FF2B5EF4-FFF2-40B4-BE49-F238E27FC236}">
                  <a16:creationId xmlns:a16="http://schemas.microsoft.com/office/drawing/2014/main" id="{98D26AA2-A269-4CD6-BED3-088B39ECFC21}"/>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9" name="Rectangle 228">
              <a:extLst>
                <a:ext uri="{FF2B5EF4-FFF2-40B4-BE49-F238E27FC236}">
                  <a16:creationId xmlns:a16="http://schemas.microsoft.com/office/drawing/2014/main" id="{1AFB027D-F5A4-4712-8687-13F8822E5F4A}"/>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65" name="animation">
            <a:extLst>
              <a:ext uri="{FF2B5EF4-FFF2-40B4-BE49-F238E27FC236}">
                <a16:creationId xmlns:a16="http://schemas.microsoft.com/office/drawing/2014/main" id="{64D467A3-FFFC-4E97-8C77-9FE1B8CE9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66" name="bottom_secondlayer">
            <a:extLst>
              <a:ext uri="{FF2B5EF4-FFF2-40B4-BE49-F238E27FC236}">
                <a16:creationId xmlns:a16="http://schemas.microsoft.com/office/drawing/2014/main" id="{9F86153E-455D-467B-8EFE-9F2F91F4CB9E}"/>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67" name="bottom_firstlayer">
            <a:extLst>
              <a:ext uri="{FF2B5EF4-FFF2-40B4-BE49-F238E27FC236}">
                <a16:creationId xmlns:a16="http://schemas.microsoft.com/office/drawing/2014/main" id="{2DE2171B-D1A2-4C01-BB81-4E9188BF0617}"/>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69" name="Group 68">
            <a:extLst>
              <a:ext uri="{FF2B5EF4-FFF2-40B4-BE49-F238E27FC236}">
                <a16:creationId xmlns:a16="http://schemas.microsoft.com/office/drawing/2014/main" id="{0130C77B-F79B-4F68-B427-033EAC346020}"/>
              </a:ext>
            </a:extLst>
          </p:cNvPr>
          <p:cNvGrpSpPr/>
          <p:nvPr/>
        </p:nvGrpSpPr>
        <p:grpSpPr>
          <a:xfrm>
            <a:off x="8283944" y="4506970"/>
            <a:ext cx="810285" cy="82298"/>
            <a:chOff x="2381667" y="4351674"/>
            <a:chExt cx="659137" cy="66946"/>
          </a:xfrm>
        </p:grpSpPr>
        <p:sp>
          <p:nvSpPr>
            <p:cNvPr id="70" name="Rectangle 69">
              <a:extLst>
                <a:ext uri="{FF2B5EF4-FFF2-40B4-BE49-F238E27FC236}">
                  <a16:creationId xmlns:a16="http://schemas.microsoft.com/office/drawing/2014/main" id="{2ED231D7-078C-4075-8FBC-74DD8B86117A}"/>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1" name="Rectangle 70">
              <a:extLst>
                <a:ext uri="{FF2B5EF4-FFF2-40B4-BE49-F238E27FC236}">
                  <a16:creationId xmlns:a16="http://schemas.microsoft.com/office/drawing/2014/main" id="{0FB19678-09C3-42B8-BB08-FACDCE59493C}"/>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2" name="Rectangle 71">
              <a:extLst>
                <a:ext uri="{FF2B5EF4-FFF2-40B4-BE49-F238E27FC236}">
                  <a16:creationId xmlns:a16="http://schemas.microsoft.com/office/drawing/2014/main" id="{32CAE967-AB2D-46E4-A43D-4DF4AF2AB58B}"/>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3" name="Rectangle 72">
              <a:extLst>
                <a:ext uri="{FF2B5EF4-FFF2-40B4-BE49-F238E27FC236}">
                  <a16:creationId xmlns:a16="http://schemas.microsoft.com/office/drawing/2014/main" id="{41E30584-9D7E-4206-A9A9-E20D0C6DB5AA}"/>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4" name="Rectangle 73">
              <a:extLst>
                <a:ext uri="{FF2B5EF4-FFF2-40B4-BE49-F238E27FC236}">
                  <a16:creationId xmlns:a16="http://schemas.microsoft.com/office/drawing/2014/main" id="{6003E45C-24C6-49C6-B7D0-46E130D74BD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5" name="Rectangle 74">
              <a:extLst>
                <a:ext uri="{FF2B5EF4-FFF2-40B4-BE49-F238E27FC236}">
                  <a16:creationId xmlns:a16="http://schemas.microsoft.com/office/drawing/2014/main" id="{7D801B69-B8A3-4909-AD3D-7D3D686243E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247" name="Group 246">
            <a:extLst>
              <a:ext uri="{FF2B5EF4-FFF2-40B4-BE49-F238E27FC236}">
                <a16:creationId xmlns:a16="http://schemas.microsoft.com/office/drawing/2014/main" id="{904D1ED2-7BEB-450C-BBA5-89086B132BF5}"/>
              </a:ext>
            </a:extLst>
          </p:cNvPr>
          <p:cNvGrpSpPr/>
          <p:nvPr/>
        </p:nvGrpSpPr>
        <p:grpSpPr>
          <a:xfrm>
            <a:off x="4134413" y="3107620"/>
            <a:ext cx="735309" cy="633887"/>
            <a:chOff x="3788804" y="2704404"/>
            <a:chExt cx="980412" cy="845182"/>
          </a:xfrm>
        </p:grpSpPr>
        <p:sp>
          <p:nvSpPr>
            <p:cNvPr id="39" name="Hexagon 38"/>
            <p:cNvSpPr/>
            <p:nvPr/>
          </p:nvSpPr>
          <p:spPr>
            <a:xfrm>
              <a:off x="3788804" y="2704404"/>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4" name="Picture 233" descr="Classroom">
              <a:extLst>
                <a:ext uri="{FF2B5EF4-FFF2-40B4-BE49-F238E27FC236}">
                  <a16:creationId xmlns:a16="http://schemas.microsoft.com/office/drawing/2014/main" id="{A76693FA-C117-4709-918B-AD3C52DD43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6077" y="2917973"/>
              <a:ext cx="438017" cy="438017"/>
            </a:xfrm>
            <a:prstGeom prst="rect">
              <a:avLst/>
            </a:prstGeom>
          </p:spPr>
        </p:pic>
      </p:grpSp>
      <p:grpSp>
        <p:nvGrpSpPr>
          <p:cNvPr id="249" name="Group 248">
            <a:extLst>
              <a:ext uri="{FF2B5EF4-FFF2-40B4-BE49-F238E27FC236}">
                <a16:creationId xmlns:a16="http://schemas.microsoft.com/office/drawing/2014/main" id="{FA3BA29B-0896-42AE-A6C6-4C296C443CE9}"/>
              </a:ext>
            </a:extLst>
          </p:cNvPr>
          <p:cNvGrpSpPr/>
          <p:nvPr/>
        </p:nvGrpSpPr>
        <p:grpSpPr>
          <a:xfrm>
            <a:off x="2282127" y="4155476"/>
            <a:ext cx="735309" cy="633887"/>
            <a:chOff x="4618889" y="3187707"/>
            <a:chExt cx="980412" cy="845182"/>
          </a:xfrm>
        </p:grpSpPr>
        <p:sp>
          <p:nvSpPr>
            <p:cNvPr id="44" name="Hexagon 43"/>
            <p:cNvSpPr/>
            <p:nvPr/>
          </p:nvSpPr>
          <p:spPr>
            <a:xfrm>
              <a:off x="4618889" y="3187707"/>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6" name="Picture 235" descr="Lock">
              <a:extLst>
                <a:ext uri="{FF2B5EF4-FFF2-40B4-BE49-F238E27FC236}">
                  <a16:creationId xmlns:a16="http://schemas.microsoft.com/office/drawing/2014/main" id="{296FCB9C-4970-434D-B1BF-849929C79A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4012" y="3361410"/>
              <a:ext cx="461740" cy="461740"/>
            </a:xfrm>
            <a:prstGeom prst="rect">
              <a:avLst/>
            </a:prstGeom>
          </p:spPr>
        </p:pic>
      </p:grpSp>
      <p:grpSp>
        <p:nvGrpSpPr>
          <p:cNvPr id="250" name="Group 249">
            <a:extLst>
              <a:ext uri="{FF2B5EF4-FFF2-40B4-BE49-F238E27FC236}">
                <a16:creationId xmlns:a16="http://schemas.microsoft.com/office/drawing/2014/main" id="{B708D8B5-8F48-418D-8D8C-C72F8F51FD97}"/>
              </a:ext>
            </a:extLst>
          </p:cNvPr>
          <p:cNvGrpSpPr/>
          <p:nvPr/>
        </p:nvGrpSpPr>
        <p:grpSpPr>
          <a:xfrm>
            <a:off x="3508090" y="4165377"/>
            <a:ext cx="735309" cy="633887"/>
            <a:chOff x="4618889" y="2231673"/>
            <a:chExt cx="980412" cy="845182"/>
          </a:xfrm>
        </p:grpSpPr>
        <p:sp>
          <p:nvSpPr>
            <p:cNvPr id="43" name="Hexagon 42"/>
            <p:cNvSpPr/>
            <p:nvPr/>
          </p:nvSpPr>
          <p:spPr>
            <a:xfrm>
              <a:off x="4618889" y="2231673"/>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8" name="Picture 237" descr="Target Audience">
              <a:extLst>
                <a:ext uri="{FF2B5EF4-FFF2-40B4-BE49-F238E27FC236}">
                  <a16:creationId xmlns:a16="http://schemas.microsoft.com/office/drawing/2014/main" id="{65905CE2-F53C-42BF-8C3C-99FB2FEE9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064" y="2419192"/>
              <a:ext cx="466779" cy="466778"/>
            </a:xfrm>
            <a:prstGeom prst="rect">
              <a:avLst/>
            </a:prstGeom>
          </p:spPr>
        </p:pic>
      </p:grpSp>
      <p:grpSp>
        <p:nvGrpSpPr>
          <p:cNvPr id="15" name="Group 14">
            <a:extLst>
              <a:ext uri="{FF2B5EF4-FFF2-40B4-BE49-F238E27FC236}">
                <a16:creationId xmlns:a16="http://schemas.microsoft.com/office/drawing/2014/main" id="{40C406B2-99CA-42BB-A83D-90C178F6D602}"/>
              </a:ext>
            </a:extLst>
          </p:cNvPr>
          <p:cNvGrpSpPr/>
          <p:nvPr/>
        </p:nvGrpSpPr>
        <p:grpSpPr>
          <a:xfrm>
            <a:off x="2889286" y="3107620"/>
            <a:ext cx="735309" cy="633887"/>
            <a:chOff x="1596476" y="2028303"/>
            <a:chExt cx="735309" cy="633887"/>
          </a:xfrm>
        </p:grpSpPr>
        <p:sp>
          <p:nvSpPr>
            <p:cNvPr id="31" name="Hexagon 30"/>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6" name="Picture 5">
              <a:extLst>
                <a:ext uri="{FF2B5EF4-FFF2-40B4-BE49-F238E27FC236}">
                  <a16:creationId xmlns:a16="http://schemas.microsoft.com/office/drawing/2014/main" id="{92CB141D-51AE-4BCE-A1D9-806D0A6D70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sp>
        <p:nvSpPr>
          <p:cNvPr id="89" name="Hexagon 88">
            <a:extLst>
              <a:ext uri="{FF2B5EF4-FFF2-40B4-BE49-F238E27FC236}">
                <a16:creationId xmlns:a16="http://schemas.microsoft.com/office/drawing/2014/main" id="{EE888777-956E-4F56-86B6-AD5F8EFCC851}"/>
              </a:ext>
            </a:extLst>
          </p:cNvPr>
          <p:cNvSpPr/>
          <p:nvPr/>
        </p:nvSpPr>
        <p:spPr>
          <a:xfrm>
            <a:off x="4751091" y="3479974"/>
            <a:ext cx="735309" cy="633887"/>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76" name="Group 75">
            <a:extLst>
              <a:ext uri="{FF2B5EF4-FFF2-40B4-BE49-F238E27FC236}">
                <a16:creationId xmlns:a16="http://schemas.microsoft.com/office/drawing/2014/main" id="{35DB9A25-BEC2-4198-AC78-B3CC582ED318}"/>
              </a:ext>
            </a:extLst>
          </p:cNvPr>
          <p:cNvGrpSpPr/>
          <p:nvPr/>
        </p:nvGrpSpPr>
        <p:grpSpPr>
          <a:xfrm>
            <a:off x="947472" y="4740308"/>
            <a:ext cx="810285" cy="82298"/>
            <a:chOff x="2381667" y="4351674"/>
            <a:chExt cx="659137" cy="66946"/>
          </a:xfrm>
        </p:grpSpPr>
        <p:sp>
          <p:nvSpPr>
            <p:cNvPr id="77" name="Rectangle 76">
              <a:extLst>
                <a:ext uri="{FF2B5EF4-FFF2-40B4-BE49-F238E27FC236}">
                  <a16:creationId xmlns:a16="http://schemas.microsoft.com/office/drawing/2014/main" id="{F9723649-FC17-4799-A232-C3C8402E7948}"/>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8" name="Rectangle 77">
              <a:extLst>
                <a:ext uri="{FF2B5EF4-FFF2-40B4-BE49-F238E27FC236}">
                  <a16:creationId xmlns:a16="http://schemas.microsoft.com/office/drawing/2014/main" id="{94A35533-25B4-4F29-A90C-3D39BE7DA44F}"/>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9" name="Rectangle 78">
              <a:extLst>
                <a:ext uri="{FF2B5EF4-FFF2-40B4-BE49-F238E27FC236}">
                  <a16:creationId xmlns:a16="http://schemas.microsoft.com/office/drawing/2014/main" id="{0E72238B-6786-420C-852B-20B8AA1FAA97}"/>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0" name="Rectangle 79">
              <a:extLst>
                <a:ext uri="{FF2B5EF4-FFF2-40B4-BE49-F238E27FC236}">
                  <a16:creationId xmlns:a16="http://schemas.microsoft.com/office/drawing/2014/main" id="{C8076E36-9FFB-4939-9CC4-37F5C529D36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1" name="Rectangle 80">
              <a:extLst>
                <a:ext uri="{FF2B5EF4-FFF2-40B4-BE49-F238E27FC236}">
                  <a16:creationId xmlns:a16="http://schemas.microsoft.com/office/drawing/2014/main" id="{9C53B98A-3A33-4DD5-B668-6EE3E3C04700}"/>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2" name="Rectangle 81">
              <a:extLst>
                <a:ext uri="{FF2B5EF4-FFF2-40B4-BE49-F238E27FC236}">
                  <a16:creationId xmlns:a16="http://schemas.microsoft.com/office/drawing/2014/main" id="{7C06E6D6-810E-48DB-89FA-3C676EBDF31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4" name="Group 13">
            <a:extLst>
              <a:ext uri="{FF2B5EF4-FFF2-40B4-BE49-F238E27FC236}">
                <a16:creationId xmlns:a16="http://schemas.microsoft.com/office/drawing/2014/main" id="{D3B59DCA-93C6-49FE-82C4-8FCDBA525D32}"/>
              </a:ext>
            </a:extLst>
          </p:cNvPr>
          <p:cNvGrpSpPr/>
          <p:nvPr/>
        </p:nvGrpSpPr>
        <p:grpSpPr>
          <a:xfrm>
            <a:off x="3511849" y="3426553"/>
            <a:ext cx="735309" cy="702695"/>
            <a:chOff x="2219039" y="2390780"/>
            <a:chExt cx="735309" cy="633887"/>
          </a:xfrm>
        </p:grpSpPr>
        <p:sp>
          <p:nvSpPr>
            <p:cNvPr id="36" name="Hexagon 35"/>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a:extLst>
                <a:ext uri="{FF2B5EF4-FFF2-40B4-BE49-F238E27FC236}">
                  <a16:creationId xmlns:a16="http://schemas.microsoft.com/office/drawing/2014/main" id="{196119C9-0E3F-4A25-A067-1832F1B42F61}"/>
                </a:ext>
              </a:extLst>
            </p:cNvPr>
            <p:cNvPicPr>
              <a:picLocks noChangeAspect="1"/>
            </p:cNvPicPr>
            <p:nvPr/>
          </p:nvPicPr>
          <p:blipFill>
            <a:blip r:embed="rId11"/>
            <a:stretch>
              <a:fillRect/>
            </a:stretch>
          </p:blipFill>
          <p:spPr>
            <a:xfrm>
              <a:off x="2378146" y="2508501"/>
              <a:ext cx="409575" cy="409575"/>
            </a:xfrm>
            <a:prstGeom prst="rect">
              <a:avLst/>
            </a:prstGeom>
          </p:spPr>
        </p:pic>
      </p:grpSp>
      <p:grpSp>
        <p:nvGrpSpPr>
          <p:cNvPr id="10" name="Group 9">
            <a:extLst>
              <a:ext uri="{FF2B5EF4-FFF2-40B4-BE49-F238E27FC236}">
                <a16:creationId xmlns:a16="http://schemas.microsoft.com/office/drawing/2014/main" id="{E9206B62-5A2F-4CC6-9307-E8376CA6F485}"/>
              </a:ext>
            </a:extLst>
          </p:cNvPr>
          <p:cNvGrpSpPr/>
          <p:nvPr/>
        </p:nvGrpSpPr>
        <p:grpSpPr>
          <a:xfrm>
            <a:off x="2889286" y="3817576"/>
            <a:ext cx="735309" cy="633887"/>
            <a:chOff x="1596476" y="2738259"/>
            <a:chExt cx="735309" cy="633887"/>
          </a:xfrm>
        </p:grpSpPr>
        <p:sp>
          <p:nvSpPr>
            <p:cNvPr id="34" name="Hexagon 33"/>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 name="Picture 4">
              <a:extLst>
                <a:ext uri="{FF2B5EF4-FFF2-40B4-BE49-F238E27FC236}">
                  <a16:creationId xmlns:a16="http://schemas.microsoft.com/office/drawing/2014/main" id="{0F080F86-13A7-4E36-9724-AF8BF41AA333}"/>
                </a:ext>
              </a:extLst>
            </p:cNvPr>
            <p:cNvPicPr>
              <a:picLocks noChangeAspect="1"/>
            </p:cNvPicPr>
            <p:nvPr/>
          </p:nvPicPr>
          <p:blipFill>
            <a:blip r:embed="rId12"/>
            <a:stretch>
              <a:fillRect/>
            </a:stretch>
          </p:blipFill>
          <p:spPr>
            <a:xfrm>
              <a:off x="1753233" y="2845652"/>
              <a:ext cx="428625" cy="419100"/>
            </a:xfrm>
            <a:prstGeom prst="rect">
              <a:avLst/>
            </a:prstGeom>
          </p:spPr>
        </p:pic>
      </p:grpSp>
      <p:grpSp>
        <p:nvGrpSpPr>
          <p:cNvPr id="18" name="Group 17">
            <a:extLst>
              <a:ext uri="{FF2B5EF4-FFF2-40B4-BE49-F238E27FC236}">
                <a16:creationId xmlns:a16="http://schemas.microsoft.com/office/drawing/2014/main" id="{AE5C8BDE-4B5F-483B-AEDF-00510E66E0EB}"/>
              </a:ext>
            </a:extLst>
          </p:cNvPr>
          <p:cNvGrpSpPr/>
          <p:nvPr/>
        </p:nvGrpSpPr>
        <p:grpSpPr>
          <a:xfrm>
            <a:off x="2266722" y="3470097"/>
            <a:ext cx="735309" cy="633887"/>
            <a:chOff x="973912" y="2390780"/>
            <a:chExt cx="735309" cy="633887"/>
          </a:xfrm>
        </p:grpSpPr>
        <p:sp>
          <p:nvSpPr>
            <p:cNvPr id="28" name="Hexagon 27"/>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7" name="Picture 16">
              <a:extLst>
                <a:ext uri="{FF2B5EF4-FFF2-40B4-BE49-F238E27FC236}">
                  <a16:creationId xmlns:a16="http://schemas.microsoft.com/office/drawing/2014/main" id="{D6EDCEAF-C9C8-4AB1-81ED-4AC9BF67B7A6}"/>
                </a:ext>
              </a:extLst>
            </p:cNvPr>
            <p:cNvPicPr>
              <a:picLocks noChangeAspect="1"/>
            </p:cNvPicPr>
            <p:nvPr/>
          </p:nvPicPr>
          <p:blipFill>
            <a:blip r:embed="rId13"/>
            <a:stretch>
              <a:fillRect/>
            </a:stretch>
          </p:blipFill>
          <p:spPr>
            <a:xfrm>
              <a:off x="1140599" y="2507260"/>
              <a:ext cx="419100" cy="419100"/>
            </a:xfrm>
            <a:prstGeom prst="rect">
              <a:avLst/>
            </a:prstGeom>
          </p:spPr>
        </p:pic>
      </p:grpSp>
      <p:grpSp>
        <p:nvGrpSpPr>
          <p:cNvPr id="2" name="Group 1">
            <a:extLst>
              <a:ext uri="{FF2B5EF4-FFF2-40B4-BE49-F238E27FC236}">
                <a16:creationId xmlns:a16="http://schemas.microsoft.com/office/drawing/2014/main" id="{DF56CC61-984D-40BA-AFD2-956CBECCA7C7}"/>
              </a:ext>
            </a:extLst>
          </p:cNvPr>
          <p:cNvGrpSpPr/>
          <p:nvPr/>
        </p:nvGrpSpPr>
        <p:grpSpPr>
          <a:xfrm>
            <a:off x="3490076" y="2671051"/>
            <a:ext cx="753323" cy="715909"/>
            <a:chOff x="3490076" y="2671051"/>
            <a:chExt cx="753323" cy="715909"/>
          </a:xfrm>
        </p:grpSpPr>
        <p:sp>
          <p:nvSpPr>
            <p:cNvPr id="35" name="Hexagon 34"/>
            <p:cNvSpPr/>
            <p:nvPr/>
          </p:nvSpPr>
          <p:spPr>
            <a:xfrm>
              <a:off x="3490076" y="2671051"/>
              <a:ext cx="753323" cy="715909"/>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2" name="Picture 231">
              <a:extLst>
                <a:ext uri="{FF2B5EF4-FFF2-40B4-BE49-F238E27FC236}">
                  <a16:creationId xmlns:a16="http://schemas.microsoft.com/office/drawing/2014/main" id="{63CB4DCC-2E20-41C8-9044-C8F1E2D2E5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357" y="2851699"/>
              <a:ext cx="482110" cy="388138"/>
            </a:xfrm>
            <a:prstGeom prst="rect">
              <a:avLst/>
            </a:prstGeom>
            <a:solidFill>
              <a:schemeClr val="tx1"/>
            </a:solidFill>
          </p:spPr>
        </p:pic>
      </p:grpSp>
      <p:pic>
        <p:nvPicPr>
          <p:cNvPr id="87" name="Picture 86">
            <a:extLst>
              <a:ext uri="{FF2B5EF4-FFF2-40B4-BE49-F238E27FC236}">
                <a16:creationId xmlns:a16="http://schemas.microsoft.com/office/drawing/2014/main" id="{8DF32E7B-75CE-41BA-ABA6-A7F5A340AD14}"/>
              </a:ext>
            </a:extLst>
          </p:cNvPr>
          <p:cNvPicPr>
            <a:picLocks noChangeAspect="1"/>
          </p:cNvPicPr>
          <p:nvPr/>
        </p:nvPicPr>
        <p:blipFill>
          <a:blip r:embed="rId15"/>
          <a:stretch>
            <a:fillRect/>
          </a:stretch>
        </p:blipFill>
        <p:spPr>
          <a:xfrm>
            <a:off x="4886941" y="3596310"/>
            <a:ext cx="465643" cy="438189"/>
          </a:xfrm>
          <a:prstGeom prst="rect">
            <a:avLst/>
          </a:prstGeom>
        </p:spPr>
      </p:pic>
      <p:pic>
        <p:nvPicPr>
          <p:cNvPr id="63" name="animation">
            <a:extLst>
              <a:ext uri="{FF2B5EF4-FFF2-40B4-BE49-F238E27FC236}">
                <a16:creationId xmlns:a16="http://schemas.microsoft.com/office/drawing/2014/main" id="{F2FE4BEB-E0D0-41E3-B4A6-D3980D2ED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62" name="Picture 61">
            <a:extLst>
              <a:ext uri="{FF2B5EF4-FFF2-40B4-BE49-F238E27FC236}">
                <a16:creationId xmlns:a16="http://schemas.microsoft.com/office/drawing/2014/main" id="{FF852395-CAF1-467A-BAB4-F308642CCC1D}"/>
              </a:ext>
            </a:extLst>
          </p:cNvPr>
          <p:cNvPicPr>
            <a:picLocks noChangeAspect="1"/>
          </p:cNvPicPr>
          <p:nvPr/>
        </p:nvPicPr>
        <p:blipFill>
          <a:blip r:embed="rId16"/>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389155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1"/>
                                        </p:tgtEl>
                                        <p:attrNameLst>
                                          <p:attrName>style.visibility</p:attrName>
                                        </p:attrNameLst>
                                      </p:cBhvr>
                                      <p:to>
                                        <p:strVal val="visible"/>
                                      </p:to>
                                    </p:set>
                                    <p:animEffect transition="in" filter="wipe(left)">
                                      <p:cBhvr>
                                        <p:cTn id="10" dur="500"/>
                                        <p:tgtEl>
                                          <p:spTgt spid="17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20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par>
                                <p:cTn id="26" presetID="10" presetClass="entr" presetSubtype="0" fill="hold" nodeType="withEffect">
                                  <p:stCondLst>
                                    <p:cond delay="20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500"/>
                                        <p:tgtEl>
                                          <p:spTgt spid="249"/>
                                        </p:tgtEl>
                                      </p:cBhvr>
                                    </p:animEffect>
                                  </p:childTnLst>
                                </p:cTn>
                              </p:par>
                              <p:par>
                                <p:cTn id="29" presetID="23" presetClass="entr" presetSubtype="16" fill="hold" nodeType="withEffect">
                                  <p:stCondLst>
                                    <p:cond delay="200"/>
                                  </p:stCondLst>
                                  <p:childTnLst>
                                    <p:set>
                                      <p:cBhvr>
                                        <p:cTn id="30" dur="1" fill="hold">
                                          <p:stCondLst>
                                            <p:cond delay="0"/>
                                          </p:stCondLst>
                                        </p:cTn>
                                        <p:tgtEl>
                                          <p:spTgt spid="250"/>
                                        </p:tgtEl>
                                        <p:attrNameLst>
                                          <p:attrName>style.visibility</p:attrName>
                                        </p:attrNameLst>
                                      </p:cBhvr>
                                      <p:to>
                                        <p:strVal val="visible"/>
                                      </p:to>
                                    </p:set>
                                    <p:anim calcmode="lin" valueType="num">
                                      <p:cBhvr>
                                        <p:cTn id="31" dur="200" fill="hold"/>
                                        <p:tgtEl>
                                          <p:spTgt spid="250"/>
                                        </p:tgtEl>
                                        <p:attrNameLst>
                                          <p:attrName>ppt_w</p:attrName>
                                        </p:attrNameLst>
                                      </p:cBhvr>
                                      <p:tavLst>
                                        <p:tav tm="0">
                                          <p:val>
                                            <p:fltVal val="0"/>
                                          </p:val>
                                        </p:tav>
                                        <p:tav tm="100000">
                                          <p:val>
                                            <p:strVal val="#ppt_w"/>
                                          </p:val>
                                        </p:tav>
                                      </p:tavLst>
                                    </p:anim>
                                    <p:anim calcmode="lin" valueType="num">
                                      <p:cBhvr>
                                        <p:cTn id="32" dur="200" fill="hold"/>
                                        <p:tgtEl>
                                          <p:spTgt spid="250"/>
                                        </p:tgtEl>
                                        <p:attrNameLst>
                                          <p:attrName>ppt_h</p:attrName>
                                        </p:attrNameLst>
                                      </p:cBhvr>
                                      <p:tavLst>
                                        <p:tav tm="0">
                                          <p:val>
                                            <p:fltVal val="0"/>
                                          </p:val>
                                        </p:tav>
                                        <p:tav tm="100000">
                                          <p:val>
                                            <p:strVal val="#ppt_h"/>
                                          </p:val>
                                        </p:tav>
                                      </p:tavLst>
                                    </p:anim>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800"/>
                                        <p:tgtEl>
                                          <p:spTgt spid="52"/>
                                        </p:tgtEl>
                                      </p:cBhvr>
                                    </p:animEffect>
                                  </p:childTnLst>
                                </p:cTn>
                              </p:par>
                              <p:par>
                                <p:cTn id="36" presetID="47" presetClass="entr" presetSubtype="0" fill="hold" grpId="0" nodeType="withEffect">
                                  <p:stCondLst>
                                    <p:cond delay="200"/>
                                  </p:stCondLst>
                                  <p:childTnLst>
                                    <p:set>
                                      <p:cBhvr>
                                        <p:cTn id="37" dur="1" fill="hold">
                                          <p:stCondLst>
                                            <p:cond delay="0"/>
                                          </p:stCondLst>
                                        </p:cTn>
                                        <p:tgtEl>
                                          <p:spTgt spid="150"/>
                                        </p:tgtEl>
                                        <p:attrNameLst>
                                          <p:attrName>style.visibility</p:attrName>
                                        </p:attrNameLst>
                                      </p:cBhvr>
                                      <p:to>
                                        <p:strVal val="visible"/>
                                      </p:to>
                                    </p:set>
                                    <p:animEffect transition="in" filter="fade">
                                      <p:cBhvr>
                                        <p:cTn id="38" dur="1000"/>
                                        <p:tgtEl>
                                          <p:spTgt spid="150"/>
                                        </p:tgtEl>
                                      </p:cBhvr>
                                    </p:animEffect>
                                    <p:anim calcmode="lin" valueType="num">
                                      <p:cBhvr>
                                        <p:cTn id="39" dur="1000" fill="hold"/>
                                        <p:tgtEl>
                                          <p:spTgt spid="150"/>
                                        </p:tgtEl>
                                        <p:attrNameLst>
                                          <p:attrName>ppt_x</p:attrName>
                                        </p:attrNameLst>
                                      </p:cBhvr>
                                      <p:tavLst>
                                        <p:tav tm="0">
                                          <p:val>
                                            <p:strVal val="#ppt_x"/>
                                          </p:val>
                                        </p:tav>
                                        <p:tav tm="100000">
                                          <p:val>
                                            <p:strVal val="#ppt_x"/>
                                          </p:val>
                                        </p:tav>
                                      </p:tavLst>
                                    </p:anim>
                                    <p:anim calcmode="lin" valueType="num">
                                      <p:cBhvr>
                                        <p:cTn id="40" dur="1000" fill="hold"/>
                                        <p:tgtEl>
                                          <p:spTgt spid="150"/>
                                        </p:tgtEl>
                                        <p:attrNameLst>
                                          <p:attrName>ppt_y</p:attrName>
                                        </p:attrNameLst>
                                      </p:cBhvr>
                                      <p:tavLst>
                                        <p:tav tm="0">
                                          <p:val>
                                            <p:strVal val="#ppt_y-.1"/>
                                          </p:val>
                                        </p:tav>
                                        <p:tav tm="100000">
                                          <p:val>
                                            <p:strVal val="#ppt_y"/>
                                          </p:val>
                                        </p:tav>
                                      </p:tavLst>
                                    </p:anim>
                                  </p:childTnLst>
                                </p:cTn>
                              </p:par>
                              <p:par>
                                <p:cTn id="41" presetID="22" presetClass="entr" presetSubtype="2"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right)">
                                      <p:cBhvr>
                                        <p:cTn id="43" dur="500"/>
                                        <p:tgtEl>
                                          <p:spTgt spid="66"/>
                                        </p:tgtEl>
                                      </p:cBhvr>
                                    </p:animEffect>
                                  </p:childTnLst>
                                </p:cTn>
                              </p:par>
                              <p:par>
                                <p:cTn id="44" presetID="22" presetClass="entr" presetSubtype="4" fill="hold" nodeType="withEffect">
                                  <p:stCondLst>
                                    <p:cond delay="800"/>
                                  </p:stCondLst>
                                  <p:childTnLst>
                                    <p:set>
                                      <p:cBhvr>
                                        <p:cTn id="45" dur="1" fill="hold">
                                          <p:stCondLst>
                                            <p:cond delay="0"/>
                                          </p:stCondLst>
                                        </p:cTn>
                                        <p:tgtEl>
                                          <p:spTgt spid="69"/>
                                        </p:tgtEl>
                                        <p:attrNameLst>
                                          <p:attrName>style.visibility</p:attrName>
                                        </p:attrNameLst>
                                      </p:cBhvr>
                                      <p:to>
                                        <p:strVal val="visible"/>
                                      </p:to>
                                    </p:set>
                                    <p:animEffect transition="in" filter="wipe(down)">
                                      <p:cBhvr>
                                        <p:cTn id="46" dur="800"/>
                                        <p:tgtEl>
                                          <p:spTgt spid="69"/>
                                        </p:tgtEl>
                                      </p:cBhvr>
                                    </p:animEffect>
                                  </p:childTnLst>
                                </p:cTn>
                              </p:par>
                              <p:par>
                                <p:cTn id="47" presetID="22" presetClass="entr" presetSubtype="4" fill="hold" nodeType="withEffect">
                                  <p:stCondLst>
                                    <p:cond delay="1100"/>
                                  </p:stCondLst>
                                  <p:childTnLst>
                                    <p:set>
                                      <p:cBhvr>
                                        <p:cTn id="48" dur="1" fill="hold">
                                          <p:stCondLst>
                                            <p:cond delay="0"/>
                                          </p:stCondLst>
                                        </p:cTn>
                                        <p:tgtEl>
                                          <p:spTgt spid="76"/>
                                        </p:tgtEl>
                                        <p:attrNameLst>
                                          <p:attrName>style.visibility</p:attrName>
                                        </p:attrNameLst>
                                      </p:cBhvr>
                                      <p:to>
                                        <p:strVal val="visible"/>
                                      </p:to>
                                    </p:set>
                                    <p:animEffect transition="in" filter="wipe(down)">
                                      <p:cBhvr>
                                        <p:cTn id="49" dur="800"/>
                                        <p:tgtEl>
                                          <p:spTgt spid="76"/>
                                        </p:tgtEl>
                                      </p:cBhvr>
                                    </p:animEffect>
                                  </p:childTnLst>
                                </p:cTn>
                              </p:par>
                              <p:par>
                                <p:cTn id="50" presetID="10" presetClass="entr" presetSubtype="0" fill="hold" nodeType="withEffect">
                                  <p:stCondLst>
                                    <p:cond delay="200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10" presetClass="entr" presetSubtype="0"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1" grpId="0" animBg="1"/>
      <p:bldP spid="150" grpId="0"/>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61B6FBE-6BC0-4FD4-A20D-013236149891}"/>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32" name="Freeform 120">
              <a:extLst>
                <a:ext uri="{FF2B5EF4-FFF2-40B4-BE49-F238E27FC236}">
                  <a16:creationId xmlns:a16="http://schemas.microsoft.com/office/drawing/2014/main" id="{F4F50CD3-F832-46DE-B8A5-38949E1766C2}"/>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33" name="Freeform 126">
              <a:extLst>
                <a:ext uri="{FF2B5EF4-FFF2-40B4-BE49-F238E27FC236}">
                  <a16:creationId xmlns:a16="http://schemas.microsoft.com/office/drawing/2014/main" id="{7CC1E592-7614-451E-8F03-9A007A800107}"/>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34" name="Freeform 127">
              <a:extLst>
                <a:ext uri="{FF2B5EF4-FFF2-40B4-BE49-F238E27FC236}">
                  <a16:creationId xmlns:a16="http://schemas.microsoft.com/office/drawing/2014/main" id="{77C3E44A-7F55-43C8-8922-09348B2D04C0}"/>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55" name="Picture 54">
            <a:extLst>
              <a:ext uri="{FF2B5EF4-FFF2-40B4-BE49-F238E27FC236}">
                <a16:creationId xmlns:a16="http://schemas.microsoft.com/office/drawing/2014/main" id="{2BC210CA-91AA-4B68-98D0-5A40064F0660}"/>
              </a:ext>
            </a:extLst>
          </p:cNvPr>
          <p:cNvPicPr>
            <a:picLocks noChangeAspect="1"/>
          </p:cNvPicPr>
          <p:nvPr/>
        </p:nvPicPr>
        <p:blipFill>
          <a:blip r:embed="rId2"/>
          <a:stretch>
            <a:fillRect/>
          </a:stretch>
        </p:blipFill>
        <p:spPr>
          <a:xfrm>
            <a:off x="702185" y="1694017"/>
            <a:ext cx="428625" cy="419100"/>
          </a:xfrm>
          <a:prstGeom prst="rect">
            <a:avLst/>
          </a:prstGeom>
        </p:spPr>
      </p:pic>
      <p:sp>
        <p:nvSpPr>
          <p:cNvPr id="40" name="Rectangle 3">
            <a:extLst>
              <a:ext uri="{FF2B5EF4-FFF2-40B4-BE49-F238E27FC236}">
                <a16:creationId xmlns:a16="http://schemas.microsoft.com/office/drawing/2014/main" id="{3822E2B6-E979-4537-9D66-C813444F3DB9}"/>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animation">
            <a:extLst>
              <a:ext uri="{FF2B5EF4-FFF2-40B4-BE49-F238E27FC236}">
                <a16:creationId xmlns:a16="http://schemas.microsoft.com/office/drawing/2014/main" id="{0FE67084-FD7F-4D47-ADC5-4CBA6F6FE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60" name="Title 7">
            <a:extLst>
              <a:ext uri="{FF2B5EF4-FFF2-40B4-BE49-F238E27FC236}">
                <a16:creationId xmlns:a16="http://schemas.microsoft.com/office/drawing/2014/main" id="{0051C474-04F1-4AF4-ACA3-A8926A99FB57}"/>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EC-COUNCIL Academy</a:t>
            </a:r>
          </a:p>
        </p:txBody>
      </p:sp>
      <p:pic>
        <p:nvPicPr>
          <p:cNvPr id="3" name="Picture 2" descr="A picture containing clock&#10;&#10;Description automatically generated">
            <a:extLst>
              <a:ext uri="{FF2B5EF4-FFF2-40B4-BE49-F238E27FC236}">
                <a16:creationId xmlns:a16="http://schemas.microsoft.com/office/drawing/2014/main" id="{1611762A-1C00-49C1-AAF4-E8591910E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495" y="2093999"/>
            <a:ext cx="1375553" cy="99479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7B4DB123-ED8E-41A7-9A51-C9E07CD6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290" y="688862"/>
            <a:ext cx="4069634" cy="3234837"/>
          </a:xfrm>
          <a:prstGeom prst="rect">
            <a:avLst/>
          </a:prstGeom>
        </p:spPr>
      </p:pic>
      <p:sp>
        <p:nvSpPr>
          <p:cNvPr id="18" name="Content Placeholder 2">
            <a:extLst>
              <a:ext uri="{FF2B5EF4-FFF2-40B4-BE49-F238E27FC236}">
                <a16:creationId xmlns:a16="http://schemas.microsoft.com/office/drawing/2014/main" id="{5A36D1C2-A447-46F6-A24F-3DBFAB42E88C}"/>
              </a:ext>
            </a:extLst>
          </p:cNvPr>
          <p:cNvSpPr txBox="1">
            <a:spLocks/>
          </p:cNvSpPr>
          <p:nvPr/>
        </p:nvSpPr>
        <p:spPr>
          <a:xfrm>
            <a:off x="2679196" y="3879520"/>
            <a:ext cx="6355728" cy="978230"/>
          </a:xfrm>
          <a:prstGeom prst="rect">
            <a:avLst/>
          </a:prstGeom>
        </p:spPr>
        <p:txBody>
          <a:bodyPr>
            <a:noAutofit/>
          </a:bodyPr>
          <a:lstStyle>
            <a:lvl1pPr marL="0" indent="0" algn="l" defTabSz="914400" rtl="0" eaLnBrk="1" latinLnBrk="0" hangingPunct="1">
              <a:spcBef>
                <a:spcPct val="20000"/>
              </a:spcBef>
              <a:buFontTx/>
              <a:buNone/>
              <a:defRPr sz="3200" kern="1200">
                <a:solidFill>
                  <a:schemeClr val="accent1">
                    <a:lumMod val="75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accent1">
                    <a:lumMod val="7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1">
                    <a:lumMod val="75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40000"/>
              </a:lnSpc>
            </a:pPr>
            <a:r>
              <a:rPr lang="en-US" sz="1300" dirty="0">
                <a:solidFill>
                  <a:srgbClr val="00B0F0"/>
                </a:solidFill>
              </a:rPr>
              <a:t>SCORPIONSHIELD is an active ATC (Accredited Training Center) and Test Center of the EC-COUNCIL, training in Ethical Hacking, InfoSec Leadership CISO, and Digital Forensics.</a:t>
            </a:r>
          </a:p>
        </p:txBody>
      </p:sp>
      <p:sp>
        <p:nvSpPr>
          <p:cNvPr id="19" name="Rectangle 18">
            <a:extLst>
              <a:ext uri="{FF2B5EF4-FFF2-40B4-BE49-F238E27FC236}">
                <a16:creationId xmlns:a16="http://schemas.microsoft.com/office/drawing/2014/main" id="{B4DDB0EC-8AB7-40F2-B1E8-1B0C22A0FE8A}"/>
              </a:ext>
            </a:extLst>
          </p:cNvPr>
          <p:cNvSpPr/>
          <p:nvPr/>
        </p:nvSpPr>
        <p:spPr>
          <a:xfrm>
            <a:off x="2514600" y="404359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pic>
        <p:nvPicPr>
          <p:cNvPr id="1026" name="Picture 2" descr="Resultado de imagem para test center eccouncil">
            <a:extLst>
              <a:ext uri="{FF2B5EF4-FFF2-40B4-BE49-F238E27FC236}">
                <a16:creationId xmlns:a16="http://schemas.microsoft.com/office/drawing/2014/main" id="{17370A7C-8D6B-48DA-A325-7670C0808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422" y="82660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m relacionada">
            <a:extLst>
              <a:ext uri="{FF2B5EF4-FFF2-40B4-BE49-F238E27FC236}">
                <a16:creationId xmlns:a16="http://schemas.microsoft.com/office/drawing/2014/main" id="{F45FC9F8-E500-40C9-990D-8F34879B63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8792" y="2100261"/>
            <a:ext cx="1073021" cy="978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2B27D72-8314-4C86-B322-A7CDB8BBD533}"/>
              </a:ext>
            </a:extLst>
          </p:cNvPr>
          <p:cNvPicPr>
            <a:picLocks noChangeAspect="1"/>
          </p:cNvPicPr>
          <p:nvPr/>
        </p:nvPicPr>
        <p:blipFill>
          <a:blip r:embed="rId8"/>
          <a:stretch>
            <a:fillRect/>
          </a:stretch>
        </p:blipFill>
        <p:spPr>
          <a:xfrm>
            <a:off x="51488" y="4591230"/>
            <a:ext cx="528779" cy="518308"/>
          </a:xfrm>
          <a:prstGeom prst="rect">
            <a:avLst/>
          </a:prstGeom>
          <a:solidFill>
            <a:schemeClr val="tx1"/>
          </a:solidFill>
        </p:spPr>
      </p:pic>
      <p:pic>
        <p:nvPicPr>
          <p:cNvPr id="21" name="Picture 20">
            <a:extLst>
              <a:ext uri="{FF2B5EF4-FFF2-40B4-BE49-F238E27FC236}">
                <a16:creationId xmlns:a16="http://schemas.microsoft.com/office/drawing/2014/main" id="{27BF0DCE-63F6-45A0-BC08-66166FDBB853}"/>
              </a:ext>
            </a:extLst>
          </p:cNvPr>
          <p:cNvPicPr>
            <a:picLocks noChangeAspect="1"/>
          </p:cNvPicPr>
          <p:nvPr/>
        </p:nvPicPr>
        <p:blipFill>
          <a:blip r:embed="rId9"/>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3287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29F57-2978-4695-9968-9BD51D50D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498" y="562328"/>
            <a:ext cx="7007532" cy="3947550"/>
          </a:xfrm>
          <a:prstGeom prst="rect">
            <a:avLst/>
          </a:prstGeom>
        </p:spPr>
      </p:pic>
      <p:grpSp>
        <p:nvGrpSpPr>
          <p:cNvPr id="31" name="Group 30">
            <a:extLst>
              <a:ext uri="{FF2B5EF4-FFF2-40B4-BE49-F238E27FC236}">
                <a16:creationId xmlns:a16="http://schemas.microsoft.com/office/drawing/2014/main" id="{F61B6FBE-6BC0-4FD4-A20D-013236149891}"/>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32" name="Freeform 120">
              <a:extLst>
                <a:ext uri="{FF2B5EF4-FFF2-40B4-BE49-F238E27FC236}">
                  <a16:creationId xmlns:a16="http://schemas.microsoft.com/office/drawing/2014/main" id="{F4F50CD3-F832-46DE-B8A5-38949E1766C2}"/>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33" name="Freeform 126">
              <a:extLst>
                <a:ext uri="{FF2B5EF4-FFF2-40B4-BE49-F238E27FC236}">
                  <a16:creationId xmlns:a16="http://schemas.microsoft.com/office/drawing/2014/main" id="{7CC1E592-7614-451E-8F03-9A007A800107}"/>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34" name="Freeform 127">
              <a:extLst>
                <a:ext uri="{FF2B5EF4-FFF2-40B4-BE49-F238E27FC236}">
                  <a16:creationId xmlns:a16="http://schemas.microsoft.com/office/drawing/2014/main" id="{77C3E44A-7F55-43C8-8922-09348B2D04C0}"/>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55" name="Picture 54">
            <a:extLst>
              <a:ext uri="{FF2B5EF4-FFF2-40B4-BE49-F238E27FC236}">
                <a16:creationId xmlns:a16="http://schemas.microsoft.com/office/drawing/2014/main" id="{2BC210CA-91AA-4B68-98D0-5A40064F0660}"/>
              </a:ext>
            </a:extLst>
          </p:cNvPr>
          <p:cNvPicPr>
            <a:picLocks noChangeAspect="1"/>
          </p:cNvPicPr>
          <p:nvPr/>
        </p:nvPicPr>
        <p:blipFill>
          <a:blip r:embed="rId3"/>
          <a:stretch>
            <a:fillRect/>
          </a:stretch>
        </p:blipFill>
        <p:spPr>
          <a:xfrm>
            <a:off x="702185" y="1694017"/>
            <a:ext cx="428625" cy="419100"/>
          </a:xfrm>
          <a:prstGeom prst="rect">
            <a:avLst/>
          </a:prstGeom>
        </p:spPr>
      </p:pic>
      <p:sp>
        <p:nvSpPr>
          <p:cNvPr id="40" name="Rectangle 3">
            <a:extLst>
              <a:ext uri="{FF2B5EF4-FFF2-40B4-BE49-F238E27FC236}">
                <a16:creationId xmlns:a16="http://schemas.microsoft.com/office/drawing/2014/main" id="{3822E2B6-E979-4537-9D66-C813444F3DB9}"/>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animation">
            <a:extLst>
              <a:ext uri="{FF2B5EF4-FFF2-40B4-BE49-F238E27FC236}">
                <a16:creationId xmlns:a16="http://schemas.microsoft.com/office/drawing/2014/main" id="{0FE67084-FD7F-4D47-ADC5-4CBA6F6FE6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60" name="Title 7">
            <a:extLst>
              <a:ext uri="{FF2B5EF4-FFF2-40B4-BE49-F238E27FC236}">
                <a16:creationId xmlns:a16="http://schemas.microsoft.com/office/drawing/2014/main" id="{0051C474-04F1-4AF4-ACA3-A8926A99FB57}"/>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C|CISO Academy</a:t>
            </a:r>
          </a:p>
        </p:txBody>
      </p:sp>
      <p:pic>
        <p:nvPicPr>
          <p:cNvPr id="61" name="Picture 60" descr="dominios-CCISO">
            <a:extLst>
              <a:ext uri="{FF2B5EF4-FFF2-40B4-BE49-F238E27FC236}">
                <a16:creationId xmlns:a16="http://schemas.microsoft.com/office/drawing/2014/main" id="{7C17AA34-59DF-41B1-9566-6B56C5F0707B}"/>
              </a:ext>
            </a:extLst>
          </p:cNvPr>
          <p:cNvPicPr>
            <a:picLocks noGrp="1" noChangeAspect="1"/>
          </p:cNvPicPr>
          <p:nvPr isPhoto="1"/>
        </p:nvPicPr>
        <p:blipFill rotWithShape="1">
          <a:blip r:embed="rId5">
            <a:extLst>
              <a:ext uri="{28A0092B-C50C-407E-A947-70E740481C1C}">
                <a14:useLocalDpi xmlns:a14="http://schemas.microsoft.com/office/drawing/2010/main" val="0"/>
              </a:ext>
            </a:extLst>
          </a:blip>
          <a:srcRect r="1" b="7605"/>
          <a:stretch/>
        </p:blipFill>
        <p:spPr>
          <a:xfrm>
            <a:off x="5791200" y="2760158"/>
            <a:ext cx="3432830" cy="1749720"/>
          </a:xfrm>
          <a:prstGeom prst="rect">
            <a:avLst/>
          </a:prstGeom>
        </p:spPr>
      </p:pic>
      <p:pic>
        <p:nvPicPr>
          <p:cNvPr id="14" name="Picture 13">
            <a:extLst>
              <a:ext uri="{FF2B5EF4-FFF2-40B4-BE49-F238E27FC236}">
                <a16:creationId xmlns:a16="http://schemas.microsoft.com/office/drawing/2014/main" id="{57164F6F-31BC-4A16-A47C-15BCD6018095}"/>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15" name="Picture 14">
            <a:extLst>
              <a:ext uri="{FF2B5EF4-FFF2-40B4-BE49-F238E27FC236}">
                <a16:creationId xmlns:a16="http://schemas.microsoft.com/office/drawing/2014/main" id="{B192DC86-1006-48E3-B0FE-64AA80A76B81}"/>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345433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C5EB152-2DA0-43D1-833C-E6D40408CC5D}"/>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omain-comparison-chart">
            <a:extLst>
              <a:ext uri="{FF2B5EF4-FFF2-40B4-BE49-F238E27FC236}">
                <a16:creationId xmlns:a16="http://schemas.microsoft.com/office/drawing/2014/main" id="{B4644439-DF9E-4345-B7CB-6C25EEE59C35}"/>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8611" r="-1" b="467"/>
          <a:stretch/>
        </p:blipFill>
        <p:spPr>
          <a:xfrm>
            <a:off x="2006109" y="742950"/>
            <a:ext cx="7449898" cy="3925430"/>
          </a:xfrm>
          <a:prstGeom prst="rect">
            <a:avLst/>
          </a:prstGeom>
        </p:spPr>
      </p:pic>
      <p:sp>
        <p:nvSpPr>
          <p:cNvPr id="6" name="Title 7">
            <a:extLst>
              <a:ext uri="{FF2B5EF4-FFF2-40B4-BE49-F238E27FC236}">
                <a16:creationId xmlns:a16="http://schemas.microsoft.com/office/drawing/2014/main" id="{1FCDAACA-E55B-4D77-9E88-F3171049DB14}"/>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C|CISO Academy</a:t>
            </a:r>
          </a:p>
        </p:txBody>
      </p:sp>
      <p:grpSp>
        <p:nvGrpSpPr>
          <p:cNvPr id="9" name="Group 8">
            <a:extLst>
              <a:ext uri="{FF2B5EF4-FFF2-40B4-BE49-F238E27FC236}">
                <a16:creationId xmlns:a16="http://schemas.microsoft.com/office/drawing/2014/main" id="{108A7412-F66A-4AC0-AF3B-801E10D36CE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10" name="Freeform 120">
              <a:extLst>
                <a:ext uri="{FF2B5EF4-FFF2-40B4-BE49-F238E27FC236}">
                  <a16:creationId xmlns:a16="http://schemas.microsoft.com/office/drawing/2014/main" id="{9B674625-CF58-4D48-8AE5-8C53B639DC57}"/>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26">
              <a:extLst>
                <a:ext uri="{FF2B5EF4-FFF2-40B4-BE49-F238E27FC236}">
                  <a16:creationId xmlns:a16="http://schemas.microsoft.com/office/drawing/2014/main" id="{87FDC15A-349D-4D18-B112-263F6FE459FC}"/>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27">
              <a:extLst>
                <a:ext uri="{FF2B5EF4-FFF2-40B4-BE49-F238E27FC236}">
                  <a16:creationId xmlns:a16="http://schemas.microsoft.com/office/drawing/2014/main" id="{F546578E-4F10-4BBB-9CD5-A09FCF03EA1C}"/>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58" name="Picture 57">
            <a:extLst>
              <a:ext uri="{FF2B5EF4-FFF2-40B4-BE49-F238E27FC236}">
                <a16:creationId xmlns:a16="http://schemas.microsoft.com/office/drawing/2014/main" id="{19815C4F-94B9-42C6-91C9-115B9B4555F2}"/>
              </a:ext>
            </a:extLst>
          </p:cNvPr>
          <p:cNvPicPr>
            <a:picLocks noChangeAspect="1"/>
          </p:cNvPicPr>
          <p:nvPr/>
        </p:nvPicPr>
        <p:blipFill>
          <a:blip r:embed="rId3"/>
          <a:stretch>
            <a:fillRect/>
          </a:stretch>
        </p:blipFill>
        <p:spPr>
          <a:xfrm>
            <a:off x="702185" y="1694017"/>
            <a:ext cx="428625" cy="419100"/>
          </a:xfrm>
          <a:prstGeom prst="rect">
            <a:avLst/>
          </a:prstGeom>
        </p:spPr>
      </p:pic>
      <p:pic>
        <p:nvPicPr>
          <p:cNvPr id="19" name="animation">
            <a:extLst>
              <a:ext uri="{FF2B5EF4-FFF2-40B4-BE49-F238E27FC236}">
                <a16:creationId xmlns:a16="http://schemas.microsoft.com/office/drawing/2014/main" id="{6D07C7FB-65EF-4F9C-AFDB-F267E1487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13" name="Picture 12">
            <a:extLst>
              <a:ext uri="{FF2B5EF4-FFF2-40B4-BE49-F238E27FC236}">
                <a16:creationId xmlns:a16="http://schemas.microsoft.com/office/drawing/2014/main" id="{DBD4B127-8C10-468A-B133-58B3682EB0B9}"/>
              </a:ext>
            </a:extLst>
          </p:cNvPr>
          <p:cNvPicPr>
            <a:picLocks noChangeAspect="1"/>
          </p:cNvPicPr>
          <p:nvPr/>
        </p:nvPicPr>
        <p:blipFill>
          <a:blip r:embed="rId5"/>
          <a:stretch>
            <a:fillRect/>
          </a:stretch>
        </p:blipFill>
        <p:spPr>
          <a:xfrm>
            <a:off x="51488" y="4591230"/>
            <a:ext cx="528779" cy="518308"/>
          </a:xfrm>
          <a:prstGeom prst="rect">
            <a:avLst/>
          </a:prstGeom>
          <a:solidFill>
            <a:schemeClr val="tx1"/>
          </a:solidFill>
        </p:spPr>
      </p:pic>
      <p:pic>
        <p:nvPicPr>
          <p:cNvPr id="14" name="Picture 13">
            <a:extLst>
              <a:ext uri="{FF2B5EF4-FFF2-40B4-BE49-F238E27FC236}">
                <a16:creationId xmlns:a16="http://schemas.microsoft.com/office/drawing/2014/main" id="{8BD99903-85B3-4466-9F63-AA1B8FC69989}"/>
              </a:ext>
            </a:extLst>
          </p:cNvPr>
          <p:cNvPicPr>
            <a:picLocks noChangeAspect="1"/>
          </p:cNvPicPr>
          <p:nvPr/>
        </p:nvPicPr>
        <p:blipFill>
          <a:blip r:embed="rId6"/>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41485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F7F3BE7-9E5C-46DB-BFB7-ABCFAD0F06FF}"/>
              </a:ext>
            </a:extLst>
          </p:cNvPr>
          <p:cNvGrpSpPr/>
          <p:nvPr/>
        </p:nvGrpSpPr>
        <p:grpSpPr>
          <a:xfrm>
            <a:off x="2219848" y="666750"/>
            <a:ext cx="3293662" cy="3789903"/>
            <a:chOff x="2235760" y="1300585"/>
            <a:chExt cx="2782532" cy="3156068"/>
          </a:xfrm>
        </p:grpSpPr>
        <p:pic>
          <p:nvPicPr>
            <p:cNvPr id="5" name="Picture 4">
              <a:extLst>
                <a:ext uri="{FF2B5EF4-FFF2-40B4-BE49-F238E27FC236}">
                  <a16:creationId xmlns:a16="http://schemas.microsoft.com/office/drawing/2014/main" id="{99585846-D10F-4EA5-8AE4-2E20A7F28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760" y="2860612"/>
              <a:ext cx="2782532" cy="1596041"/>
            </a:xfrm>
            <a:prstGeom prst="rect">
              <a:avLst/>
            </a:prstGeom>
          </p:spPr>
        </p:pic>
        <p:pic>
          <p:nvPicPr>
            <p:cNvPr id="12" name="Picture 11">
              <a:extLst>
                <a:ext uri="{FF2B5EF4-FFF2-40B4-BE49-F238E27FC236}">
                  <a16:creationId xmlns:a16="http://schemas.microsoft.com/office/drawing/2014/main" id="{6785C927-25FD-4A77-9B75-A607037E4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943" y="1300585"/>
              <a:ext cx="2775707" cy="1560028"/>
            </a:xfrm>
            <a:prstGeom prst="rect">
              <a:avLst/>
            </a:prstGeom>
          </p:spPr>
        </p:pic>
      </p:grpSp>
      <p:grpSp>
        <p:nvGrpSpPr>
          <p:cNvPr id="7" name="Group 6">
            <a:extLst>
              <a:ext uri="{FF2B5EF4-FFF2-40B4-BE49-F238E27FC236}">
                <a16:creationId xmlns:a16="http://schemas.microsoft.com/office/drawing/2014/main" id="{DEF52560-3245-4446-B240-F57ED93CBBB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8" name="Freeform 120">
              <a:extLst>
                <a:ext uri="{FF2B5EF4-FFF2-40B4-BE49-F238E27FC236}">
                  <a16:creationId xmlns:a16="http://schemas.microsoft.com/office/drawing/2014/main" id="{2FFE659C-B52F-4C5B-9A8C-74F6BEAC5DC5}"/>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26">
              <a:extLst>
                <a:ext uri="{FF2B5EF4-FFF2-40B4-BE49-F238E27FC236}">
                  <a16:creationId xmlns:a16="http://schemas.microsoft.com/office/drawing/2014/main" id="{BE332438-0AF6-4DF0-86AF-1830E1DD7687}"/>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127">
              <a:extLst>
                <a:ext uri="{FF2B5EF4-FFF2-40B4-BE49-F238E27FC236}">
                  <a16:creationId xmlns:a16="http://schemas.microsoft.com/office/drawing/2014/main" id="{AF232108-4301-4630-83CD-7CB9BDD90FC5}"/>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64" name="Picture 63">
            <a:extLst>
              <a:ext uri="{FF2B5EF4-FFF2-40B4-BE49-F238E27FC236}">
                <a16:creationId xmlns:a16="http://schemas.microsoft.com/office/drawing/2014/main" id="{854D6539-EA18-40C5-A348-1EF4ED701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499" y="1668224"/>
            <a:ext cx="455247" cy="455247"/>
          </a:xfrm>
          <a:prstGeom prst="rect">
            <a:avLst/>
          </a:prstGeom>
          <a:solidFill>
            <a:srgbClr val="7092BE"/>
          </a:solidFill>
        </p:spPr>
      </p:pic>
      <p:sp>
        <p:nvSpPr>
          <p:cNvPr id="39" name="Rectangle 3">
            <a:extLst>
              <a:ext uri="{FF2B5EF4-FFF2-40B4-BE49-F238E27FC236}">
                <a16:creationId xmlns:a16="http://schemas.microsoft.com/office/drawing/2014/main" id="{6D8A4A71-0DD3-41AE-96F4-B7A531EFDBEB}"/>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animation">
            <a:extLst>
              <a:ext uri="{FF2B5EF4-FFF2-40B4-BE49-F238E27FC236}">
                <a16:creationId xmlns:a16="http://schemas.microsoft.com/office/drawing/2014/main" id="{EE698980-ECC6-4185-AB31-C0446003E9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61" name="Title 7">
            <a:extLst>
              <a:ext uri="{FF2B5EF4-FFF2-40B4-BE49-F238E27FC236}">
                <a16:creationId xmlns:a16="http://schemas.microsoft.com/office/drawing/2014/main" id="{61BE4B2D-2A86-4696-B952-A11CA4A0148A}"/>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C|EH Academy</a:t>
            </a:r>
          </a:p>
        </p:txBody>
      </p:sp>
      <p:pic>
        <p:nvPicPr>
          <p:cNvPr id="16" name="Picture 15">
            <a:extLst>
              <a:ext uri="{FF2B5EF4-FFF2-40B4-BE49-F238E27FC236}">
                <a16:creationId xmlns:a16="http://schemas.microsoft.com/office/drawing/2014/main" id="{1CC42B74-C322-4BAF-943C-4CCEC32314CC}"/>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17" name="Picture 16">
            <a:extLst>
              <a:ext uri="{FF2B5EF4-FFF2-40B4-BE49-F238E27FC236}">
                <a16:creationId xmlns:a16="http://schemas.microsoft.com/office/drawing/2014/main" id="{36D43B07-9A1B-4ACA-9D76-831E7CF2C9A9}"/>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pic>
        <p:nvPicPr>
          <p:cNvPr id="3" name="Picture 2" descr="A close up of a person&#10;&#10;Description automatically generated">
            <a:extLst>
              <a:ext uri="{FF2B5EF4-FFF2-40B4-BE49-F238E27FC236}">
                <a16:creationId xmlns:a16="http://schemas.microsoft.com/office/drawing/2014/main" id="{1F264192-3287-43F8-AAE7-47480608A5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8461" y="675295"/>
            <a:ext cx="3625539" cy="3879867"/>
          </a:xfrm>
          <a:prstGeom prst="rect">
            <a:avLst/>
          </a:prstGeom>
        </p:spPr>
      </p:pic>
    </p:spTree>
    <p:extLst>
      <p:ext uri="{BB962C8B-B14F-4D97-AF65-F5344CB8AC3E}">
        <p14:creationId xmlns:p14="http://schemas.microsoft.com/office/powerpoint/2010/main" val="135710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72379648-9D28-44DF-B979-4D3A1CF3DEBF}"/>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p:nvPr/>
        </p:nvSpPr>
        <p:spPr>
          <a:xfrm>
            <a:off x="-88231" y="1650849"/>
            <a:ext cx="9296400" cy="34289"/>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lumMod val="95000"/>
              <a:lumOff val="5000"/>
            </a:schemeClr>
          </a:solidFill>
          <a:ln w="6350">
            <a:solidFill>
              <a:schemeClr val="accent2">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C05E0BE-DE2C-44BD-842C-5EDD35E97D37}"/>
              </a:ext>
            </a:extLst>
          </p:cNvPr>
          <p:cNvPicPr>
            <a:picLocks noChangeAspect="1"/>
          </p:cNvPicPr>
          <p:nvPr/>
        </p:nvPicPr>
        <p:blipFill>
          <a:blip r:embed="rId2"/>
          <a:stretch>
            <a:fillRect/>
          </a:stretch>
        </p:blipFill>
        <p:spPr>
          <a:xfrm>
            <a:off x="51488" y="4591230"/>
            <a:ext cx="528779" cy="518308"/>
          </a:xfrm>
          <a:prstGeom prst="rect">
            <a:avLst/>
          </a:prstGeom>
          <a:solidFill>
            <a:schemeClr val="tx1"/>
          </a:solidFill>
        </p:spPr>
      </p:pic>
      <p:sp>
        <p:nvSpPr>
          <p:cNvPr id="9" name="Rectangle 8">
            <a:extLst>
              <a:ext uri="{FF2B5EF4-FFF2-40B4-BE49-F238E27FC236}">
                <a16:creationId xmlns:a16="http://schemas.microsoft.com/office/drawing/2014/main" id="{5B2C38F7-0604-40CB-924B-1A311A0D760E}"/>
              </a:ext>
            </a:extLst>
          </p:cNvPr>
          <p:cNvSpPr/>
          <p:nvPr/>
        </p:nvSpPr>
        <p:spPr>
          <a:xfrm>
            <a:off x="2895600" y="1769558"/>
            <a:ext cx="4572000" cy="3150863"/>
          </a:xfrm>
          <a:prstGeom prst="rect">
            <a:avLst/>
          </a:prstGeom>
        </p:spPr>
        <p:txBody>
          <a:bodyPr>
            <a:spAutoFit/>
          </a:bodyPr>
          <a:lstStyle/>
          <a:p>
            <a:pPr marL="285750" indent="-285750" algn="just">
              <a:lnSpc>
                <a:spcPct val="140000"/>
              </a:lnSpc>
              <a:buBlip>
                <a:blip r:embed="rId3"/>
              </a:buBlip>
            </a:pPr>
            <a:r>
              <a:rPr lang="en-US" b="1" dirty="0">
                <a:solidFill>
                  <a:schemeClr val="accent2">
                    <a:lumMod val="60000"/>
                    <a:lumOff val="40000"/>
                  </a:schemeClr>
                </a:solidFill>
              </a:rPr>
              <a:t>Who We Are</a:t>
            </a:r>
          </a:p>
          <a:p>
            <a:pPr marL="285750" indent="-285750" algn="just">
              <a:lnSpc>
                <a:spcPct val="140000"/>
              </a:lnSpc>
              <a:buBlip>
                <a:blip r:embed="rId3"/>
              </a:buBlip>
            </a:pPr>
            <a:r>
              <a:rPr lang="en-US" b="1" dirty="0">
                <a:solidFill>
                  <a:schemeClr val="accent2">
                    <a:lumMod val="60000"/>
                    <a:lumOff val="40000"/>
                  </a:schemeClr>
                </a:solidFill>
              </a:rPr>
              <a:t>Motivation</a:t>
            </a:r>
          </a:p>
          <a:p>
            <a:pPr marL="285750" indent="-285750" algn="just">
              <a:lnSpc>
                <a:spcPct val="140000"/>
              </a:lnSpc>
              <a:buBlip>
                <a:blip r:embed="rId3"/>
              </a:buBlip>
            </a:pPr>
            <a:r>
              <a:rPr lang="en-US" b="1" dirty="0">
                <a:solidFill>
                  <a:schemeClr val="accent2">
                    <a:lumMod val="60000"/>
                    <a:lumOff val="40000"/>
                  </a:schemeClr>
                </a:solidFill>
              </a:rPr>
              <a:t>Our Mission, Vision and Purpose</a:t>
            </a:r>
          </a:p>
          <a:p>
            <a:pPr marL="285750" indent="-285750" algn="just">
              <a:lnSpc>
                <a:spcPct val="140000"/>
              </a:lnSpc>
              <a:buBlip>
                <a:blip r:embed="rId3"/>
              </a:buBlip>
            </a:pPr>
            <a:r>
              <a:rPr lang="en-US" b="1" dirty="0">
                <a:solidFill>
                  <a:schemeClr val="accent2">
                    <a:lumMod val="60000"/>
                    <a:lumOff val="40000"/>
                  </a:schemeClr>
                </a:solidFill>
              </a:rPr>
              <a:t>Consultancy</a:t>
            </a:r>
          </a:p>
          <a:p>
            <a:pPr marL="285750" indent="-285750" algn="just">
              <a:lnSpc>
                <a:spcPct val="140000"/>
              </a:lnSpc>
              <a:buBlip>
                <a:blip r:embed="rId3"/>
              </a:buBlip>
            </a:pPr>
            <a:r>
              <a:rPr lang="en-US" b="1" dirty="0">
                <a:solidFill>
                  <a:schemeClr val="accent2">
                    <a:lumMod val="60000"/>
                    <a:lumOff val="40000"/>
                  </a:schemeClr>
                </a:solidFill>
              </a:rPr>
              <a:t>Training Academy</a:t>
            </a:r>
          </a:p>
          <a:p>
            <a:pPr marL="285750" indent="-285750" algn="just">
              <a:lnSpc>
                <a:spcPct val="140000"/>
              </a:lnSpc>
              <a:buBlip>
                <a:blip r:embed="rId3"/>
              </a:buBlip>
            </a:pPr>
            <a:r>
              <a:rPr lang="en-US" b="1" dirty="0">
                <a:solidFill>
                  <a:schemeClr val="accent2">
                    <a:lumMod val="60000"/>
                    <a:lumOff val="40000"/>
                  </a:schemeClr>
                </a:solidFill>
              </a:rPr>
              <a:t>Software Reselling</a:t>
            </a:r>
          </a:p>
          <a:p>
            <a:pPr marL="285750" indent="-285750" algn="just">
              <a:lnSpc>
                <a:spcPct val="140000"/>
              </a:lnSpc>
              <a:buBlip>
                <a:blip r:embed="rId3"/>
              </a:buBlip>
            </a:pPr>
            <a:r>
              <a:rPr lang="en-US" b="1" dirty="0">
                <a:solidFill>
                  <a:schemeClr val="accent2">
                    <a:lumMod val="60000"/>
                    <a:lumOff val="40000"/>
                  </a:schemeClr>
                </a:solidFill>
              </a:rPr>
              <a:t>Professional Services</a:t>
            </a:r>
          </a:p>
          <a:p>
            <a:pPr marL="285750" indent="-285750" algn="just">
              <a:lnSpc>
                <a:spcPct val="140000"/>
              </a:lnSpc>
              <a:buBlip>
                <a:blip r:embed="rId3"/>
              </a:buBlip>
            </a:pPr>
            <a:endParaRPr lang="en-US" dirty="0">
              <a:solidFill>
                <a:srgbClr val="00B0F0"/>
              </a:solidFill>
            </a:endParaRPr>
          </a:p>
        </p:txBody>
      </p:sp>
      <p:pic>
        <p:nvPicPr>
          <p:cNvPr id="20" name="Picture 19">
            <a:extLst>
              <a:ext uri="{FF2B5EF4-FFF2-40B4-BE49-F238E27FC236}">
                <a16:creationId xmlns:a16="http://schemas.microsoft.com/office/drawing/2014/main" id="{0F18443C-3D9B-4424-BBE2-CDC53E0DD44F}"/>
              </a:ext>
            </a:extLst>
          </p:cNvPr>
          <p:cNvPicPr>
            <a:picLocks noChangeAspect="1"/>
          </p:cNvPicPr>
          <p:nvPr/>
        </p:nvPicPr>
        <p:blipFill>
          <a:blip r:embed="rId4"/>
          <a:stretch>
            <a:fillRect/>
          </a:stretch>
        </p:blipFill>
        <p:spPr>
          <a:xfrm>
            <a:off x="631755" y="4752870"/>
            <a:ext cx="2275517" cy="222261"/>
          </a:xfrm>
          <a:prstGeom prst="rect">
            <a:avLst/>
          </a:prstGeom>
          <a:solidFill>
            <a:schemeClr val="tx1"/>
          </a:solidFill>
        </p:spPr>
      </p:pic>
      <p:pic>
        <p:nvPicPr>
          <p:cNvPr id="26" name="animation">
            <a:extLst>
              <a:ext uri="{FF2B5EF4-FFF2-40B4-BE49-F238E27FC236}">
                <a16:creationId xmlns:a16="http://schemas.microsoft.com/office/drawing/2014/main" id="{98F71487-5DB6-4A0A-A9CC-539AC6229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Tree>
    <p:extLst>
      <p:ext uri="{BB962C8B-B14F-4D97-AF65-F5344CB8AC3E}">
        <p14:creationId xmlns:p14="http://schemas.microsoft.com/office/powerpoint/2010/main" val="2003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481F4767-DB33-434D-BC9E-E4B13ED229D7}"/>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1FCDAACA-E55B-4D77-9E88-F3171049DB14}"/>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C|EH Academy</a:t>
            </a:r>
          </a:p>
        </p:txBody>
      </p:sp>
      <p:sp>
        <p:nvSpPr>
          <p:cNvPr id="8" name="Rectangle 7">
            <a:extLst>
              <a:ext uri="{FF2B5EF4-FFF2-40B4-BE49-F238E27FC236}">
                <a16:creationId xmlns:a16="http://schemas.microsoft.com/office/drawing/2014/main" id="{C0DA7AC5-F98E-4638-B74C-4153DF563564}"/>
              </a:ext>
            </a:extLst>
          </p:cNvPr>
          <p:cNvSpPr/>
          <p:nvPr/>
        </p:nvSpPr>
        <p:spPr>
          <a:xfrm>
            <a:off x="2459488" y="1038157"/>
            <a:ext cx="4079969" cy="3671646"/>
          </a:xfrm>
          <a:prstGeom prst="rect">
            <a:avLst/>
          </a:prstGeom>
        </p:spPr>
        <p:txBody>
          <a:bodyPr wrap="square">
            <a:spAutoFit/>
          </a:bodyPr>
          <a:lstStyle/>
          <a:p>
            <a:pPr algn="just">
              <a:lnSpc>
                <a:spcPct val="120000"/>
              </a:lnSpc>
            </a:pPr>
            <a:r>
              <a:rPr lang="en-US" sz="1300" dirty="0">
                <a:solidFill>
                  <a:srgbClr val="00B0F0"/>
                </a:solidFill>
              </a:rPr>
              <a:t>The C|EH Certified Ethical Hacker will immerse the participants into an interactive environment, where the consultants show how to scan, test, hack and secure their customers’ systems, through in-depth knowledge and practical experience, understanding how perimeter defenses work and how intruders think and operate.</a:t>
            </a:r>
          </a:p>
          <a:p>
            <a:pPr algn="just">
              <a:lnSpc>
                <a:spcPct val="120000"/>
              </a:lnSpc>
            </a:pPr>
            <a:endParaRPr lang="en-US" sz="1300" dirty="0">
              <a:solidFill>
                <a:srgbClr val="00B0F0"/>
              </a:solidFill>
            </a:endParaRPr>
          </a:p>
          <a:p>
            <a:pPr algn="just">
              <a:lnSpc>
                <a:spcPct val="120000"/>
              </a:lnSpc>
            </a:pPr>
            <a:r>
              <a:rPr lang="en-US" sz="1300" dirty="0">
                <a:solidFill>
                  <a:srgbClr val="00B0F0"/>
                </a:solidFill>
              </a:rPr>
              <a:t>We examine what organizations are doing to stay relevant and competitive in this fast-paced cybersecurity world, and which ones are doing it best. We then strategize using the best local and global resources, in order to understand the implications of every choice our clients can make. Get in touch about how we can help you.</a:t>
            </a:r>
          </a:p>
          <a:p>
            <a:pPr algn="just">
              <a:lnSpc>
                <a:spcPct val="120000"/>
              </a:lnSpc>
            </a:pPr>
            <a:endParaRPr lang="en-US" sz="1300" dirty="0">
              <a:solidFill>
                <a:srgbClr val="00B0F0"/>
              </a:solidFill>
            </a:endParaRPr>
          </a:p>
        </p:txBody>
      </p:sp>
      <p:grpSp>
        <p:nvGrpSpPr>
          <p:cNvPr id="9" name="Group 8">
            <a:extLst>
              <a:ext uri="{FF2B5EF4-FFF2-40B4-BE49-F238E27FC236}">
                <a16:creationId xmlns:a16="http://schemas.microsoft.com/office/drawing/2014/main" id="{108A7412-F66A-4AC0-AF3B-801E10D36CE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10" name="Freeform 120">
              <a:extLst>
                <a:ext uri="{FF2B5EF4-FFF2-40B4-BE49-F238E27FC236}">
                  <a16:creationId xmlns:a16="http://schemas.microsoft.com/office/drawing/2014/main" id="{9B674625-CF58-4D48-8AE5-8C53B639DC57}"/>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26">
              <a:extLst>
                <a:ext uri="{FF2B5EF4-FFF2-40B4-BE49-F238E27FC236}">
                  <a16:creationId xmlns:a16="http://schemas.microsoft.com/office/drawing/2014/main" id="{87FDC15A-349D-4D18-B112-263F6FE459FC}"/>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27">
              <a:extLst>
                <a:ext uri="{FF2B5EF4-FFF2-40B4-BE49-F238E27FC236}">
                  <a16:creationId xmlns:a16="http://schemas.microsoft.com/office/drawing/2014/main" id="{F546578E-4F10-4BBB-9CD5-A09FCF03EA1C}"/>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5" name="Picture 4">
            <a:extLst>
              <a:ext uri="{FF2B5EF4-FFF2-40B4-BE49-F238E27FC236}">
                <a16:creationId xmlns:a16="http://schemas.microsoft.com/office/drawing/2014/main" id="{3A3BA11E-55D7-4F47-8EDB-C2D8B180D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3192" y="1121622"/>
            <a:ext cx="2424608" cy="3329068"/>
          </a:xfrm>
          <a:prstGeom prst="rect">
            <a:avLst/>
          </a:prstGeom>
        </p:spPr>
      </p:pic>
      <p:pic>
        <p:nvPicPr>
          <p:cNvPr id="15" name="Picture 14">
            <a:extLst>
              <a:ext uri="{FF2B5EF4-FFF2-40B4-BE49-F238E27FC236}">
                <a16:creationId xmlns:a16="http://schemas.microsoft.com/office/drawing/2014/main" id="{09F5CDEA-05EE-475B-B9D3-7D547A8FB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99" y="1668224"/>
            <a:ext cx="455247" cy="455247"/>
          </a:xfrm>
          <a:prstGeom prst="rect">
            <a:avLst/>
          </a:prstGeom>
          <a:solidFill>
            <a:srgbClr val="7092BE"/>
          </a:solidFill>
        </p:spPr>
      </p:pic>
      <p:sp>
        <p:nvSpPr>
          <p:cNvPr id="17" name="Rectangle 16">
            <a:extLst>
              <a:ext uri="{FF2B5EF4-FFF2-40B4-BE49-F238E27FC236}">
                <a16:creationId xmlns:a16="http://schemas.microsoft.com/office/drawing/2014/main" id="{A8C5DF4F-5C0D-4F79-9291-632C6C026DA1}"/>
              </a:ext>
            </a:extLst>
          </p:cNvPr>
          <p:cNvSpPr/>
          <p:nvPr/>
        </p:nvSpPr>
        <p:spPr>
          <a:xfrm>
            <a:off x="2334624" y="118005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9" name="Rectangle 18">
            <a:extLst>
              <a:ext uri="{FF2B5EF4-FFF2-40B4-BE49-F238E27FC236}">
                <a16:creationId xmlns:a16="http://schemas.microsoft.com/office/drawing/2014/main" id="{6FFFEB52-021C-411B-954A-EF7ED24AFD70}"/>
              </a:ext>
            </a:extLst>
          </p:cNvPr>
          <p:cNvSpPr/>
          <p:nvPr/>
        </p:nvSpPr>
        <p:spPr>
          <a:xfrm>
            <a:off x="2331716" y="2836358"/>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pic>
        <p:nvPicPr>
          <p:cNvPr id="21" name="animation">
            <a:extLst>
              <a:ext uri="{FF2B5EF4-FFF2-40B4-BE49-F238E27FC236}">
                <a16:creationId xmlns:a16="http://schemas.microsoft.com/office/drawing/2014/main" id="{69BFFFE3-69DF-45E2-862B-6801FD5D9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18" name="Picture 17">
            <a:extLst>
              <a:ext uri="{FF2B5EF4-FFF2-40B4-BE49-F238E27FC236}">
                <a16:creationId xmlns:a16="http://schemas.microsoft.com/office/drawing/2014/main" id="{0A090CAC-3BA4-4D1C-9002-E48A93451C67}"/>
              </a:ext>
            </a:extLst>
          </p:cNvPr>
          <p:cNvPicPr>
            <a:picLocks noChangeAspect="1"/>
          </p:cNvPicPr>
          <p:nvPr/>
        </p:nvPicPr>
        <p:blipFill>
          <a:blip r:embed="rId5"/>
          <a:stretch>
            <a:fillRect/>
          </a:stretch>
        </p:blipFill>
        <p:spPr>
          <a:xfrm>
            <a:off x="51488" y="4591230"/>
            <a:ext cx="528779" cy="518308"/>
          </a:xfrm>
          <a:prstGeom prst="rect">
            <a:avLst/>
          </a:prstGeom>
          <a:solidFill>
            <a:schemeClr val="tx1"/>
          </a:solidFill>
        </p:spPr>
      </p:pic>
      <p:pic>
        <p:nvPicPr>
          <p:cNvPr id="20" name="Picture 19">
            <a:extLst>
              <a:ext uri="{FF2B5EF4-FFF2-40B4-BE49-F238E27FC236}">
                <a16:creationId xmlns:a16="http://schemas.microsoft.com/office/drawing/2014/main" id="{D81496D7-C283-40A8-9FEA-3C0A62FEDB58}"/>
              </a:ext>
            </a:extLst>
          </p:cNvPr>
          <p:cNvPicPr>
            <a:picLocks noChangeAspect="1"/>
          </p:cNvPicPr>
          <p:nvPr/>
        </p:nvPicPr>
        <p:blipFill>
          <a:blip r:embed="rId6"/>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1984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14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DDE9FA3-9F33-46A6-A8DA-41B260A710C0}"/>
              </a:ext>
            </a:extLst>
          </p:cNvPr>
          <p:cNvSpPr/>
          <p:nvPr/>
        </p:nvSpPr>
        <p:spPr>
          <a:xfrm>
            <a:off x="2215342" y="-51276"/>
            <a:ext cx="7014230" cy="470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a:extLst>
              <a:ext uri="{FF2B5EF4-FFF2-40B4-BE49-F238E27FC236}">
                <a16:creationId xmlns:a16="http://schemas.microsoft.com/office/drawing/2014/main" id="{DEF52560-3245-4446-B240-F57ED93CBBB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8" name="Freeform 120">
              <a:extLst>
                <a:ext uri="{FF2B5EF4-FFF2-40B4-BE49-F238E27FC236}">
                  <a16:creationId xmlns:a16="http://schemas.microsoft.com/office/drawing/2014/main" id="{2FFE659C-B52F-4C5B-9A8C-74F6BEAC5DC5}"/>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26">
              <a:extLst>
                <a:ext uri="{FF2B5EF4-FFF2-40B4-BE49-F238E27FC236}">
                  <a16:creationId xmlns:a16="http://schemas.microsoft.com/office/drawing/2014/main" id="{BE332438-0AF6-4DF0-86AF-1830E1DD7687}"/>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127">
              <a:extLst>
                <a:ext uri="{FF2B5EF4-FFF2-40B4-BE49-F238E27FC236}">
                  <a16:creationId xmlns:a16="http://schemas.microsoft.com/office/drawing/2014/main" id="{AF232108-4301-4630-83CD-7CB9BDD90FC5}"/>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2" name="Picture 1">
            <a:extLst>
              <a:ext uri="{FF2B5EF4-FFF2-40B4-BE49-F238E27FC236}">
                <a16:creationId xmlns:a16="http://schemas.microsoft.com/office/drawing/2014/main" id="{E852B627-1E98-44DD-9C0F-F3E37D5FCBF5}"/>
              </a:ext>
            </a:extLst>
          </p:cNvPr>
          <p:cNvPicPr>
            <a:picLocks noChangeAspect="1"/>
          </p:cNvPicPr>
          <p:nvPr/>
        </p:nvPicPr>
        <p:blipFill>
          <a:blip r:embed="rId2"/>
          <a:stretch>
            <a:fillRect/>
          </a:stretch>
        </p:blipFill>
        <p:spPr>
          <a:xfrm>
            <a:off x="6305412" y="1326433"/>
            <a:ext cx="2471104" cy="2540940"/>
          </a:xfrm>
          <a:prstGeom prst="rect">
            <a:avLst/>
          </a:prstGeom>
        </p:spPr>
      </p:pic>
      <p:pic>
        <p:nvPicPr>
          <p:cNvPr id="3" name="Picture 2">
            <a:extLst>
              <a:ext uri="{FF2B5EF4-FFF2-40B4-BE49-F238E27FC236}">
                <a16:creationId xmlns:a16="http://schemas.microsoft.com/office/drawing/2014/main" id="{314AFC45-E47B-4CD4-88D7-F3121A418061}"/>
              </a:ext>
            </a:extLst>
          </p:cNvPr>
          <p:cNvPicPr>
            <a:picLocks noChangeAspect="1"/>
          </p:cNvPicPr>
          <p:nvPr/>
        </p:nvPicPr>
        <p:blipFill>
          <a:blip r:embed="rId3"/>
          <a:stretch>
            <a:fillRect/>
          </a:stretch>
        </p:blipFill>
        <p:spPr>
          <a:xfrm>
            <a:off x="2951545" y="1017105"/>
            <a:ext cx="2741140" cy="3307245"/>
          </a:xfrm>
          <a:prstGeom prst="rect">
            <a:avLst/>
          </a:prstGeom>
        </p:spPr>
      </p:pic>
      <p:pic>
        <p:nvPicPr>
          <p:cNvPr id="58" name="Picture 57">
            <a:extLst>
              <a:ext uri="{FF2B5EF4-FFF2-40B4-BE49-F238E27FC236}">
                <a16:creationId xmlns:a16="http://schemas.microsoft.com/office/drawing/2014/main" id="{82688C5E-8A9E-42B1-9587-ABAD9DC055A9}"/>
              </a:ext>
            </a:extLst>
          </p:cNvPr>
          <p:cNvPicPr>
            <a:picLocks noChangeAspect="1"/>
          </p:cNvPicPr>
          <p:nvPr/>
        </p:nvPicPr>
        <p:blipFill>
          <a:blip r:embed="rId4"/>
          <a:stretch>
            <a:fillRect/>
          </a:stretch>
        </p:blipFill>
        <p:spPr>
          <a:xfrm>
            <a:off x="711710" y="1686850"/>
            <a:ext cx="419100" cy="419100"/>
          </a:xfrm>
          <a:prstGeom prst="rect">
            <a:avLst/>
          </a:prstGeom>
        </p:spPr>
      </p:pic>
      <p:sp>
        <p:nvSpPr>
          <p:cNvPr id="39" name="Rectangle 3">
            <a:extLst>
              <a:ext uri="{FF2B5EF4-FFF2-40B4-BE49-F238E27FC236}">
                <a16:creationId xmlns:a16="http://schemas.microsoft.com/office/drawing/2014/main" id="{EA11E295-E423-4C34-8B8D-6724BC82D271}"/>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animation">
            <a:extLst>
              <a:ext uri="{FF2B5EF4-FFF2-40B4-BE49-F238E27FC236}">
                <a16:creationId xmlns:a16="http://schemas.microsoft.com/office/drawing/2014/main" id="{C3A14C52-BA3E-4907-ADE5-CB4E53F63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61" name="Title 7">
            <a:extLst>
              <a:ext uri="{FF2B5EF4-FFF2-40B4-BE49-F238E27FC236}">
                <a16:creationId xmlns:a16="http://schemas.microsoft.com/office/drawing/2014/main" id="{D46FD805-CB39-45E1-94FD-E64FF2C339F0}"/>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DPO Academy</a:t>
            </a:r>
          </a:p>
        </p:txBody>
      </p:sp>
      <p:pic>
        <p:nvPicPr>
          <p:cNvPr id="15" name="Picture 14">
            <a:extLst>
              <a:ext uri="{FF2B5EF4-FFF2-40B4-BE49-F238E27FC236}">
                <a16:creationId xmlns:a16="http://schemas.microsoft.com/office/drawing/2014/main" id="{A7B8D521-D915-4F90-AE33-65D063B44E8C}"/>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16" name="Picture 15">
            <a:extLst>
              <a:ext uri="{FF2B5EF4-FFF2-40B4-BE49-F238E27FC236}">
                <a16:creationId xmlns:a16="http://schemas.microsoft.com/office/drawing/2014/main" id="{E0417EEA-02ED-459C-824E-EE5BFE81E5A6}"/>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326757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FCDAACA-E55B-4D77-9E88-F3171049DB14}"/>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DPO Academy</a:t>
            </a:r>
          </a:p>
        </p:txBody>
      </p:sp>
      <p:sp>
        <p:nvSpPr>
          <p:cNvPr id="8" name="Rectangle 7">
            <a:extLst>
              <a:ext uri="{FF2B5EF4-FFF2-40B4-BE49-F238E27FC236}">
                <a16:creationId xmlns:a16="http://schemas.microsoft.com/office/drawing/2014/main" id="{C0DA7AC5-F98E-4638-B74C-4153DF563564}"/>
              </a:ext>
            </a:extLst>
          </p:cNvPr>
          <p:cNvSpPr/>
          <p:nvPr/>
        </p:nvSpPr>
        <p:spPr>
          <a:xfrm>
            <a:off x="2590800" y="858372"/>
            <a:ext cx="6477000" cy="4151778"/>
          </a:xfrm>
          <a:prstGeom prst="rect">
            <a:avLst/>
          </a:prstGeom>
        </p:spPr>
        <p:txBody>
          <a:bodyPr wrap="square">
            <a:spAutoFit/>
          </a:bodyPr>
          <a:lstStyle/>
          <a:p>
            <a:pPr algn="just">
              <a:lnSpc>
                <a:spcPct val="120000"/>
              </a:lnSpc>
            </a:pPr>
            <a:r>
              <a:rPr lang="en-US" sz="1300" dirty="0">
                <a:solidFill>
                  <a:srgbClr val="00B0F0"/>
                </a:solidFill>
              </a:rPr>
              <a:t>The Data Protection Officer (DPO) is an enterprise security leadership role required by the General Data Protection Regulation (GDPR). DPO’s are responsible for overseeing a company's data protection strategy and its implementation to ensure compliance with GDPR requirements.</a:t>
            </a:r>
          </a:p>
          <a:p>
            <a:pPr algn="just">
              <a:lnSpc>
                <a:spcPct val="120000"/>
              </a:lnSpc>
            </a:pPr>
            <a:endParaRPr lang="en-US" sz="1300" dirty="0">
              <a:solidFill>
                <a:srgbClr val="00B0F0"/>
              </a:solidFill>
            </a:endParaRPr>
          </a:p>
          <a:p>
            <a:pPr algn="just">
              <a:lnSpc>
                <a:spcPct val="120000"/>
              </a:lnSpc>
            </a:pPr>
            <a:r>
              <a:rPr lang="en-US" sz="1300" dirty="0">
                <a:solidFill>
                  <a:srgbClr val="00B0F0"/>
                </a:solidFill>
              </a:rPr>
              <a:t>Looking to develop your business compliant but not sure where to turn? Need help planning or executing your information security audit? Let us guide you. </a:t>
            </a:r>
          </a:p>
          <a:p>
            <a:pPr algn="just">
              <a:lnSpc>
                <a:spcPct val="120000"/>
              </a:lnSpc>
            </a:pPr>
            <a:r>
              <a:rPr lang="en-US" sz="1300" dirty="0">
                <a:solidFill>
                  <a:srgbClr val="00B0F0"/>
                </a:solidFill>
              </a:rPr>
              <a:t>Developing a strategy on compliance with the ISO/IEC 27001:2013, or getting help to hatch or maintain a Certification, can be a dauting task.</a:t>
            </a:r>
          </a:p>
          <a:p>
            <a:pPr algn="just">
              <a:lnSpc>
                <a:spcPct val="120000"/>
              </a:lnSpc>
            </a:pPr>
            <a:endParaRPr lang="en-US" sz="1300" dirty="0">
              <a:solidFill>
                <a:srgbClr val="00B0F0"/>
              </a:solidFill>
            </a:endParaRPr>
          </a:p>
          <a:p>
            <a:pPr algn="just">
              <a:lnSpc>
                <a:spcPct val="120000"/>
              </a:lnSpc>
            </a:pPr>
            <a:r>
              <a:rPr lang="en-US" sz="1300" dirty="0">
                <a:solidFill>
                  <a:srgbClr val="00B0F0"/>
                </a:solidFill>
              </a:rPr>
              <a:t>We are Lead Implementers and Lead Auditors IN the Standard, with recognized work done on several organizations in different industries. Any organization can move towards certification on ISO27001 and increase value for himself and for its customers. We work with small incremental changes, general awareness programs in information security, but building for the future in today’s rapidly evolving environment.</a:t>
            </a:r>
          </a:p>
          <a:p>
            <a:pPr marL="285750" indent="-285750" algn="just">
              <a:lnSpc>
                <a:spcPct val="120000"/>
              </a:lnSpc>
              <a:buFont typeface="Arial" panose="020B0604020202020204" pitchFamily="34" charset="0"/>
              <a:buChar char="•"/>
            </a:pPr>
            <a:endParaRPr lang="en-US" sz="1300" dirty="0">
              <a:solidFill>
                <a:srgbClr val="00B0F0"/>
              </a:solidFill>
            </a:endParaRPr>
          </a:p>
          <a:p>
            <a:pPr algn="just">
              <a:lnSpc>
                <a:spcPct val="120000"/>
              </a:lnSpc>
            </a:pPr>
            <a:r>
              <a:rPr lang="en-US" sz="1300" dirty="0">
                <a:solidFill>
                  <a:srgbClr val="00B0F0"/>
                </a:solidFill>
              </a:rPr>
              <a:t>	</a:t>
            </a:r>
          </a:p>
        </p:txBody>
      </p:sp>
      <p:grpSp>
        <p:nvGrpSpPr>
          <p:cNvPr id="9" name="Group 8">
            <a:extLst>
              <a:ext uri="{FF2B5EF4-FFF2-40B4-BE49-F238E27FC236}">
                <a16:creationId xmlns:a16="http://schemas.microsoft.com/office/drawing/2014/main" id="{108A7412-F66A-4AC0-AF3B-801E10D36CE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10" name="Freeform 120">
              <a:extLst>
                <a:ext uri="{FF2B5EF4-FFF2-40B4-BE49-F238E27FC236}">
                  <a16:creationId xmlns:a16="http://schemas.microsoft.com/office/drawing/2014/main" id="{9B674625-CF58-4D48-8AE5-8C53B639DC57}"/>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26">
              <a:extLst>
                <a:ext uri="{FF2B5EF4-FFF2-40B4-BE49-F238E27FC236}">
                  <a16:creationId xmlns:a16="http://schemas.microsoft.com/office/drawing/2014/main" id="{87FDC15A-349D-4D18-B112-263F6FE459FC}"/>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27">
              <a:extLst>
                <a:ext uri="{FF2B5EF4-FFF2-40B4-BE49-F238E27FC236}">
                  <a16:creationId xmlns:a16="http://schemas.microsoft.com/office/drawing/2014/main" id="{F546578E-4F10-4BBB-9CD5-A09FCF03EA1C}"/>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15" name="Picture 14">
            <a:extLst>
              <a:ext uri="{FF2B5EF4-FFF2-40B4-BE49-F238E27FC236}">
                <a16:creationId xmlns:a16="http://schemas.microsoft.com/office/drawing/2014/main" id="{674696BB-8F68-499B-A58F-6A4F5508EDB4}"/>
              </a:ext>
            </a:extLst>
          </p:cNvPr>
          <p:cNvPicPr>
            <a:picLocks noChangeAspect="1"/>
          </p:cNvPicPr>
          <p:nvPr/>
        </p:nvPicPr>
        <p:blipFill>
          <a:blip r:embed="rId2"/>
          <a:stretch>
            <a:fillRect/>
          </a:stretch>
        </p:blipFill>
        <p:spPr>
          <a:xfrm>
            <a:off x="711710" y="1686850"/>
            <a:ext cx="419100" cy="419100"/>
          </a:xfrm>
          <a:prstGeom prst="rect">
            <a:avLst/>
          </a:prstGeom>
        </p:spPr>
      </p:pic>
      <p:sp>
        <p:nvSpPr>
          <p:cNvPr id="13" name="Rectangle 12">
            <a:extLst>
              <a:ext uri="{FF2B5EF4-FFF2-40B4-BE49-F238E27FC236}">
                <a16:creationId xmlns:a16="http://schemas.microsoft.com/office/drawing/2014/main" id="{85BE64D3-DC9E-4E7F-A760-5F79E4C6D944}"/>
              </a:ext>
            </a:extLst>
          </p:cNvPr>
          <p:cNvSpPr/>
          <p:nvPr/>
        </p:nvSpPr>
        <p:spPr>
          <a:xfrm>
            <a:off x="2407334" y="99164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4" name="Rectangle 13">
            <a:extLst>
              <a:ext uri="{FF2B5EF4-FFF2-40B4-BE49-F238E27FC236}">
                <a16:creationId xmlns:a16="http://schemas.microsoft.com/office/drawing/2014/main" id="{A960E8B7-8EFE-40D9-A16B-0B5940BABD8B}"/>
              </a:ext>
            </a:extLst>
          </p:cNvPr>
          <p:cNvSpPr/>
          <p:nvPr/>
        </p:nvSpPr>
        <p:spPr>
          <a:xfrm>
            <a:off x="2402252" y="2174604"/>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6" name="Rectangle 15">
            <a:extLst>
              <a:ext uri="{FF2B5EF4-FFF2-40B4-BE49-F238E27FC236}">
                <a16:creationId xmlns:a16="http://schemas.microsoft.com/office/drawing/2014/main" id="{87A0B511-AD26-464F-9DF4-8900F19FF830}"/>
              </a:ext>
            </a:extLst>
          </p:cNvPr>
          <p:cNvSpPr/>
          <p:nvPr/>
        </p:nvSpPr>
        <p:spPr>
          <a:xfrm>
            <a:off x="2404426" y="3347748"/>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8" name="Rectangle 3">
            <a:extLst>
              <a:ext uri="{FF2B5EF4-FFF2-40B4-BE49-F238E27FC236}">
                <a16:creationId xmlns:a16="http://schemas.microsoft.com/office/drawing/2014/main" id="{4C06970F-5C88-4AB7-B63A-BC98E3F9A19E}"/>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nimation">
            <a:extLst>
              <a:ext uri="{FF2B5EF4-FFF2-40B4-BE49-F238E27FC236}">
                <a16:creationId xmlns:a16="http://schemas.microsoft.com/office/drawing/2014/main" id="{0B4D0055-C0FD-4A2F-AD4F-A37AB1EFF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17" name="Picture 16">
            <a:extLst>
              <a:ext uri="{FF2B5EF4-FFF2-40B4-BE49-F238E27FC236}">
                <a16:creationId xmlns:a16="http://schemas.microsoft.com/office/drawing/2014/main" id="{ABE7D597-6454-40C7-8A5C-C3A3DB8E60E1}"/>
              </a:ext>
            </a:extLst>
          </p:cNvPr>
          <p:cNvPicPr>
            <a:picLocks noChangeAspect="1"/>
          </p:cNvPicPr>
          <p:nvPr/>
        </p:nvPicPr>
        <p:blipFill>
          <a:blip r:embed="rId4"/>
          <a:stretch>
            <a:fillRect/>
          </a:stretch>
        </p:blipFill>
        <p:spPr>
          <a:xfrm>
            <a:off x="51488" y="4591230"/>
            <a:ext cx="528779" cy="518308"/>
          </a:xfrm>
          <a:prstGeom prst="rect">
            <a:avLst/>
          </a:prstGeom>
          <a:solidFill>
            <a:schemeClr val="tx1"/>
          </a:solidFill>
        </p:spPr>
      </p:pic>
      <p:pic>
        <p:nvPicPr>
          <p:cNvPr id="19" name="Picture 18">
            <a:extLst>
              <a:ext uri="{FF2B5EF4-FFF2-40B4-BE49-F238E27FC236}">
                <a16:creationId xmlns:a16="http://schemas.microsoft.com/office/drawing/2014/main" id="{DE41DF20-3FC4-4826-AF3F-7FD2DBD95F24}"/>
              </a:ext>
            </a:extLst>
          </p:cNvPr>
          <p:cNvPicPr>
            <a:picLocks noChangeAspect="1"/>
          </p:cNvPicPr>
          <p:nvPr/>
        </p:nvPicPr>
        <p:blipFill>
          <a:blip r:embed="rId5"/>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179599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14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4CB8-2806-4643-A5D7-B2F8161C26B8}"/>
              </a:ext>
            </a:extLst>
          </p:cNvPr>
          <p:cNvPicPr>
            <a:picLocks noChangeAspect="1"/>
          </p:cNvPicPr>
          <p:nvPr/>
        </p:nvPicPr>
        <p:blipFill>
          <a:blip r:embed="rId2"/>
          <a:stretch>
            <a:fillRect/>
          </a:stretch>
        </p:blipFill>
        <p:spPr>
          <a:xfrm>
            <a:off x="2229896" y="584035"/>
            <a:ext cx="6994134" cy="3918197"/>
          </a:xfrm>
          <a:prstGeom prst="rect">
            <a:avLst/>
          </a:prstGeom>
        </p:spPr>
      </p:pic>
      <p:grpSp>
        <p:nvGrpSpPr>
          <p:cNvPr id="7" name="Group 6">
            <a:extLst>
              <a:ext uri="{FF2B5EF4-FFF2-40B4-BE49-F238E27FC236}">
                <a16:creationId xmlns:a16="http://schemas.microsoft.com/office/drawing/2014/main" id="{DEF52560-3245-4446-B240-F57ED93CBBB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8" name="Freeform 120">
              <a:extLst>
                <a:ext uri="{FF2B5EF4-FFF2-40B4-BE49-F238E27FC236}">
                  <a16:creationId xmlns:a16="http://schemas.microsoft.com/office/drawing/2014/main" id="{2FFE659C-B52F-4C5B-9A8C-74F6BEAC5DC5}"/>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26">
              <a:extLst>
                <a:ext uri="{FF2B5EF4-FFF2-40B4-BE49-F238E27FC236}">
                  <a16:creationId xmlns:a16="http://schemas.microsoft.com/office/drawing/2014/main" id="{BE332438-0AF6-4DF0-86AF-1830E1DD7687}"/>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Freeform 127">
              <a:extLst>
                <a:ext uri="{FF2B5EF4-FFF2-40B4-BE49-F238E27FC236}">
                  <a16:creationId xmlns:a16="http://schemas.microsoft.com/office/drawing/2014/main" id="{AF232108-4301-4630-83CD-7CB9BDD90FC5}"/>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42" name="Picture 41">
            <a:extLst>
              <a:ext uri="{FF2B5EF4-FFF2-40B4-BE49-F238E27FC236}">
                <a16:creationId xmlns:a16="http://schemas.microsoft.com/office/drawing/2014/main" id="{BB16F2DA-EBE9-474C-BCDC-F43A87D702E0}"/>
              </a:ext>
            </a:extLst>
          </p:cNvPr>
          <p:cNvPicPr>
            <a:picLocks noChangeAspect="1"/>
          </p:cNvPicPr>
          <p:nvPr/>
        </p:nvPicPr>
        <p:blipFill>
          <a:blip r:embed="rId3"/>
          <a:stretch>
            <a:fillRect/>
          </a:stretch>
        </p:blipFill>
        <p:spPr>
          <a:xfrm>
            <a:off x="711187" y="1712824"/>
            <a:ext cx="409575" cy="409575"/>
          </a:xfrm>
          <a:prstGeom prst="rect">
            <a:avLst/>
          </a:prstGeom>
        </p:spPr>
      </p:pic>
      <p:sp>
        <p:nvSpPr>
          <p:cNvPr id="40" name="Rectangle 3">
            <a:extLst>
              <a:ext uri="{FF2B5EF4-FFF2-40B4-BE49-F238E27FC236}">
                <a16:creationId xmlns:a16="http://schemas.microsoft.com/office/drawing/2014/main" id="{249365A2-A5FF-437A-B234-960B2DBF22F4}"/>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animation">
            <a:extLst>
              <a:ext uri="{FF2B5EF4-FFF2-40B4-BE49-F238E27FC236}">
                <a16:creationId xmlns:a16="http://schemas.microsoft.com/office/drawing/2014/main" id="{50395D86-55DB-4A00-856D-5BE623311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47" name="Title 7">
            <a:extLst>
              <a:ext uri="{FF2B5EF4-FFF2-40B4-BE49-F238E27FC236}">
                <a16:creationId xmlns:a16="http://schemas.microsoft.com/office/drawing/2014/main" id="{42D54737-3E6E-4AE2-8A67-C0D69C9C7966}"/>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C|HFI Academy</a:t>
            </a:r>
          </a:p>
        </p:txBody>
      </p:sp>
      <p:pic>
        <p:nvPicPr>
          <p:cNvPr id="13" name="Picture 12">
            <a:extLst>
              <a:ext uri="{FF2B5EF4-FFF2-40B4-BE49-F238E27FC236}">
                <a16:creationId xmlns:a16="http://schemas.microsoft.com/office/drawing/2014/main" id="{93E5CF1C-B7E1-42CE-9648-75895D0E3763}"/>
              </a:ext>
            </a:extLst>
          </p:cNvPr>
          <p:cNvPicPr>
            <a:picLocks noChangeAspect="1"/>
          </p:cNvPicPr>
          <p:nvPr/>
        </p:nvPicPr>
        <p:blipFill>
          <a:blip r:embed="rId5"/>
          <a:stretch>
            <a:fillRect/>
          </a:stretch>
        </p:blipFill>
        <p:spPr>
          <a:xfrm>
            <a:off x="51488" y="4591230"/>
            <a:ext cx="528779" cy="518308"/>
          </a:xfrm>
          <a:prstGeom prst="rect">
            <a:avLst/>
          </a:prstGeom>
          <a:solidFill>
            <a:schemeClr val="tx1"/>
          </a:solidFill>
        </p:spPr>
      </p:pic>
      <p:pic>
        <p:nvPicPr>
          <p:cNvPr id="14" name="Picture 13">
            <a:extLst>
              <a:ext uri="{FF2B5EF4-FFF2-40B4-BE49-F238E27FC236}">
                <a16:creationId xmlns:a16="http://schemas.microsoft.com/office/drawing/2014/main" id="{5F7A815B-3CD5-4F3C-A8F8-333E0F60A363}"/>
              </a:ext>
            </a:extLst>
          </p:cNvPr>
          <p:cNvPicPr>
            <a:picLocks noChangeAspect="1"/>
          </p:cNvPicPr>
          <p:nvPr/>
        </p:nvPicPr>
        <p:blipFill>
          <a:blip r:embed="rId6"/>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229755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a:extLst>
              <a:ext uri="{FF2B5EF4-FFF2-40B4-BE49-F238E27FC236}">
                <a16:creationId xmlns:a16="http://schemas.microsoft.com/office/drawing/2014/main" id="{56063688-B53C-4321-BDEA-23E63D52AE82}"/>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7">
            <a:extLst>
              <a:ext uri="{FF2B5EF4-FFF2-40B4-BE49-F238E27FC236}">
                <a16:creationId xmlns:a16="http://schemas.microsoft.com/office/drawing/2014/main" id="{1FCDAACA-E55B-4D77-9E88-F3171049DB14}"/>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C|HFI Academy</a:t>
            </a:r>
          </a:p>
        </p:txBody>
      </p:sp>
      <p:sp>
        <p:nvSpPr>
          <p:cNvPr id="8" name="Rectangle 7">
            <a:extLst>
              <a:ext uri="{FF2B5EF4-FFF2-40B4-BE49-F238E27FC236}">
                <a16:creationId xmlns:a16="http://schemas.microsoft.com/office/drawing/2014/main" id="{C0DA7AC5-F98E-4638-B74C-4153DF563564}"/>
              </a:ext>
            </a:extLst>
          </p:cNvPr>
          <p:cNvSpPr/>
          <p:nvPr/>
        </p:nvSpPr>
        <p:spPr>
          <a:xfrm>
            <a:off x="2667000" y="1038157"/>
            <a:ext cx="6248400" cy="3431580"/>
          </a:xfrm>
          <a:prstGeom prst="rect">
            <a:avLst/>
          </a:prstGeom>
        </p:spPr>
        <p:txBody>
          <a:bodyPr wrap="square">
            <a:spAutoFit/>
          </a:bodyPr>
          <a:lstStyle/>
          <a:p>
            <a:pPr algn="just">
              <a:lnSpc>
                <a:spcPct val="120000"/>
              </a:lnSpc>
            </a:pPr>
            <a:r>
              <a:rPr lang="en-US" sz="1300" dirty="0">
                <a:solidFill>
                  <a:srgbClr val="00B0F0"/>
                </a:solidFill>
              </a:rPr>
              <a:t>A Computer Forensics Investigator or Forensic Analyst is a specially trained professional who works with law enforcement agencies, as well as private firms, to retrieve information from computers and other types of data storage devices.</a:t>
            </a:r>
          </a:p>
          <a:p>
            <a:pPr marL="285750" indent="-285750" algn="just">
              <a:lnSpc>
                <a:spcPct val="120000"/>
              </a:lnSpc>
              <a:buFont typeface="Arial" panose="020B0604020202020204" pitchFamily="34" charset="0"/>
              <a:buChar char="•"/>
            </a:pPr>
            <a:endParaRPr lang="en-US" sz="1300" dirty="0">
              <a:solidFill>
                <a:srgbClr val="00B0F0"/>
              </a:solidFill>
            </a:endParaRPr>
          </a:p>
          <a:p>
            <a:pPr algn="just">
              <a:lnSpc>
                <a:spcPct val="120000"/>
              </a:lnSpc>
            </a:pPr>
            <a:r>
              <a:rPr lang="en-US" sz="1300" dirty="0">
                <a:solidFill>
                  <a:srgbClr val="00B0F0"/>
                </a:solidFill>
              </a:rPr>
              <a:t>Equipment can often be damaged either externally or internally corrupted by hacking or viruses. The Analyst should have an excellent working knowledge of all aspects of the computer including but not limited to hard drives, networking, and encryption. </a:t>
            </a:r>
          </a:p>
          <a:p>
            <a:pPr marL="285750" indent="-285750" algn="just">
              <a:lnSpc>
                <a:spcPct val="120000"/>
              </a:lnSpc>
              <a:buFont typeface="Arial" panose="020B0604020202020204" pitchFamily="34" charset="0"/>
              <a:buChar char="•"/>
            </a:pPr>
            <a:endParaRPr lang="en-US" sz="1300" dirty="0">
              <a:solidFill>
                <a:srgbClr val="00B0F0"/>
              </a:solidFill>
            </a:endParaRPr>
          </a:p>
          <a:p>
            <a:pPr algn="just">
              <a:lnSpc>
                <a:spcPct val="120000"/>
              </a:lnSpc>
            </a:pPr>
            <a:r>
              <a:rPr lang="en-US" sz="1300" dirty="0">
                <a:solidFill>
                  <a:srgbClr val="00B0F0"/>
                </a:solidFill>
              </a:rPr>
              <a:t>The C|HFI Certified Computer Hacking Forensics Investigator is the proper expert consultant for detecting hacking attacks and properly extracting evidence to report the crime and conduct audits to prevent future attacks. These techniques are being used by police, government and corporate entities.</a:t>
            </a:r>
          </a:p>
          <a:p>
            <a:pPr marL="285750" indent="-285750" algn="just">
              <a:lnSpc>
                <a:spcPct val="120000"/>
              </a:lnSpc>
              <a:buFont typeface="Arial" panose="020B0604020202020204" pitchFamily="34" charset="0"/>
              <a:buChar char="•"/>
            </a:pPr>
            <a:endParaRPr lang="en-US" sz="1300" dirty="0">
              <a:solidFill>
                <a:srgbClr val="00B0F0"/>
              </a:solidFill>
            </a:endParaRPr>
          </a:p>
          <a:p>
            <a:pPr algn="just">
              <a:lnSpc>
                <a:spcPct val="120000"/>
              </a:lnSpc>
            </a:pPr>
            <a:r>
              <a:rPr lang="en-US" sz="1300" dirty="0">
                <a:solidFill>
                  <a:srgbClr val="00B0F0"/>
                </a:solidFill>
              </a:rPr>
              <a:t>	</a:t>
            </a:r>
          </a:p>
        </p:txBody>
      </p:sp>
      <p:grpSp>
        <p:nvGrpSpPr>
          <p:cNvPr id="9" name="Group 8">
            <a:extLst>
              <a:ext uri="{FF2B5EF4-FFF2-40B4-BE49-F238E27FC236}">
                <a16:creationId xmlns:a16="http://schemas.microsoft.com/office/drawing/2014/main" id="{108A7412-F66A-4AC0-AF3B-801E10D36CEF}"/>
              </a:ext>
            </a:extLst>
          </p:cNvPr>
          <p:cNvGrpSpPr/>
          <p:nvPr/>
        </p:nvGrpSpPr>
        <p:grpSpPr>
          <a:xfrm>
            <a:off x="308176" y="1277166"/>
            <a:ext cx="1218277" cy="1220888"/>
            <a:chOff x="838199" y="1166624"/>
            <a:chExt cx="1624369" cy="1627850"/>
          </a:xfrm>
          <a:solidFill>
            <a:schemeClr val="accent2">
              <a:lumMod val="60000"/>
              <a:lumOff val="40000"/>
            </a:schemeClr>
          </a:solidFill>
        </p:grpSpPr>
        <p:sp>
          <p:nvSpPr>
            <p:cNvPr id="10" name="Freeform 120">
              <a:extLst>
                <a:ext uri="{FF2B5EF4-FFF2-40B4-BE49-F238E27FC236}">
                  <a16:creationId xmlns:a16="http://schemas.microsoft.com/office/drawing/2014/main" id="{9B674625-CF58-4D48-8AE5-8C53B639DC57}"/>
                </a:ext>
              </a:extLst>
            </p:cNvPr>
            <p:cNvSpPr>
              <a:spLocks/>
            </p:cNvSpPr>
            <p:nvPr/>
          </p:nvSpPr>
          <p:spPr bwMode="auto">
            <a:xfrm>
              <a:off x="838199" y="1468078"/>
              <a:ext cx="1554804" cy="1326396"/>
            </a:xfrm>
            <a:custGeom>
              <a:avLst/>
              <a:gdLst>
                <a:gd name="T0" fmla="*/ 288 w 1617"/>
                <a:gd name="T1" fmla="*/ 66 h 1380"/>
                <a:gd name="T2" fmla="*/ 269 w 1617"/>
                <a:gd name="T3" fmla="*/ 88 h 1380"/>
                <a:gd name="T4" fmla="*/ 247 w 1617"/>
                <a:gd name="T5" fmla="*/ 116 h 1380"/>
                <a:gd name="T6" fmla="*/ 235 w 1617"/>
                <a:gd name="T7" fmla="*/ 134 h 1380"/>
                <a:gd name="T8" fmla="*/ 228 w 1617"/>
                <a:gd name="T9" fmla="*/ 144 h 1380"/>
                <a:gd name="T10" fmla="*/ 221 w 1617"/>
                <a:gd name="T11" fmla="*/ 154 h 1380"/>
                <a:gd name="T12" fmla="*/ 161 w 1617"/>
                <a:gd name="T13" fmla="*/ 267 h 1380"/>
                <a:gd name="T14" fmla="*/ 114 w 1617"/>
                <a:gd name="T15" fmla="*/ 425 h 1380"/>
                <a:gd name="T16" fmla="*/ 106 w 1617"/>
                <a:gd name="T17" fmla="*/ 619 h 1380"/>
                <a:gd name="T18" fmla="*/ 159 w 1617"/>
                <a:gd name="T19" fmla="*/ 830 h 1380"/>
                <a:gd name="T20" fmla="*/ 466 w 1617"/>
                <a:gd name="T21" fmla="*/ 1181 h 1380"/>
                <a:gd name="T22" fmla="*/ 690 w 1617"/>
                <a:gd name="T23" fmla="*/ 1266 h 1380"/>
                <a:gd name="T24" fmla="*/ 807 w 1617"/>
                <a:gd name="T25" fmla="*/ 1279 h 1380"/>
                <a:gd name="T26" fmla="*/ 922 w 1617"/>
                <a:gd name="T27" fmla="*/ 1274 h 1380"/>
                <a:gd name="T28" fmla="*/ 978 w 1617"/>
                <a:gd name="T29" fmla="*/ 1265 h 1380"/>
                <a:gd name="T30" fmla="*/ 1031 w 1617"/>
                <a:gd name="T31" fmla="*/ 1251 h 1380"/>
                <a:gd name="T32" fmla="*/ 1083 w 1617"/>
                <a:gd name="T33" fmla="*/ 1235 h 1380"/>
                <a:gd name="T34" fmla="*/ 1131 w 1617"/>
                <a:gd name="T35" fmla="*/ 1215 h 1380"/>
                <a:gd name="T36" fmla="*/ 1177 w 1617"/>
                <a:gd name="T37" fmla="*/ 1192 h 1380"/>
                <a:gd name="T38" fmla="*/ 1199 w 1617"/>
                <a:gd name="T39" fmla="*/ 1180 h 1380"/>
                <a:gd name="T40" fmla="*/ 1220 w 1617"/>
                <a:gd name="T41" fmla="*/ 1167 h 1380"/>
                <a:gd name="T42" fmla="*/ 1297 w 1617"/>
                <a:gd name="T43" fmla="*/ 1112 h 1380"/>
                <a:gd name="T44" fmla="*/ 1411 w 1617"/>
                <a:gd name="T45" fmla="*/ 993 h 1380"/>
                <a:gd name="T46" fmla="*/ 1479 w 1617"/>
                <a:gd name="T47" fmla="*/ 885 h 1380"/>
                <a:gd name="T48" fmla="*/ 1512 w 1617"/>
                <a:gd name="T49" fmla="*/ 810 h 1380"/>
                <a:gd name="T50" fmla="*/ 1520 w 1617"/>
                <a:gd name="T51" fmla="*/ 790 h 1380"/>
                <a:gd name="T52" fmla="*/ 1522 w 1617"/>
                <a:gd name="T53" fmla="*/ 783 h 1380"/>
                <a:gd name="T54" fmla="*/ 1617 w 1617"/>
                <a:gd name="T55" fmla="*/ 815 h 1380"/>
                <a:gd name="T56" fmla="*/ 1614 w 1617"/>
                <a:gd name="T57" fmla="*/ 823 h 1380"/>
                <a:gd name="T58" fmla="*/ 1606 w 1617"/>
                <a:gd name="T59" fmla="*/ 846 h 1380"/>
                <a:gd name="T60" fmla="*/ 1567 w 1617"/>
                <a:gd name="T61" fmla="*/ 931 h 1380"/>
                <a:gd name="T62" fmla="*/ 1490 w 1617"/>
                <a:gd name="T63" fmla="*/ 1053 h 1380"/>
                <a:gd name="T64" fmla="*/ 1360 w 1617"/>
                <a:gd name="T65" fmla="*/ 1188 h 1380"/>
                <a:gd name="T66" fmla="*/ 1274 w 1617"/>
                <a:gd name="T67" fmla="*/ 1251 h 1380"/>
                <a:gd name="T68" fmla="*/ 1250 w 1617"/>
                <a:gd name="T69" fmla="*/ 1266 h 1380"/>
                <a:gd name="T70" fmla="*/ 1225 w 1617"/>
                <a:gd name="T71" fmla="*/ 1280 h 1380"/>
                <a:gd name="T72" fmla="*/ 1172 w 1617"/>
                <a:gd name="T73" fmla="*/ 1306 h 1380"/>
                <a:gd name="T74" fmla="*/ 1117 w 1617"/>
                <a:gd name="T75" fmla="*/ 1329 h 1380"/>
                <a:gd name="T76" fmla="*/ 1059 w 1617"/>
                <a:gd name="T77" fmla="*/ 1348 h 1380"/>
                <a:gd name="T78" fmla="*/ 998 w 1617"/>
                <a:gd name="T79" fmla="*/ 1363 h 1380"/>
                <a:gd name="T80" fmla="*/ 934 w 1617"/>
                <a:gd name="T81" fmla="*/ 1373 h 1380"/>
                <a:gd name="T82" fmla="*/ 804 w 1617"/>
                <a:gd name="T83" fmla="*/ 1379 h 1380"/>
                <a:gd name="T84" fmla="*/ 671 w 1617"/>
                <a:gd name="T85" fmla="*/ 1364 h 1380"/>
                <a:gd name="T86" fmla="*/ 415 w 1617"/>
                <a:gd name="T87" fmla="*/ 1267 h 1380"/>
                <a:gd name="T88" fmla="*/ 66 w 1617"/>
                <a:gd name="T89" fmla="*/ 869 h 1380"/>
                <a:gd name="T90" fmla="*/ 7 w 1617"/>
                <a:gd name="T91" fmla="*/ 629 h 1380"/>
                <a:gd name="T92" fmla="*/ 16 w 1617"/>
                <a:gd name="T93" fmla="*/ 408 h 1380"/>
                <a:gd name="T94" fmla="*/ 69 w 1617"/>
                <a:gd name="T95" fmla="*/ 228 h 1380"/>
                <a:gd name="T96" fmla="*/ 137 w 1617"/>
                <a:gd name="T97" fmla="*/ 100 h 1380"/>
                <a:gd name="T98" fmla="*/ 145 w 1617"/>
                <a:gd name="T99" fmla="*/ 88 h 1380"/>
                <a:gd name="T100" fmla="*/ 153 w 1617"/>
                <a:gd name="T101" fmla="*/ 76 h 1380"/>
                <a:gd name="T102" fmla="*/ 167 w 1617"/>
                <a:gd name="T103" fmla="*/ 56 h 1380"/>
                <a:gd name="T104" fmla="*/ 192 w 1617"/>
                <a:gd name="T105" fmla="*/ 25 h 1380"/>
                <a:gd name="T106" fmla="*/ 213 w 1617"/>
                <a:gd name="T107" fmla="*/ 0 h 1380"/>
                <a:gd name="T108" fmla="*/ 288 w 1617"/>
                <a:gd name="T109" fmla="*/ 66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7" h="1380">
                  <a:moveTo>
                    <a:pt x="288" y="66"/>
                  </a:moveTo>
                  <a:cubicBezTo>
                    <a:pt x="288" y="66"/>
                    <a:pt x="281" y="74"/>
                    <a:pt x="269" y="88"/>
                  </a:cubicBezTo>
                  <a:cubicBezTo>
                    <a:pt x="263" y="96"/>
                    <a:pt x="256" y="105"/>
                    <a:pt x="247" y="116"/>
                  </a:cubicBezTo>
                  <a:cubicBezTo>
                    <a:pt x="243" y="121"/>
                    <a:pt x="239" y="127"/>
                    <a:pt x="235" y="134"/>
                  </a:cubicBezTo>
                  <a:cubicBezTo>
                    <a:pt x="232" y="137"/>
                    <a:pt x="230" y="140"/>
                    <a:pt x="228" y="144"/>
                  </a:cubicBezTo>
                  <a:cubicBezTo>
                    <a:pt x="225" y="147"/>
                    <a:pt x="223" y="151"/>
                    <a:pt x="221" y="154"/>
                  </a:cubicBezTo>
                  <a:cubicBezTo>
                    <a:pt x="201" y="184"/>
                    <a:pt x="180" y="221"/>
                    <a:pt x="161" y="267"/>
                  </a:cubicBezTo>
                  <a:cubicBezTo>
                    <a:pt x="141" y="312"/>
                    <a:pt x="125" y="365"/>
                    <a:pt x="114" y="425"/>
                  </a:cubicBezTo>
                  <a:cubicBezTo>
                    <a:pt x="103" y="484"/>
                    <a:pt x="100" y="550"/>
                    <a:pt x="106" y="619"/>
                  </a:cubicBezTo>
                  <a:cubicBezTo>
                    <a:pt x="113" y="688"/>
                    <a:pt x="130" y="760"/>
                    <a:pt x="159" y="830"/>
                  </a:cubicBezTo>
                  <a:cubicBezTo>
                    <a:pt x="216" y="970"/>
                    <a:pt x="325" y="1100"/>
                    <a:pt x="466" y="1181"/>
                  </a:cubicBezTo>
                  <a:cubicBezTo>
                    <a:pt x="535" y="1222"/>
                    <a:pt x="612" y="1250"/>
                    <a:pt x="690" y="1266"/>
                  </a:cubicBezTo>
                  <a:cubicBezTo>
                    <a:pt x="729" y="1273"/>
                    <a:pt x="768" y="1277"/>
                    <a:pt x="807" y="1279"/>
                  </a:cubicBezTo>
                  <a:cubicBezTo>
                    <a:pt x="846" y="1280"/>
                    <a:pt x="885" y="1278"/>
                    <a:pt x="922" y="1274"/>
                  </a:cubicBezTo>
                  <a:cubicBezTo>
                    <a:pt x="941" y="1272"/>
                    <a:pt x="959" y="1268"/>
                    <a:pt x="978" y="1265"/>
                  </a:cubicBezTo>
                  <a:cubicBezTo>
                    <a:pt x="996" y="1261"/>
                    <a:pt x="1014" y="1257"/>
                    <a:pt x="1031" y="1251"/>
                  </a:cubicBezTo>
                  <a:cubicBezTo>
                    <a:pt x="1049" y="1247"/>
                    <a:pt x="1066" y="1241"/>
                    <a:pt x="1083" y="1235"/>
                  </a:cubicBezTo>
                  <a:cubicBezTo>
                    <a:pt x="1099" y="1228"/>
                    <a:pt x="1116" y="1222"/>
                    <a:pt x="1131" y="1215"/>
                  </a:cubicBezTo>
                  <a:cubicBezTo>
                    <a:pt x="1147" y="1208"/>
                    <a:pt x="1162" y="1200"/>
                    <a:pt x="1177" y="1192"/>
                  </a:cubicBezTo>
                  <a:cubicBezTo>
                    <a:pt x="1185" y="1188"/>
                    <a:pt x="1192" y="1184"/>
                    <a:pt x="1199" y="1180"/>
                  </a:cubicBezTo>
                  <a:cubicBezTo>
                    <a:pt x="1206" y="1176"/>
                    <a:pt x="1213" y="1171"/>
                    <a:pt x="1220" y="1167"/>
                  </a:cubicBezTo>
                  <a:cubicBezTo>
                    <a:pt x="1248" y="1150"/>
                    <a:pt x="1273" y="1131"/>
                    <a:pt x="1297" y="1112"/>
                  </a:cubicBezTo>
                  <a:cubicBezTo>
                    <a:pt x="1343" y="1073"/>
                    <a:pt x="1381" y="1032"/>
                    <a:pt x="1411" y="993"/>
                  </a:cubicBezTo>
                  <a:cubicBezTo>
                    <a:pt x="1441" y="954"/>
                    <a:pt x="1462" y="917"/>
                    <a:pt x="1479" y="885"/>
                  </a:cubicBezTo>
                  <a:cubicBezTo>
                    <a:pt x="1495" y="854"/>
                    <a:pt x="1505" y="828"/>
                    <a:pt x="1512" y="810"/>
                  </a:cubicBezTo>
                  <a:cubicBezTo>
                    <a:pt x="1516" y="802"/>
                    <a:pt x="1518" y="795"/>
                    <a:pt x="1520" y="790"/>
                  </a:cubicBezTo>
                  <a:cubicBezTo>
                    <a:pt x="1521" y="786"/>
                    <a:pt x="1522" y="783"/>
                    <a:pt x="1522" y="783"/>
                  </a:cubicBezTo>
                  <a:cubicBezTo>
                    <a:pt x="1617" y="815"/>
                    <a:pt x="1617" y="815"/>
                    <a:pt x="1617" y="815"/>
                  </a:cubicBezTo>
                  <a:cubicBezTo>
                    <a:pt x="1617" y="815"/>
                    <a:pt x="1616" y="818"/>
                    <a:pt x="1614" y="823"/>
                  </a:cubicBezTo>
                  <a:cubicBezTo>
                    <a:pt x="1612" y="828"/>
                    <a:pt x="1610" y="836"/>
                    <a:pt x="1606" y="846"/>
                  </a:cubicBezTo>
                  <a:cubicBezTo>
                    <a:pt x="1598" y="866"/>
                    <a:pt x="1586" y="896"/>
                    <a:pt x="1567" y="931"/>
                  </a:cubicBezTo>
                  <a:cubicBezTo>
                    <a:pt x="1549" y="967"/>
                    <a:pt x="1524" y="1009"/>
                    <a:pt x="1490" y="1053"/>
                  </a:cubicBezTo>
                  <a:cubicBezTo>
                    <a:pt x="1456" y="1098"/>
                    <a:pt x="1413" y="1144"/>
                    <a:pt x="1360" y="1188"/>
                  </a:cubicBezTo>
                  <a:cubicBezTo>
                    <a:pt x="1334" y="1210"/>
                    <a:pt x="1305" y="1232"/>
                    <a:pt x="1274" y="1251"/>
                  </a:cubicBezTo>
                  <a:cubicBezTo>
                    <a:pt x="1266" y="1257"/>
                    <a:pt x="1258" y="1261"/>
                    <a:pt x="1250" y="1266"/>
                  </a:cubicBezTo>
                  <a:cubicBezTo>
                    <a:pt x="1241" y="1271"/>
                    <a:pt x="1233" y="1276"/>
                    <a:pt x="1225" y="1280"/>
                  </a:cubicBezTo>
                  <a:cubicBezTo>
                    <a:pt x="1208" y="1289"/>
                    <a:pt x="1191" y="1298"/>
                    <a:pt x="1172" y="1306"/>
                  </a:cubicBezTo>
                  <a:cubicBezTo>
                    <a:pt x="1155" y="1314"/>
                    <a:pt x="1136" y="1321"/>
                    <a:pt x="1117" y="1329"/>
                  </a:cubicBezTo>
                  <a:cubicBezTo>
                    <a:pt x="1098" y="1335"/>
                    <a:pt x="1079" y="1342"/>
                    <a:pt x="1059" y="1348"/>
                  </a:cubicBezTo>
                  <a:cubicBezTo>
                    <a:pt x="1039" y="1354"/>
                    <a:pt x="1018" y="1358"/>
                    <a:pt x="998" y="1363"/>
                  </a:cubicBezTo>
                  <a:cubicBezTo>
                    <a:pt x="977" y="1366"/>
                    <a:pt x="956" y="1370"/>
                    <a:pt x="934" y="1373"/>
                  </a:cubicBezTo>
                  <a:cubicBezTo>
                    <a:pt x="892" y="1378"/>
                    <a:pt x="848" y="1380"/>
                    <a:pt x="804" y="1379"/>
                  </a:cubicBezTo>
                  <a:cubicBezTo>
                    <a:pt x="760" y="1377"/>
                    <a:pt x="715" y="1373"/>
                    <a:pt x="671" y="1364"/>
                  </a:cubicBezTo>
                  <a:cubicBezTo>
                    <a:pt x="582" y="1346"/>
                    <a:pt x="495" y="1314"/>
                    <a:pt x="415" y="1267"/>
                  </a:cubicBezTo>
                  <a:cubicBezTo>
                    <a:pt x="256" y="1175"/>
                    <a:pt x="132" y="1028"/>
                    <a:pt x="66" y="869"/>
                  </a:cubicBezTo>
                  <a:cubicBezTo>
                    <a:pt x="33" y="789"/>
                    <a:pt x="14" y="707"/>
                    <a:pt x="7" y="629"/>
                  </a:cubicBezTo>
                  <a:cubicBezTo>
                    <a:pt x="0" y="550"/>
                    <a:pt x="4" y="475"/>
                    <a:pt x="16" y="408"/>
                  </a:cubicBezTo>
                  <a:cubicBezTo>
                    <a:pt x="28" y="340"/>
                    <a:pt x="47" y="279"/>
                    <a:pt x="69" y="228"/>
                  </a:cubicBezTo>
                  <a:cubicBezTo>
                    <a:pt x="91" y="176"/>
                    <a:pt x="115" y="133"/>
                    <a:pt x="137" y="100"/>
                  </a:cubicBezTo>
                  <a:cubicBezTo>
                    <a:pt x="140" y="96"/>
                    <a:pt x="142" y="92"/>
                    <a:pt x="145" y="88"/>
                  </a:cubicBezTo>
                  <a:cubicBezTo>
                    <a:pt x="147" y="84"/>
                    <a:pt x="150" y="80"/>
                    <a:pt x="153" y="76"/>
                  </a:cubicBezTo>
                  <a:cubicBezTo>
                    <a:pt x="158" y="69"/>
                    <a:pt x="163" y="62"/>
                    <a:pt x="167" y="56"/>
                  </a:cubicBezTo>
                  <a:cubicBezTo>
                    <a:pt x="177" y="44"/>
                    <a:pt x="185" y="33"/>
                    <a:pt x="192" y="25"/>
                  </a:cubicBezTo>
                  <a:cubicBezTo>
                    <a:pt x="206" y="8"/>
                    <a:pt x="213" y="0"/>
                    <a:pt x="213" y="0"/>
                  </a:cubicBezTo>
                  <a:lnTo>
                    <a:pt x="288" y="6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Freeform 126">
              <a:extLst>
                <a:ext uri="{FF2B5EF4-FFF2-40B4-BE49-F238E27FC236}">
                  <a16:creationId xmlns:a16="http://schemas.microsoft.com/office/drawing/2014/main" id="{87FDC15A-349D-4D18-B112-263F6FE459FC}"/>
                </a:ext>
              </a:extLst>
            </p:cNvPr>
            <p:cNvSpPr>
              <a:spLocks/>
            </p:cNvSpPr>
            <p:nvPr/>
          </p:nvSpPr>
          <p:spPr bwMode="auto">
            <a:xfrm>
              <a:off x="973853" y="1332423"/>
              <a:ext cx="1160596" cy="1266105"/>
            </a:xfrm>
            <a:custGeom>
              <a:avLst/>
              <a:gdLst>
                <a:gd name="T0" fmla="*/ 1169 w 1206"/>
                <a:gd name="T1" fmla="*/ 265 h 1317"/>
                <a:gd name="T2" fmla="*/ 1206 w 1206"/>
                <a:gd name="T3" fmla="*/ 232 h 1317"/>
                <a:gd name="T4" fmla="*/ 1202 w 1206"/>
                <a:gd name="T5" fmla="*/ 227 h 1317"/>
                <a:gd name="T6" fmla="*/ 1188 w 1206"/>
                <a:gd name="T7" fmla="*/ 212 h 1317"/>
                <a:gd name="T8" fmla="*/ 1131 w 1206"/>
                <a:gd name="T9" fmla="*/ 159 h 1317"/>
                <a:gd name="T10" fmla="*/ 1031 w 1206"/>
                <a:gd name="T11" fmla="*/ 91 h 1317"/>
                <a:gd name="T12" fmla="*/ 887 w 1206"/>
                <a:gd name="T13" fmla="*/ 30 h 1317"/>
                <a:gd name="T14" fmla="*/ 866 w 1206"/>
                <a:gd name="T15" fmla="*/ 24 h 1317"/>
                <a:gd name="T16" fmla="*/ 845 w 1206"/>
                <a:gd name="T17" fmla="*/ 18 h 1317"/>
                <a:gd name="T18" fmla="*/ 800 w 1206"/>
                <a:gd name="T19" fmla="*/ 10 h 1317"/>
                <a:gd name="T20" fmla="*/ 705 w 1206"/>
                <a:gd name="T21" fmla="*/ 1 h 1317"/>
                <a:gd name="T22" fmla="*/ 655 w 1206"/>
                <a:gd name="T23" fmla="*/ 2 h 1317"/>
                <a:gd name="T24" fmla="*/ 604 w 1206"/>
                <a:gd name="T25" fmla="*/ 7 h 1317"/>
                <a:gd name="T26" fmla="*/ 552 w 1206"/>
                <a:gd name="T27" fmla="*/ 15 h 1317"/>
                <a:gd name="T28" fmla="*/ 500 w 1206"/>
                <a:gd name="T29" fmla="*/ 28 h 1317"/>
                <a:gd name="T30" fmla="*/ 301 w 1206"/>
                <a:gd name="T31" fmla="*/ 121 h 1317"/>
                <a:gd name="T32" fmla="*/ 137 w 1206"/>
                <a:gd name="T33" fmla="*/ 279 h 1317"/>
                <a:gd name="T34" fmla="*/ 32 w 1206"/>
                <a:gd name="T35" fmla="*/ 481 h 1317"/>
                <a:gd name="T36" fmla="*/ 7 w 1206"/>
                <a:gd name="T37" fmla="*/ 590 h 1317"/>
                <a:gd name="T38" fmla="*/ 0 w 1206"/>
                <a:gd name="T39" fmla="*/ 699 h 1317"/>
                <a:gd name="T40" fmla="*/ 32 w 1206"/>
                <a:gd name="T41" fmla="*/ 902 h 1317"/>
                <a:gd name="T42" fmla="*/ 68 w 1206"/>
                <a:gd name="T43" fmla="*/ 991 h 1317"/>
                <a:gd name="T44" fmla="*/ 89 w 1206"/>
                <a:gd name="T45" fmla="*/ 1032 h 1317"/>
                <a:gd name="T46" fmla="*/ 100 w 1206"/>
                <a:gd name="T47" fmla="*/ 1051 h 1317"/>
                <a:gd name="T48" fmla="*/ 112 w 1206"/>
                <a:gd name="T49" fmla="*/ 1069 h 1317"/>
                <a:gd name="T50" fmla="*/ 211 w 1206"/>
                <a:gd name="T51" fmla="*/ 1190 h 1317"/>
                <a:gd name="T52" fmla="*/ 305 w 1206"/>
                <a:gd name="T53" fmla="*/ 1266 h 1317"/>
                <a:gd name="T54" fmla="*/ 343 w 1206"/>
                <a:gd name="T55" fmla="*/ 1289 h 1317"/>
                <a:gd name="T56" fmla="*/ 372 w 1206"/>
                <a:gd name="T57" fmla="*/ 1305 h 1317"/>
                <a:gd name="T58" fmla="*/ 390 w 1206"/>
                <a:gd name="T59" fmla="*/ 1314 h 1317"/>
                <a:gd name="T60" fmla="*/ 397 w 1206"/>
                <a:gd name="T61" fmla="*/ 1317 h 1317"/>
                <a:gd name="T62" fmla="*/ 418 w 1206"/>
                <a:gd name="T63" fmla="*/ 1272 h 1317"/>
                <a:gd name="T64" fmla="*/ 412 w 1206"/>
                <a:gd name="T65" fmla="*/ 1270 h 1317"/>
                <a:gd name="T66" fmla="*/ 395 w 1206"/>
                <a:gd name="T67" fmla="*/ 1261 h 1317"/>
                <a:gd name="T68" fmla="*/ 368 w 1206"/>
                <a:gd name="T69" fmla="*/ 1246 h 1317"/>
                <a:gd name="T70" fmla="*/ 333 w 1206"/>
                <a:gd name="T71" fmla="*/ 1224 h 1317"/>
                <a:gd name="T72" fmla="*/ 246 w 1206"/>
                <a:gd name="T73" fmla="*/ 1154 h 1317"/>
                <a:gd name="T74" fmla="*/ 154 w 1206"/>
                <a:gd name="T75" fmla="*/ 1042 h 1317"/>
                <a:gd name="T76" fmla="*/ 143 w 1206"/>
                <a:gd name="T77" fmla="*/ 1025 h 1317"/>
                <a:gd name="T78" fmla="*/ 132 w 1206"/>
                <a:gd name="T79" fmla="*/ 1007 h 1317"/>
                <a:gd name="T80" fmla="*/ 113 w 1206"/>
                <a:gd name="T81" fmla="*/ 970 h 1317"/>
                <a:gd name="T82" fmla="*/ 80 w 1206"/>
                <a:gd name="T83" fmla="*/ 887 h 1317"/>
                <a:gd name="T84" fmla="*/ 50 w 1206"/>
                <a:gd name="T85" fmla="*/ 698 h 1317"/>
                <a:gd name="T86" fmla="*/ 56 w 1206"/>
                <a:gd name="T87" fmla="*/ 597 h 1317"/>
                <a:gd name="T88" fmla="*/ 80 w 1206"/>
                <a:gd name="T89" fmla="*/ 496 h 1317"/>
                <a:gd name="T90" fmla="*/ 177 w 1206"/>
                <a:gd name="T91" fmla="*/ 309 h 1317"/>
                <a:gd name="T92" fmla="*/ 329 w 1206"/>
                <a:gd name="T93" fmla="*/ 163 h 1317"/>
                <a:gd name="T94" fmla="*/ 514 w 1206"/>
                <a:gd name="T95" fmla="*/ 76 h 1317"/>
                <a:gd name="T96" fmla="*/ 562 w 1206"/>
                <a:gd name="T97" fmla="*/ 64 h 1317"/>
                <a:gd name="T98" fmla="*/ 610 w 1206"/>
                <a:gd name="T99" fmla="*/ 56 h 1317"/>
                <a:gd name="T100" fmla="*/ 657 w 1206"/>
                <a:gd name="T101" fmla="*/ 52 h 1317"/>
                <a:gd name="T102" fmla="*/ 704 w 1206"/>
                <a:gd name="T103" fmla="*/ 51 h 1317"/>
                <a:gd name="T104" fmla="*/ 792 w 1206"/>
                <a:gd name="T105" fmla="*/ 59 h 1317"/>
                <a:gd name="T106" fmla="*/ 834 w 1206"/>
                <a:gd name="T107" fmla="*/ 67 h 1317"/>
                <a:gd name="T108" fmla="*/ 854 w 1206"/>
                <a:gd name="T109" fmla="*/ 72 h 1317"/>
                <a:gd name="T110" fmla="*/ 873 w 1206"/>
                <a:gd name="T111" fmla="*/ 77 h 1317"/>
                <a:gd name="T112" fmla="*/ 1007 w 1206"/>
                <a:gd name="T113" fmla="*/ 134 h 1317"/>
                <a:gd name="T114" fmla="*/ 1099 w 1206"/>
                <a:gd name="T115" fmla="*/ 198 h 1317"/>
                <a:gd name="T116" fmla="*/ 1152 w 1206"/>
                <a:gd name="T117" fmla="*/ 247 h 1317"/>
                <a:gd name="T118" fmla="*/ 1165 w 1206"/>
                <a:gd name="T119" fmla="*/ 261 h 1317"/>
                <a:gd name="T120" fmla="*/ 1169 w 1206"/>
                <a:gd name="T121" fmla="*/ 265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6" h="1317">
                  <a:moveTo>
                    <a:pt x="1169" y="265"/>
                  </a:moveTo>
                  <a:cubicBezTo>
                    <a:pt x="1206" y="232"/>
                    <a:pt x="1206" y="232"/>
                    <a:pt x="1206" y="232"/>
                  </a:cubicBezTo>
                  <a:cubicBezTo>
                    <a:pt x="1206" y="232"/>
                    <a:pt x="1205" y="230"/>
                    <a:pt x="1202" y="227"/>
                  </a:cubicBezTo>
                  <a:cubicBezTo>
                    <a:pt x="1198" y="224"/>
                    <a:pt x="1194" y="219"/>
                    <a:pt x="1188" y="212"/>
                  </a:cubicBezTo>
                  <a:cubicBezTo>
                    <a:pt x="1175" y="199"/>
                    <a:pt x="1156" y="181"/>
                    <a:pt x="1131" y="159"/>
                  </a:cubicBezTo>
                  <a:cubicBezTo>
                    <a:pt x="1105" y="138"/>
                    <a:pt x="1072" y="114"/>
                    <a:pt x="1031" y="91"/>
                  </a:cubicBezTo>
                  <a:cubicBezTo>
                    <a:pt x="991" y="68"/>
                    <a:pt x="943" y="46"/>
                    <a:pt x="887" y="30"/>
                  </a:cubicBezTo>
                  <a:cubicBezTo>
                    <a:pt x="880" y="28"/>
                    <a:pt x="873" y="26"/>
                    <a:pt x="866" y="24"/>
                  </a:cubicBezTo>
                  <a:cubicBezTo>
                    <a:pt x="859" y="22"/>
                    <a:pt x="852" y="20"/>
                    <a:pt x="845" y="18"/>
                  </a:cubicBezTo>
                  <a:cubicBezTo>
                    <a:pt x="830" y="15"/>
                    <a:pt x="815" y="12"/>
                    <a:pt x="800" y="10"/>
                  </a:cubicBezTo>
                  <a:cubicBezTo>
                    <a:pt x="770" y="5"/>
                    <a:pt x="738" y="2"/>
                    <a:pt x="705" y="1"/>
                  </a:cubicBezTo>
                  <a:cubicBezTo>
                    <a:pt x="688" y="0"/>
                    <a:pt x="672" y="2"/>
                    <a:pt x="655" y="2"/>
                  </a:cubicBezTo>
                  <a:cubicBezTo>
                    <a:pt x="638" y="3"/>
                    <a:pt x="621" y="4"/>
                    <a:pt x="604" y="7"/>
                  </a:cubicBezTo>
                  <a:cubicBezTo>
                    <a:pt x="587" y="8"/>
                    <a:pt x="569" y="12"/>
                    <a:pt x="552" y="15"/>
                  </a:cubicBezTo>
                  <a:cubicBezTo>
                    <a:pt x="535" y="19"/>
                    <a:pt x="517" y="22"/>
                    <a:pt x="500" y="28"/>
                  </a:cubicBezTo>
                  <a:cubicBezTo>
                    <a:pt x="431" y="47"/>
                    <a:pt x="363" y="79"/>
                    <a:pt x="301" y="121"/>
                  </a:cubicBezTo>
                  <a:cubicBezTo>
                    <a:pt x="239" y="164"/>
                    <a:pt x="183" y="218"/>
                    <a:pt x="137" y="279"/>
                  </a:cubicBezTo>
                  <a:cubicBezTo>
                    <a:pt x="91" y="340"/>
                    <a:pt x="55" y="409"/>
                    <a:pt x="32" y="481"/>
                  </a:cubicBezTo>
                  <a:cubicBezTo>
                    <a:pt x="21" y="517"/>
                    <a:pt x="13" y="553"/>
                    <a:pt x="7" y="590"/>
                  </a:cubicBezTo>
                  <a:cubicBezTo>
                    <a:pt x="2" y="626"/>
                    <a:pt x="0" y="663"/>
                    <a:pt x="0" y="699"/>
                  </a:cubicBezTo>
                  <a:cubicBezTo>
                    <a:pt x="0" y="771"/>
                    <a:pt x="12" y="840"/>
                    <a:pt x="32" y="902"/>
                  </a:cubicBezTo>
                  <a:cubicBezTo>
                    <a:pt x="42" y="934"/>
                    <a:pt x="55" y="963"/>
                    <a:pt x="68" y="991"/>
                  </a:cubicBezTo>
                  <a:cubicBezTo>
                    <a:pt x="75" y="1005"/>
                    <a:pt x="81" y="1019"/>
                    <a:pt x="89" y="1032"/>
                  </a:cubicBezTo>
                  <a:cubicBezTo>
                    <a:pt x="93" y="1038"/>
                    <a:pt x="96" y="1045"/>
                    <a:pt x="100" y="1051"/>
                  </a:cubicBezTo>
                  <a:cubicBezTo>
                    <a:pt x="104" y="1057"/>
                    <a:pt x="108" y="1063"/>
                    <a:pt x="112" y="1069"/>
                  </a:cubicBezTo>
                  <a:cubicBezTo>
                    <a:pt x="143" y="1118"/>
                    <a:pt x="178" y="1157"/>
                    <a:pt x="211" y="1190"/>
                  </a:cubicBezTo>
                  <a:cubicBezTo>
                    <a:pt x="245" y="1222"/>
                    <a:pt x="278" y="1247"/>
                    <a:pt x="305" y="1266"/>
                  </a:cubicBezTo>
                  <a:cubicBezTo>
                    <a:pt x="319" y="1275"/>
                    <a:pt x="332" y="1283"/>
                    <a:pt x="343" y="1289"/>
                  </a:cubicBezTo>
                  <a:cubicBezTo>
                    <a:pt x="354" y="1296"/>
                    <a:pt x="364" y="1301"/>
                    <a:pt x="372" y="1305"/>
                  </a:cubicBezTo>
                  <a:cubicBezTo>
                    <a:pt x="380" y="1309"/>
                    <a:pt x="386" y="1312"/>
                    <a:pt x="390" y="1314"/>
                  </a:cubicBezTo>
                  <a:cubicBezTo>
                    <a:pt x="395" y="1316"/>
                    <a:pt x="397" y="1317"/>
                    <a:pt x="397" y="1317"/>
                  </a:cubicBezTo>
                  <a:cubicBezTo>
                    <a:pt x="418" y="1272"/>
                    <a:pt x="418" y="1272"/>
                    <a:pt x="418" y="1272"/>
                  </a:cubicBezTo>
                  <a:cubicBezTo>
                    <a:pt x="418" y="1272"/>
                    <a:pt x="416" y="1271"/>
                    <a:pt x="412" y="1270"/>
                  </a:cubicBezTo>
                  <a:cubicBezTo>
                    <a:pt x="408" y="1268"/>
                    <a:pt x="403" y="1265"/>
                    <a:pt x="395" y="1261"/>
                  </a:cubicBezTo>
                  <a:cubicBezTo>
                    <a:pt x="388" y="1257"/>
                    <a:pt x="379" y="1252"/>
                    <a:pt x="368" y="1246"/>
                  </a:cubicBezTo>
                  <a:cubicBezTo>
                    <a:pt x="358" y="1240"/>
                    <a:pt x="346" y="1232"/>
                    <a:pt x="333" y="1224"/>
                  </a:cubicBezTo>
                  <a:cubicBezTo>
                    <a:pt x="307" y="1207"/>
                    <a:pt x="277" y="1184"/>
                    <a:pt x="246" y="1154"/>
                  </a:cubicBezTo>
                  <a:cubicBezTo>
                    <a:pt x="215" y="1124"/>
                    <a:pt x="182" y="1087"/>
                    <a:pt x="154" y="1042"/>
                  </a:cubicBezTo>
                  <a:cubicBezTo>
                    <a:pt x="150" y="1036"/>
                    <a:pt x="146" y="1031"/>
                    <a:pt x="143" y="1025"/>
                  </a:cubicBezTo>
                  <a:cubicBezTo>
                    <a:pt x="139" y="1019"/>
                    <a:pt x="136" y="1013"/>
                    <a:pt x="132" y="1007"/>
                  </a:cubicBezTo>
                  <a:cubicBezTo>
                    <a:pt x="125" y="995"/>
                    <a:pt x="119" y="982"/>
                    <a:pt x="113" y="970"/>
                  </a:cubicBezTo>
                  <a:cubicBezTo>
                    <a:pt x="101" y="944"/>
                    <a:pt x="89" y="916"/>
                    <a:pt x="80" y="887"/>
                  </a:cubicBezTo>
                  <a:cubicBezTo>
                    <a:pt x="61" y="829"/>
                    <a:pt x="50" y="765"/>
                    <a:pt x="50" y="698"/>
                  </a:cubicBezTo>
                  <a:cubicBezTo>
                    <a:pt x="50" y="665"/>
                    <a:pt x="51" y="631"/>
                    <a:pt x="56" y="597"/>
                  </a:cubicBezTo>
                  <a:cubicBezTo>
                    <a:pt x="62" y="563"/>
                    <a:pt x="69" y="529"/>
                    <a:pt x="80" y="496"/>
                  </a:cubicBezTo>
                  <a:cubicBezTo>
                    <a:pt x="101" y="430"/>
                    <a:pt x="134" y="366"/>
                    <a:pt x="177" y="309"/>
                  </a:cubicBezTo>
                  <a:cubicBezTo>
                    <a:pt x="219" y="252"/>
                    <a:pt x="271" y="202"/>
                    <a:pt x="329" y="163"/>
                  </a:cubicBezTo>
                  <a:cubicBezTo>
                    <a:pt x="387" y="123"/>
                    <a:pt x="450" y="94"/>
                    <a:pt x="514" y="76"/>
                  </a:cubicBezTo>
                  <a:cubicBezTo>
                    <a:pt x="530" y="71"/>
                    <a:pt x="546" y="67"/>
                    <a:pt x="562" y="64"/>
                  </a:cubicBezTo>
                  <a:cubicBezTo>
                    <a:pt x="578" y="61"/>
                    <a:pt x="594" y="58"/>
                    <a:pt x="610" y="56"/>
                  </a:cubicBezTo>
                  <a:cubicBezTo>
                    <a:pt x="626" y="54"/>
                    <a:pt x="642" y="53"/>
                    <a:pt x="657" y="52"/>
                  </a:cubicBezTo>
                  <a:cubicBezTo>
                    <a:pt x="673" y="52"/>
                    <a:pt x="688" y="50"/>
                    <a:pt x="704" y="51"/>
                  </a:cubicBezTo>
                  <a:cubicBezTo>
                    <a:pt x="734" y="51"/>
                    <a:pt x="764" y="55"/>
                    <a:pt x="792" y="59"/>
                  </a:cubicBezTo>
                  <a:cubicBezTo>
                    <a:pt x="806" y="62"/>
                    <a:pt x="820" y="64"/>
                    <a:pt x="834" y="67"/>
                  </a:cubicBezTo>
                  <a:cubicBezTo>
                    <a:pt x="840" y="69"/>
                    <a:pt x="847" y="70"/>
                    <a:pt x="854" y="72"/>
                  </a:cubicBezTo>
                  <a:cubicBezTo>
                    <a:pt x="860" y="74"/>
                    <a:pt x="867" y="76"/>
                    <a:pt x="873" y="77"/>
                  </a:cubicBezTo>
                  <a:cubicBezTo>
                    <a:pt x="924" y="92"/>
                    <a:pt x="969" y="113"/>
                    <a:pt x="1007" y="134"/>
                  </a:cubicBezTo>
                  <a:cubicBezTo>
                    <a:pt x="1044" y="156"/>
                    <a:pt x="1075" y="178"/>
                    <a:pt x="1099" y="198"/>
                  </a:cubicBezTo>
                  <a:cubicBezTo>
                    <a:pt x="1122" y="218"/>
                    <a:pt x="1140" y="235"/>
                    <a:pt x="1152" y="247"/>
                  </a:cubicBezTo>
                  <a:cubicBezTo>
                    <a:pt x="1157" y="253"/>
                    <a:pt x="1162" y="257"/>
                    <a:pt x="1165" y="261"/>
                  </a:cubicBezTo>
                  <a:cubicBezTo>
                    <a:pt x="1168" y="264"/>
                    <a:pt x="1169" y="265"/>
                    <a:pt x="1169" y="265"/>
                  </a:cubicBez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27">
              <a:extLst>
                <a:ext uri="{FF2B5EF4-FFF2-40B4-BE49-F238E27FC236}">
                  <a16:creationId xmlns:a16="http://schemas.microsoft.com/office/drawing/2014/main" id="{F546578E-4F10-4BBB-9CD5-A09FCF03EA1C}"/>
                </a:ext>
              </a:extLst>
            </p:cNvPr>
            <p:cNvSpPr>
              <a:spLocks/>
            </p:cNvSpPr>
            <p:nvPr/>
          </p:nvSpPr>
          <p:spPr bwMode="auto">
            <a:xfrm>
              <a:off x="1094434" y="1166624"/>
              <a:ext cx="1368134" cy="755953"/>
            </a:xfrm>
            <a:custGeom>
              <a:avLst/>
              <a:gdLst>
                <a:gd name="T0" fmla="*/ 1323 w 1423"/>
                <a:gd name="T1" fmla="*/ 786 h 786"/>
                <a:gd name="T2" fmla="*/ 1321 w 1423"/>
                <a:gd name="T3" fmla="*/ 767 h 786"/>
                <a:gd name="T4" fmla="*/ 1318 w 1423"/>
                <a:gd name="T5" fmla="*/ 745 h 786"/>
                <a:gd name="T6" fmla="*/ 1313 w 1423"/>
                <a:gd name="T7" fmla="*/ 715 h 786"/>
                <a:gd name="T8" fmla="*/ 1304 w 1423"/>
                <a:gd name="T9" fmla="*/ 678 h 786"/>
                <a:gd name="T10" fmla="*/ 1292 w 1423"/>
                <a:gd name="T11" fmla="*/ 636 h 786"/>
                <a:gd name="T12" fmla="*/ 1253 w 1423"/>
                <a:gd name="T13" fmla="*/ 537 h 786"/>
                <a:gd name="T14" fmla="*/ 1099 w 1423"/>
                <a:gd name="T15" fmla="*/ 321 h 786"/>
                <a:gd name="T16" fmla="*/ 845 w 1423"/>
                <a:gd name="T17" fmla="*/ 155 h 786"/>
                <a:gd name="T18" fmla="*/ 546 w 1423"/>
                <a:gd name="T19" fmla="*/ 103 h 786"/>
                <a:gd name="T20" fmla="*/ 287 w 1423"/>
                <a:gd name="T21" fmla="*/ 155 h 786"/>
                <a:gd name="T22" fmla="*/ 235 w 1423"/>
                <a:gd name="T23" fmla="*/ 177 h 786"/>
                <a:gd name="T24" fmla="*/ 191 w 1423"/>
                <a:gd name="T25" fmla="*/ 201 h 786"/>
                <a:gd name="T26" fmla="*/ 171 w 1423"/>
                <a:gd name="T27" fmla="*/ 212 h 786"/>
                <a:gd name="T28" fmla="*/ 153 w 1423"/>
                <a:gd name="T29" fmla="*/ 224 h 786"/>
                <a:gd name="T30" fmla="*/ 122 w 1423"/>
                <a:gd name="T31" fmla="*/ 245 h 786"/>
                <a:gd name="T32" fmla="*/ 97 w 1423"/>
                <a:gd name="T33" fmla="*/ 263 h 786"/>
                <a:gd name="T34" fmla="*/ 80 w 1423"/>
                <a:gd name="T35" fmla="*/ 277 h 786"/>
                <a:gd name="T36" fmla="*/ 66 w 1423"/>
                <a:gd name="T37" fmla="*/ 289 h 786"/>
                <a:gd name="T38" fmla="*/ 0 w 1423"/>
                <a:gd name="T39" fmla="*/ 214 h 786"/>
                <a:gd name="T40" fmla="*/ 16 w 1423"/>
                <a:gd name="T41" fmla="*/ 200 h 786"/>
                <a:gd name="T42" fmla="*/ 36 w 1423"/>
                <a:gd name="T43" fmla="*/ 185 h 786"/>
                <a:gd name="T44" fmla="*/ 63 w 1423"/>
                <a:gd name="T45" fmla="*/ 164 h 786"/>
                <a:gd name="T46" fmla="*/ 98 w 1423"/>
                <a:gd name="T47" fmla="*/ 140 h 786"/>
                <a:gd name="T48" fmla="*/ 119 w 1423"/>
                <a:gd name="T49" fmla="*/ 127 h 786"/>
                <a:gd name="T50" fmla="*/ 141 w 1423"/>
                <a:gd name="T51" fmla="*/ 114 h 786"/>
                <a:gd name="T52" fmla="*/ 192 w 1423"/>
                <a:gd name="T53" fmla="*/ 87 h 786"/>
                <a:gd name="T54" fmla="*/ 250 w 1423"/>
                <a:gd name="T55" fmla="*/ 62 h 786"/>
                <a:gd name="T56" fmla="*/ 544 w 1423"/>
                <a:gd name="T57" fmla="*/ 3 h 786"/>
                <a:gd name="T58" fmla="*/ 882 w 1423"/>
                <a:gd name="T59" fmla="*/ 62 h 786"/>
                <a:gd name="T60" fmla="*/ 1170 w 1423"/>
                <a:gd name="T61" fmla="*/ 250 h 786"/>
                <a:gd name="T62" fmla="*/ 1344 w 1423"/>
                <a:gd name="T63" fmla="*/ 494 h 786"/>
                <a:gd name="T64" fmla="*/ 1388 w 1423"/>
                <a:gd name="T65" fmla="*/ 606 h 786"/>
                <a:gd name="T66" fmla="*/ 1401 w 1423"/>
                <a:gd name="T67" fmla="*/ 654 h 786"/>
                <a:gd name="T68" fmla="*/ 1411 w 1423"/>
                <a:gd name="T69" fmla="*/ 696 h 786"/>
                <a:gd name="T70" fmla="*/ 1417 w 1423"/>
                <a:gd name="T71" fmla="*/ 729 h 786"/>
                <a:gd name="T72" fmla="*/ 1420 w 1423"/>
                <a:gd name="T73" fmla="*/ 755 h 786"/>
                <a:gd name="T74" fmla="*/ 1423 w 1423"/>
                <a:gd name="T75" fmla="*/ 776 h 786"/>
                <a:gd name="T76" fmla="*/ 1323 w 1423"/>
                <a:gd name="T77" fmla="*/ 78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786">
                  <a:moveTo>
                    <a:pt x="1323" y="786"/>
                  </a:moveTo>
                  <a:cubicBezTo>
                    <a:pt x="1323" y="786"/>
                    <a:pt x="1323" y="779"/>
                    <a:pt x="1321" y="767"/>
                  </a:cubicBezTo>
                  <a:cubicBezTo>
                    <a:pt x="1320" y="761"/>
                    <a:pt x="1319" y="754"/>
                    <a:pt x="1318" y="745"/>
                  </a:cubicBezTo>
                  <a:cubicBezTo>
                    <a:pt x="1316" y="736"/>
                    <a:pt x="1315" y="726"/>
                    <a:pt x="1313" y="715"/>
                  </a:cubicBezTo>
                  <a:cubicBezTo>
                    <a:pt x="1311" y="704"/>
                    <a:pt x="1307" y="692"/>
                    <a:pt x="1304" y="678"/>
                  </a:cubicBezTo>
                  <a:cubicBezTo>
                    <a:pt x="1301" y="665"/>
                    <a:pt x="1297" y="651"/>
                    <a:pt x="1292" y="636"/>
                  </a:cubicBezTo>
                  <a:cubicBezTo>
                    <a:pt x="1283" y="605"/>
                    <a:pt x="1270" y="572"/>
                    <a:pt x="1253" y="537"/>
                  </a:cubicBezTo>
                  <a:cubicBezTo>
                    <a:pt x="1220" y="466"/>
                    <a:pt x="1169" y="389"/>
                    <a:pt x="1099" y="321"/>
                  </a:cubicBezTo>
                  <a:cubicBezTo>
                    <a:pt x="1030" y="252"/>
                    <a:pt x="942" y="193"/>
                    <a:pt x="845" y="155"/>
                  </a:cubicBezTo>
                  <a:cubicBezTo>
                    <a:pt x="748" y="117"/>
                    <a:pt x="644" y="100"/>
                    <a:pt x="546" y="103"/>
                  </a:cubicBezTo>
                  <a:cubicBezTo>
                    <a:pt x="449" y="105"/>
                    <a:pt x="359" y="126"/>
                    <a:pt x="287" y="155"/>
                  </a:cubicBezTo>
                  <a:cubicBezTo>
                    <a:pt x="268" y="162"/>
                    <a:pt x="251" y="170"/>
                    <a:pt x="235" y="177"/>
                  </a:cubicBezTo>
                  <a:cubicBezTo>
                    <a:pt x="219" y="186"/>
                    <a:pt x="204" y="193"/>
                    <a:pt x="191" y="201"/>
                  </a:cubicBezTo>
                  <a:cubicBezTo>
                    <a:pt x="184" y="205"/>
                    <a:pt x="177" y="209"/>
                    <a:pt x="171" y="212"/>
                  </a:cubicBezTo>
                  <a:cubicBezTo>
                    <a:pt x="164" y="216"/>
                    <a:pt x="158" y="220"/>
                    <a:pt x="153" y="224"/>
                  </a:cubicBezTo>
                  <a:cubicBezTo>
                    <a:pt x="141" y="231"/>
                    <a:pt x="131" y="238"/>
                    <a:pt x="122" y="245"/>
                  </a:cubicBezTo>
                  <a:cubicBezTo>
                    <a:pt x="112" y="252"/>
                    <a:pt x="104" y="258"/>
                    <a:pt x="97" y="263"/>
                  </a:cubicBezTo>
                  <a:cubicBezTo>
                    <a:pt x="90" y="269"/>
                    <a:pt x="84" y="273"/>
                    <a:pt x="80" y="277"/>
                  </a:cubicBezTo>
                  <a:cubicBezTo>
                    <a:pt x="70" y="285"/>
                    <a:pt x="66" y="289"/>
                    <a:pt x="66" y="289"/>
                  </a:cubicBezTo>
                  <a:cubicBezTo>
                    <a:pt x="0" y="214"/>
                    <a:pt x="0" y="214"/>
                    <a:pt x="0" y="214"/>
                  </a:cubicBezTo>
                  <a:cubicBezTo>
                    <a:pt x="0" y="214"/>
                    <a:pt x="5" y="209"/>
                    <a:pt x="16" y="200"/>
                  </a:cubicBezTo>
                  <a:cubicBezTo>
                    <a:pt x="21" y="196"/>
                    <a:pt x="28" y="191"/>
                    <a:pt x="36" y="185"/>
                  </a:cubicBezTo>
                  <a:cubicBezTo>
                    <a:pt x="44" y="178"/>
                    <a:pt x="53" y="171"/>
                    <a:pt x="63" y="164"/>
                  </a:cubicBezTo>
                  <a:cubicBezTo>
                    <a:pt x="74" y="156"/>
                    <a:pt x="85" y="148"/>
                    <a:pt x="98" y="140"/>
                  </a:cubicBezTo>
                  <a:cubicBezTo>
                    <a:pt x="105" y="136"/>
                    <a:pt x="112" y="131"/>
                    <a:pt x="119" y="127"/>
                  </a:cubicBezTo>
                  <a:cubicBezTo>
                    <a:pt x="126" y="123"/>
                    <a:pt x="134" y="118"/>
                    <a:pt x="141" y="114"/>
                  </a:cubicBezTo>
                  <a:cubicBezTo>
                    <a:pt x="157" y="105"/>
                    <a:pt x="174" y="97"/>
                    <a:pt x="192" y="87"/>
                  </a:cubicBezTo>
                  <a:cubicBezTo>
                    <a:pt x="210" y="79"/>
                    <a:pt x="229" y="70"/>
                    <a:pt x="250" y="62"/>
                  </a:cubicBezTo>
                  <a:cubicBezTo>
                    <a:pt x="332" y="29"/>
                    <a:pt x="434" y="5"/>
                    <a:pt x="544" y="3"/>
                  </a:cubicBezTo>
                  <a:cubicBezTo>
                    <a:pt x="654" y="0"/>
                    <a:pt x="772" y="19"/>
                    <a:pt x="882" y="62"/>
                  </a:cubicBezTo>
                  <a:cubicBezTo>
                    <a:pt x="992" y="105"/>
                    <a:pt x="1091" y="172"/>
                    <a:pt x="1170" y="250"/>
                  </a:cubicBezTo>
                  <a:cubicBezTo>
                    <a:pt x="1248" y="327"/>
                    <a:pt x="1306" y="414"/>
                    <a:pt x="1344" y="494"/>
                  </a:cubicBezTo>
                  <a:cubicBezTo>
                    <a:pt x="1363" y="533"/>
                    <a:pt x="1377" y="572"/>
                    <a:pt x="1388" y="606"/>
                  </a:cubicBezTo>
                  <a:cubicBezTo>
                    <a:pt x="1393" y="623"/>
                    <a:pt x="1398" y="639"/>
                    <a:pt x="1401" y="654"/>
                  </a:cubicBezTo>
                  <a:cubicBezTo>
                    <a:pt x="1405" y="669"/>
                    <a:pt x="1408" y="683"/>
                    <a:pt x="1411" y="696"/>
                  </a:cubicBezTo>
                  <a:cubicBezTo>
                    <a:pt x="1413" y="708"/>
                    <a:pt x="1415" y="720"/>
                    <a:pt x="1417" y="729"/>
                  </a:cubicBezTo>
                  <a:cubicBezTo>
                    <a:pt x="1418" y="739"/>
                    <a:pt x="1419" y="748"/>
                    <a:pt x="1420" y="755"/>
                  </a:cubicBezTo>
                  <a:cubicBezTo>
                    <a:pt x="1422" y="768"/>
                    <a:pt x="1423" y="776"/>
                    <a:pt x="1423" y="776"/>
                  </a:cubicBezTo>
                  <a:lnTo>
                    <a:pt x="1323" y="786"/>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14" name="Picture 13">
            <a:extLst>
              <a:ext uri="{FF2B5EF4-FFF2-40B4-BE49-F238E27FC236}">
                <a16:creationId xmlns:a16="http://schemas.microsoft.com/office/drawing/2014/main" id="{7954C33E-6553-4B16-A99B-EC250EDAF011}"/>
              </a:ext>
            </a:extLst>
          </p:cNvPr>
          <p:cNvPicPr>
            <a:picLocks noChangeAspect="1"/>
          </p:cNvPicPr>
          <p:nvPr/>
        </p:nvPicPr>
        <p:blipFill>
          <a:blip r:embed="rId2"/>
          <a:stretch>
            <a:fillRect/>
          </a:stretch>
        </p:blipFill>
        <p:spPr>
          <a:xfrm>
            <a:off x="711187" y="1712824"/>
            <a:ext cx="409575" cy="409575"/>
          </a:xfrm>
          <a:prstGeom prst="rect">
            <a:avLst/>
          </a:prstGeom>
        </p:spPr>
      </p:pic>
      <p:sp>
        <p:nvSpPr>
          <p:cNvPr id="13" name="Rectangle 12">
            <a:extLst>
              <a:ext uri="{FF2B5EF4-FFF2-40B4-BE49-F238E27FC236}">
                <a16:creationId xmlns:a16="http://schemas.microsoft.com/office/drawing/2014/main" id="{AE9BE308-1F22-457F-95B1-D2BE291C609F}"/>
              </a:ext>
            </a:extLst>
          </p:cNvPr>
          <p:cNvSpPr/>
          <p:nvPr/>
        </p:nvSpPr>
        <p:spPr>
          <a:xfrm>
            <a:off x="2458651" y="1185273"/>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5" name="Rectangle 14">
            <a:extLst>
              <a:ext uri="{FF2B5EF4-FFF2-40B4-BE49-F238E27FC236}">
                <a16:creationId xmlns:a16="http://schemas.microsoft.com/office/drawing/2014/main" id="{E75ED8BD-7FC2-416F-A390-2EAAEEBCA44C}"/>
              </a:ext>
            </a:extLst>
          </p:cNvPr>
          <p:cNvSpPr/>
          <p:nvPr/>
        </p:nvSpPr>
        <p:spPr>
          <a:xfrm>
            <a:off x="2453569" y="2114550"/>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6" name="Rectangle 15">
            <a:extLst>
              <a:ext uri="{FF2B5EF4-FFF2-40B4-BE49-F238E27FC236}">
                <a16:creationId xmlns:a16="http://schemas.microsoft.com/office/drawing/2014/main" id="{73DC4152-2C25-4B98-883B-638C419DB276}"/>
              </a:ext>
            </a:extLst>
          </p:cNvPr>
          <p:cNvSpPr/>
          <p:nvPr/>
        </p:nvSpPr>
        <p:spPr>
          <a:xfrm>
            <a:off x="2455743" y="3085054"/>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pic>
        <p:nvPicPr>
          <p:cNvPr id="22" name="animation">
            <a:extLst>
              <a:ext uri="{FF2B5EF4-FFF2-40B4-BE49-F238E27FC236}">
                <a16:creationId xmlns:a16="http://schemas.microsoft.com/office/drawing/2014/main" id="{B7BC618B-C6D2-4B1E-8DFC-9E2AFBD68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17" name="Picture 16">
            <a:extLst>
              <a:ext uri="{FF2B5EF4-FFF2-40B4-BE49-F238E27FC236}">
                <a16:creationId xmlns:a16="http://schemas.microsoft.com/office/drawing/2014/main" id="{82E5E9BF-AC30-4E86-AE36-8D6072130E2D}"/>
              </a:ext>
            </a:extLst>
          </p:cNvPr>
          <p:cNvPicPr>
            <a:picLocks noChangeAspect="1"/>
          </p:cNvPicPr>
          <p:nvPr/>
        </p:nvPicPr>
        <p:blipFill>
          <a:blip r:embed="rId4"/>
          <a:stretch>
            <a:fillRect/>
          </a:stretch>
        </p:blipFill>
        <p:spPr>
          <a:xfrm>
            <a:off x="51488" y="4591230"/>
            <a:ext cx="528779" cy="518308"/>
          </a:xfrm>
          <a:prstGeom prst="rect">
            <a:avLst/>
          </a:prstGeom>
          <a:solidFill>
            <a:schemeClr val="tx1"/>
          </a:solidFill>
        </p:spPr>
      </p:pic>
      <p:pic>
        <p:nvPicPr>
          <p:cNvPr id="18" name="Picture 17">
            <a:extLst>
              <a:ext uri="{FF2B5EF4-FFF2-40B4-BE49-F238E27FC236}">
                <a16:creationId xmlns:a16="http://schemas.microsoft.com/office/drawing/2014/main" id="{02A32C64-EF22-4657-AD9F-152E91F53F9F}"/>
              </a:ext>
            </a:extLst>
          </p:cNvPr>
          <p:cNvPicPr>
            <a:picLocks noChangeAspect="1"/>
          </p:cNvPicPr>
          <p:nvPr/>
        </p:nvPicPr>
        <p:blipFill>
          <a:blip r:embed="rId5"/>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251344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4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m relacionada">
            <a:extLst>
              <a:ext uri="{FF2B5EF4-FFF2-40B4-BE49-F238E27FC236}">
                <a16:creationId xmlns:a16="http://schemas.microsoft.com/office/drawing/2014/main" id="{2753121F-2F50-431E-B29C-6B837F48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 y="1071688"/>
            <a:ext cx="8753262" cy="3522101"/>
          </a:xfrm>
          <a:prstGeom prst="rect">
            <a:avLst/>
          </a:prstGeom>
          <a:noFill/>
          <a:extLst>
            <a:ext uri="{909E8E84-426E-40DD-AFC4-6F175D3DCCD1}">
              <a14:hiddenFill xmlns:a14="http://schemas.microsoft.com/office/drawing/2010/main">
                <a:solidFill>
                  <a:srgbClr val="FFFFFF"/>
                </a:solidFill>
              </a14:hiddenFill>
            </a:ext>
          </a:extLst>
        </p:spPr>
      </p:pic>
      <p:sp>
        <p:nvSpPr>
          <p:cNvPr id="9" name="left_tab2"/>
          <p:cNvSpPr>
            <a:spLocks/>
          </p:cNvSpPr>
          <p:nvPr/>
        </p:nvSpPr>
        <p:spPr bwMode="auto">
          <a:xfrm>
            <a:off x="5954" y="3427557"/>
            <a:ext cx="9138046" cy="1706821"/>
          </a:xfrm>
          <a:custGeom>
            <a:avLst/>
            <a:gdLst>
              <a:gd name="T0" fmla="*/ 0 w 3840"/>
              <a:gd name="T1" fmla="*/ 12 h 712"/>
              <a:gd name="T2" fmla="*/ 812 w 3840"/>
              <a:gd name="T3" fmla="*/ 12 h 712"/>
              <a:gd name="T4" fmla="*/ 1000 w 3840"/>
              <a:gd name="T5" fmla="*/ 72 h 712"/>
              <a:gd name="T6" fmla="*/ 1336 w 3840"/>
              <a:gd name="T7" fmla="*/ 376 h 712"/>
              <a:gd name="T8" fmla="*/ 1544 w 3840"/>
              <a:gd name="T9" fmla="*/ 428 h 712"/>
              <a:gd name="T10" fmla="*/ 3840 w 3840"/>
              <a:gd name="T11" fmla="*/ 428 h 712"/>
              <a:gd name="T12" fmla="*/ 3840 w 3840"/>
              <a:gd name="T13" fmla="*/ 712 h 712"/>
              <a:gd name="T14" fmla="*/ 0 w 3840"/>
              <a:gd name="T15" fmla="*/ 712 h 712"/>
              <a:gd name="T16" fmla="*/ 0 w 3840"/>
              <a:gd name="T17" fmla="*/ 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0" h="712">
                <a:moveTo>
                  <a:pt x="0" y="12"/>
                </a:moveTo>
                <a:cubicBezTo>
                  <a:pt x="812" y="12"/>
                  <a:pt x="812" y="12"/>
                  <a:pt x="812" y="12"/>
                </a:cubicBezTo>
                <a:cubicBezTo>
                  <a:pt x="812" y="12"/>
                  <a:pt x="948" y="0"/>
                  <a:pt x="1000" y="72"/>
                </a:cubicBezTo>
                <a:cubicBezTo>
                  <a:pt x="1044" y="116"/>
                  <a:pt x="1336" y="376"/>
                  <a:pt x="1336" y="376"/>
                </a:cubicBezTo>
                <a:cubicBezTo>
                  <a:pt x="1336" y="376"/>
                  <a:pt x="1356" y="428"/>
                  <a:pt x="1544" y="428"/>
                </a:cubicBezTo>
                <a:cubicBezTo>
                  <a:pt x="1732" y="428"/>
                  <a:pt x="3840" y="428"/>
                  <a:pt x="3840" y="428"/>
                </a:cubicBezTo>
                <a:cubicBezTo>
                  <a:pt x="3840" y="712"/>
                  <a:pt x="3840" y="712"/>
                  <a:pt x="3840" y="712"/>
                </a:cubicBezTo>
                <a:cubicBezTo>
                  <a:pt x="0" y="712"/>
                  <a:pt x="0" y="712"/>
                  <a:pt x="0" y="712"/>
                </a:cubicBezTo>
                <a:lnTo>
                  <a:pt x="0" y="12"/>
                </a:ln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3" name="left_tab"/>
          <p:cNvSpPr>
            <a:spLocks/>
          </p:cNvSpPr>
          <p:nvPr/>
        </p:nvSpPr>
        <p:spPr bwMode="auto">
          <a:xfrm>
            <a:off x="5954" y="3824869"/>
            <a:ext cx="3213113" cy="1318631"/>
          </a:xfrm>
          <a:custGeom>
            <a:avLst/>
            <a:gdLst>
              <a:gd name="T0" fmla="*/ 0 w 1350"/>
              <a:gd name="T1" fmla="*/ 6 h 550"/>
              <a:gd name="T2" fmla="*/ 600 w 1350"/>
              <a:gd name="T3" fmla="*/ 6 h 550"/>
              <a:gd name="T4" fmla="*/ 822 w 1350"/>
              <a:gd name="T5" fmla="*/ 84 h 550"/>
              <a:gd name="T6" fmla="*/ 1350 w 1350"/>
              <a:gd name="T7" fmla="*/ 550 h 550"/>
              <a:gd name="T8" fmla="*/ 0 w 1350"/>
              <a:gd name="T9" fmla="*/ 550 h 550"/>
              <a:gd name="T10" fmla="*/ 0 w 1350"/>
              <a:gd name="T11" fmla="*/ 6 h 550"/>
            </a:gdLst>
            <a:ahLst/>
            <a:cxnLst>
              <a:cxn ang="0">
                <a:pos x="T0" y="T1"/>
              </a:cxn>
              <a:cxn ang="0">
                <a:pos x="T2" y="T3"/>
              </a:cxn>
              <a:cxn ang="0">
                <a:pos x="T4" y="T5"/>
              </a:cxn>
              <a:cxn ang="0">
                <a:pos x="T6" y="T7"/>
              </a:cxn>
              <a:cxn ang="0">
                <a:pos x="T8" y="T9"/>
              </a:cxn>
              <a:cxn ang="0">
                <a:pos x="T10" y="T11"/>
              </a:cxn>
            </a:cxnLst>
            <a:rect l="0" t="0" r="r" b="b"/>
            <a:pathLst>
              <a:path w="1350" h="550">
                <a:moveTo>
                  <a:pt x="0" y="6"/>
                </a:moveTo>
                <a:cubicBezTo>
                  <a:pt x="600" y="6"/>
                  <a:pt x="600" y="6"/>
                  <a:pt x="600" y="6"/>
                </a:cubicBezTo>
                <a:cubicBezTo>
                  <a:pt x="600" y="6"/>
                  <a:pt x="738" y="0"/>
                  <a:pt x="822" y="84"/>
                </a:cubicBezTo>
                <a:cubicBezTo>
                  <a:pt x="906" y="168"/>
                  <a:pt x="1350" y="550"/>
                  <a:pt x="1350" y="550"/>
                </a:cubicBezTo>
                <a:cubicBezTo>
                  <a:pt x="0" y="550"/>
                  <a:pt x="0" y="550"/>
                  <a:pt x="0" y="550"/>
                </a:cubicBezTo>
                <a:lnTo>
                  <a:pt x="0" y="6"/>
                </a:lnTo>
                <a:close/>
              </a:path>
            </a:pathLst>
          </a:custGeom>
          <a:solidFill>
            <a:schemeClr val="accent1">
              <a:alpha val="3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1" name="bottom_secondlayer"/>
          <p:cNvSpPr>
            <a:spLocks/>
          </p:cNvSpPr>
          <p:nvPr/>
        </p:nvSpPr>
        <p:spPr bwMode="auto">
          <a:xfrm>
            <a:off x="339144" y="433874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20" name="Freeform 19"/>
          <p:cNvSpPr/>
          <p:nvPr/>
        </p:nvSpPr>
        <p:spPr>
          <a:xfrm>
            <a:off x="2209800" y="-1"/>
            <a:ext cx="6934199"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171" name="Freeform 13"/>
          <p:cNvSpPr>
            <a:spLocks/>
          </p:cNvSpPr>
          <p:nvPr/>
        </p:nvSpPr>
        <p:spPr bwMode="auto">
          <a:xfrm>
            <a:off x="-1" y="175941"/>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150" name="Title 1">
            <a:extLst>
              <a:ext uri="{FF2B5EF4-FFF2-40B4-BE49-F238E27FC236}">
                <a16:creationId xmlns:a16="http://schemas.microsoft.com/office/drawing/2014/main" id="{76BDC1D9-965B-4313-B745-20399F4F0134}"/>
              </a:ext>
            </a:extLst>
          </p:cNvPr>
          <p:cNvSpPr txBox="1">
            <a:spLocks/>
          </p:cNvSpPr>
          <p:nvPr/>
        </p:nvSpPr>
        <p:spPr>
          <a:xfrm>
            <a:off x="4663380" y="863448"/>
            <a:ext cx="3953475"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Software Reselling</a:t>
            </a:r>
          </a:p>
        </p:txBody>
      </p:sp>
      <p:sp>
        <p:nvSpPr>
          <p:cNvPr id="151" name="Title 1">
            <a:extLst>
              <a:ext uri="{FF2B5EF4-FFF2-40B4-BE49-F238E27FC236}">
                <a16:creationId xmlns:a16="http://schemas.microsoft.com/office/drawing/2014/main" id="{CF469BBD-BF7A-4E5B-A026-0C619EF4F329}"/>
              </a:ext>
            </a:extLst>
          </p:cNvPr>
          <p:cNvSpPr txBox="1">
            <a:spLocks/>
          </p:cNvSpPr>
          <p:nvPr/>
        </p:nvSpPr>
        <p:spPr>
          <a:xfrm>
            <a:off x="5170093" y="1247731"/>
            <a:ext cx="3249400" cy="2492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1800" dirty="0">
                <a:solidFill>
                  <a:srgbClr val="00B0F0"/>
                </a:solidFill>
              </a:rPr>
              <a:t>CrowdStrike Partnership</a:t>
            </a:r>
          </a:p>
        </p:txBody>
      </p:sp>
      <p:grpSp>
        <p:nvGrpSpPr>
          <p:cNvPr id="52" name="Group 51">
            <a:extLst>
              <a:ext uri="{FF2B5EF4-FFF2-40B4-BE49-F238E27FC236}">
                <a16:creationId xmlns:a16="http://schemas.microsoft.com/office/drawing/2014/main" id="{062E6495-0738-4B29-9A7A-6D926E9D8801}"/>
              </a:ext>
            </a:extLst>
          </p:cNvPr>
          <p:cNvGrpSpPr/>
          <p:nvPr/>
        </p:nvGrpSpPr>
        <p:grpSpPr>
          <a:xfrm>
            <a:off x="8283944" y="1003145"/>
            <a:ext cx="810285" cy="82298"/>
            <a:chOff x="2381667" y="4351674"/>
            <a:chExt cx="659137" cy="66946"/>
          </a:xfrm>
        </p:grpSpPr>
        <p:sp>
          <p:nvSpPr>
            <p:cNvPr id="51" name="Rectangle 50">
              <a:extLst>
                <a:ext uri="{FF2B5EF4-FFF2-40B4-BE49-F238E27FC236}">
                  <a16:creationId xmlns:a16="http://schemas.microsoft.com/office/drawing/2014/main" id="{9C0D06BE-3C92-484D-9C5D-1F814D5F9665}"/>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5" name="Rectangle 224">
              <a:extLst>
                <a:ext uri="{FF2B5EF4-FFF2-40B4-BE49-F238E27FC236}">
                  <a16:creationId xmlns:a16="http://schemas.microsoft.com/office/drawing/2014/main" id="{8D1DC75B-768F-43F1-AAAB-E0D4A4262D55}"/>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6" name="Rectangle 225">
              <a:extLst>
                <a:ext uri="{FF2B5EF4-FFF2-40B4-BE49-F238E27FC236}">
                  <a16:creationId xmlns:a16="http://schemas.microsoft.com/office/drawing/2014/main" id="{27246DAF-3EDC-4DFA-94F8-F3EEA60F6CAC}"/>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7" name="Rectangle 226">
              <a:extLst>
                <a:ext uri="{FF2B5EF4-FFF2-40B4-BE49-F238E27FC236}">
                  <a16:creationId xmlns:a16="http://schemas.microsoft.com/office/drawing/2014/main" id="{BB1218AE-462A-4158-8094-B2387AAF39D8}"/>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8" name="Rectangle 227">
              <a:extLst>
                <a:ext uri="{FF2B5EF4-FFF2-40B4-BE49-F238E27FC236}">
                  <a16:creationId xmlns:a16="http://schemas.microsoft.com/office/drawing/2014/main" id="{98D26AA2-A269-4CD6-BED3-088B39ECFC21}"/>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9" name="Rectangle 228">
              <a:extLst>
                <a:ext uri="{FF2B5EF4-FFF2-40B4-BE49-F238E27FC236}">
                  <a16:creationId xmlns:a16="http://schemas.microsoft.com/office/drawing/2014/main" id="{1AFB027D-F5A4-4712-8687-13F8822E5F4A}"/>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65" name="animation">
            <a:extLst>
              <a:ext uri="{FF2B5EF4-FFF2-40B4-BE49-F238E27FC236}">
                <a16:creationId xmlns:a16="http://schemas.microsoft.com/office/drawing/2014/main" id="{64D467A3-FFFC-4E97-8C77-9FE1B8CE9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66" name="bottom_secondlayer">
            <a:extLst>
              <a:ext uri="{FF2B5EF4-FFF2-40B4-BE49-F238E27FC236}">
                <a16:creationId xmlns:a16="http://schemas.microsoft.com/office/drawing/2014/main" id="{9F86153E-455D-467B-8EFE-9F2F91F4CB9E}"/>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67" name="bottom_firstlayer">
            <a:extLst>
              <a:ext uri="{FF2B5EF4-FFF2-40B4-BE49-F238E27FC236}">
                <a16:creationId xmlns:a16="http://schemas.microsoft.com/office/drawing/2014/main" id="{2DE2171B-D1A2-4C01-BB81-4E9188BF0617}"/>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69" name="Group 68">
            <a:extLst>
              <a:ext uri="{FF2B5EF4-FFF2-40B4-BE49-F238E27FC236}">
                <a16:creationId xmlns:a16="http://schemas.microsoft.com/office/drawing/2014/main" id="{0130C77B-F79B-4F68-B427-033EAC346020}"/>
              </a:ext>
            </a:extLst>
          </p:cNvPr>
          <p:cNvGrpSpPr/>
          <p:nvPr/>
        </p:nvGrpSpPr>
        <p:grpSpPr>
          <a:xfrm>
            <a:off x="8283944" y="4506970"/>
            <a:ext cx="810285" cy="82298"/>
            <a:chOff x="2381667" y="4351674"/>
            <a:chExt cx="659137" cy="66946"/>
          </a:xfrm>
        </p:grpSpPr>
        <p:sp>
          <p:nvSpPr>
            <p:cNvPr id="70" name="Rectangle 69">
              <a:extLst>
                <a:ext uri="{FF2B5EF4-FFF2-40B4-BE49-F238E27FC236}">
                  <a16:creationId xmlns:a16="http://schemas.microsoft.com/office/drawing/2014/main" id="{2ED231D7-078C-4075-8FBC-74DD8B86117A}"/>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1" name="Rectangle 70">
              <a:extLst>
                <a:ext uri="{FF2B5EF4-FFF2-40B4-BE49-F238E27FC236}">
                  <a16:creationId xmlns:a16="http://schemas.microsoft.com/office/drawing/2014/main" id="{0FB19678-09C3-42B8-BB08-FACDCE59493C}"/>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2" name="Rectangle 71">
              <a:extLst>
                <a:ext uri="{FF2B5EF4-FFF2-40B4-BE49-F238E27FC236}">
                  <a16:creationId xmlns:a16="http://schemas.microsoft.com/office/drawing/2014/main" id="{32CAE967-AB2D-46E4-A43D-4DF4AF2AB58B}"/>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3" name="Rectangle 72">
              <a:extLst>
                <a:ext uri="{FF2B5EF4-FFF2-40B4-BE49-F238E27FC236}">
                  <a16:creationId xmlns:a16="http://schemas.microsoft.com/office/drawing/2014/main" id="{41E30584-9D7E-4206-A9A9-E20D0C6DB5AA}"/>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4" name="Rectangle 73">
              <a:extLst>
                <a:ext uri="{FF2B5EF4-FFF2-40B4-BE49-F238E27FC236}">
                  <a16:creationId xmlns:a16="http://schemas.microsoft.com/office/drawing/2014/main" id="{6003E45C-24C6-49C6-B7D0-46E130D74BD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5" name="Rectangle 74">
              <a:extLst>
                <a:ext uri="{FF2B5EF4-FFF2-40B4-BE49-F238E27FC236}">
                  <a16:creationId xmlns:a16="http://schemas.microsoft.com/office/drawing/2014/main" id="{7D801B69-B8A3-4909-AD3D-7D3D686243E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247" name="Group 246">
            <a:extLst>
              <a:ext uri="{FF2B5EF4-FFF2-40B4-BE49-F238E27FC236}">
                <a16:creationId xmlns:a16="http://schemas.microsoft.com/office/drawing/2014/main" id="{904D1ED2-7BEB-450C-BBA5-89086B132BF5}"/>
              </a:ext>
            </a:extLst>
          </p:cNvPr>
          <p:cNvGrpSpPr/>
          <p:nvPr/>
        </p:nvGrpSpPr>
        <p:grpSpPr>
          <a:xfrm>
            <a:off x="4134413" y="3107620"/>
            <a:ext cx="735309" cy="633887"/>
            <a:chOff x="3788804" y="2704404"/>
            <a:chExt cx="980412" cy="845182"/>
          </a:xfrm>
        </p:grpSpPr>
        <p:sp>
          <p:nvSpPr>
            <p:cNvPr id="39" name="Hexagon 38"/>
            <p:cNvSpPr/>
            <p:nvPr/>
          </p:nvSpPr>
          <p:spPr>
            <a:xfrm>
              <a:off x="3788804" y="2704404"/>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4" name="Picture 233" descr="Classroom">
              <a:extLst>
                <a:ext uri="{FF2B5EF4-FFF2-40B4-BE49-F238E27FC236}">
                  <a16:creationId xmlns:a16="http://schemas.microsoft.com/office/drawing/2014/main" id="{A76693FA-C117-4709-918B-AD3C52DD43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6077" y="2917973"/>
              <a:ext cx="438017" cy="438017"/>
            </a:xfrm>
            <a:prstGeom prst="rect">
              <a:avLst/>
            </a:prstGeom>
          </p:spPr>
        </p:pic>
      </p:grpSp>
      <p:grpSp>
        <p:nvGrpSpPr>
          <p:cNvPr id="249" name="Group 248">
            <a:extLst>
              <a:ext uri="{FF2B5EF4-FFF2-40B4-BE49-F238E27FC236}">
                <a16:creationId xmlns:a16="http://schemas.microsoft.com/office/drawing/2014/main" id="{FA3BA29B-0896-42AE-A6C6-4C296C443CE9}"/>
              </a:ext>
            </a:extLst>
          </p:cNvPr>
          <p:cNvGrpSpPr/>
          <p:nvPr/>
        </p:nvGrpSpPr>
        <p:grpSpPr>
          <a:xfrm>
            <a:off x="2282127" y="4155476"/>
            <a:ext cx="735309" cy="633887"/>
            <a:chOff x="4618889" y="3187707"/>
            <a:chExt cx="980412" cy="845182"/>
          </a:xfrm>
        </p:grpSpPr>
        <p:sp>
          <p:nvSpPr>
            <p:cNvPr id="44" name="Hexagon 43"/>
            <p:cNvSpPr/>
            <p:nvPr/>
          </p:nvSpPr>
          <p:spPr>
            <a:xfrm>
              <a:off x="4618889" y="3187707"/>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6" name="Picture 235" descr="Lock">
              <a:extLst>
                <a:ext uri="{FF2B5EF4-FFF2-40B4-BE49-F238E27FC236}">
                  <a16:creationId xmlns:a16="http://schemas.microsoft.com/office/drawing/2014/main" id="{296FCB9C-4970-434D-B1BF-849929C79A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4012" y="3361410"/>
              <a:ext cx="461740" cy="461740"/>
            </a:xfrm>
            <a:prstGeom prst="rect">
              <a:avLst/>
            </a:prstGeom>
          </p:spPr>
        </p:pic>
      </p:grpSp>
      <p:grpSp>
        <p:nvGrpSpPr>
          <p:cNvPr id="250" name="Group 249">
            <a:extLst>
              <a:ext uri="{FF2B5EF4-FFF2-40B4-BE49-F238E27FC236}">
                <a16:creationId xmlns:a16="http://schemas.microsoft.com/office/drawing/2014/main" id="{B708D8B5-8F48-418D-8D8C-C72F8F51FD97}"/>
              </a:ext>
            </a:extLst>
          </p:cNvPr>
          <p:cNvGrpSpPr/>
          <p:nvPr/>
        </p:nvGrpSpPr>
        <p:grpSpPr>
          <a:xfrm>
            <a:off x="3508090" y="4165377"/>
            <a:ext cx="735309" cy="633887"/>
            <a:chOff x="4618889" y="2231673"/>
            <a:chExt cx="980412" cy="845182"/>
          </a:xfrm>
        </p:grpSpPr>
        <p:sp>
          <p:nvSpPr>
            <p:cNvPr id="43" name="Hexagon 42"/>
            <p:cNvSpPr/>
            <p:nvPr/>
          </p:nvSpPr>
          <p:spPr>
            <a:xfrm>
              <a:off x="4618889" y="2231673"/>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8" name="Picture 237" descr="Target Audience">
              <a:extLst>
                <a:ext uri="{FF2B5EF4-FFF2-40B4-BE49-F238E27FC236}">
                  <a16:creationId xmlns:a16="http://schemas.microsoft.com/office/drawing/2014/main" id="{65905CE2-F53C-42BF-8C3C-99FB2FEE9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064" y="2419192"/>
              <a:ext cx="466779" cy="466778"/>
            </a:xfrm>
            <a:prstGeom prst="rect">
              <a:avLst/>
            </a:prstGeom>
          </p:spPr>
        </p:pic>
      </p:grpSp>
      <p:grpSp>
        <p:nvGrpSpPr>
          <p:cNvPr id="15" name="Group 14">
            <a:extLst>
              <a:ext uri="{FF2B5EF4-FFF2-40B4-BE49-F238E27FC236}">
                <a16:creationId xmlns:a16="http://schemas.microsoft.com/office/drawing/2014/main" id="{40C406B2-99CA-42BB-A83D-90C178F6D602}"/>
              </a:ext>
            </a:extLst>
          </p:cNvPr>
          <p:cNvGrpSpPr/>
          <p:nvPr/>
        </p:nvGrpSpPr>
        <p:grpSpPr>
          <a:xfrm>
            <a:off x="2889286" y="3107620"/>
            <a:ext cx="735309" cy="633887"/>
            <a:chOff x="1596476" y="2028303"/>
            <a:chExt cx="735309" cy="633887"/>
          </a:xfrm>
        </p:grpSpPr>
        <p:sp>
          <p:nvSpPr>
            <p:cNvPr id="31" name="Hexagon 30"/>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6" name="Picture 5">
              <a:extLst>
                <a:ext uri="{FF2B5EF4-FFF2-40B4-BE49-F238E27FC236}">
                  <a16:creationId xmlns:a16="http://schemas.microsoft.com/office/drawing/2014/main" id="{92CB141D-51AE-4BCE-A1D9-806D0A6D70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sp>
        <p:nvSpPr>
          <p:cNvPr id="89" name="Hexagon 88">
            <a:extLst>
              <a:ext uri="{FF2B5EF4-FFF2-40B4-BE49-F238E27FC236}">
                <a16:creationId xmlns:a16="http://schemas.microsoft.com/office/drawing/2014/main" id="{EE888777-956E-4F56-86B6-AD5F8EFCC851}"/>
              </a:ext>
            </a:extLst>
          </p:cNvPr>
          <p:cNvSpPr/>
          <p:nvPr/>
        </p:nvSpPr>
        <p:spPr>
          <a:xfrm>
            <a:off x="4751091" y="3479974"/>
            <a:ext cx="735309" cy="633887"/>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76" name="Group 75">
            <a:extLst>
              <a:ext uri="{FF2B5EF4-FFF2-40B4-BE49-F238E27FC236}">
                <a16:creationId xmlns:a16="http://schemas.microsoft.com/office/drawing/2014/main" id="{35DB9A25-BEC2-4198-AC78-B3CC582ED318}"/>
              </a:ext>
            </a:extLst>
          </p:cNvPr>
          <p:cNvGrpSpPr/>
          <p:nvPr/>
        </p:nvGrpSpPr>
        <p:grpSpPr>
          <a:xfrm>
            <a:off x="947472" y="4740308"/>
            <a:ext cx="810285" cy="82298"/>
            <a:chOff x="2381667" y="4351674"/>
            <a:chExt cx="659137" cy="66946"/>
          </a:xfrm>
        </p:grpSpPr>
        <p:sp>
          <p:nvSpPr>
            <p:cNvPr id="77" name="Rectangle 76">
              <a:extLst>
                <a:ext uri="{FF2B5EF4-FFF2-40B4-BE49-F238E27FC236}">
                  <a16:creationId xmlns:a16="http://schemas.microsoft.com/office/drawing/2014/main" id="{F9723649-FC17-4799-A232-C3C8402E7948}"/>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8" name="Rectangle 77">
              <a:extLst>
                <a:ext uri="{FF2B5EF4-FFF2-40B4-BE49-F238E27FC236}">
                  <a16:creationId xmlns:a16="http://schemas.microsoft.com/office/drawing/2014/main" id="{94A35533-25B4-4F29-A90C-3D39BE7DA44F}"/>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9" name="Rectangle 78">
              <a:extLst>
                <a:ext uri="{FF2B5EF4-FFF2-40B4-BE49-F238E27FC236}">
                  <a16:creationId xmlns:a16="http://schemas.microsoft.com/office/drawing/2014/main" id="{0E72238B-6786-420C-852B-20B8AA1FAA97}"/>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0" name="Rectangle 79">
              <a:extLst>
                <a:ext uri="{FF2B5EF4-FFF2-40B4-BE49-F238E27FC236}">
                  <a16:creationId xmlns:a16="http://schemas.microsoft.com/office/drawing/2014/main" id="{C8076E36-9FFB-4939-9CC4-37F5C529D36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1" name="Rectangle 80">
              <a:extLst>
                <a:ext uri="{FF2B5EF4-FFF2-40B4-BE49-F238E27FC236}">
                  <a16:creationId xmlns:a16="http://schemas.microsoft.com/office/drawing/2014/main" id="{9C53B98A-3A33-4DD5-B668-6EE3E3C04700}"/>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2" name="Rectangle 81">
              <a:extLst>
                <a:ext uri="{FF2B5EF4-FFF2-40B4-BE49-F238E27FC236}">
                  <a16:creationId xmlns:a16="http://schemas.microsoft.com/office/drawing/2014/main" id="{7C06E6D6-810E-48DB-89FA-3C676EBDF31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4" name="Group 13">
            <a:extLst>
              <a:ext uri="{FF2B5EF4-FFF2-40B4-BE49-F238E27FC236}">
                <a16:creationId xmlns:a16="http://schemas.microsoft.com/office/drawing/2014/main" id="{D3B59DCA-93C6-49FE-82C4-8FCDBA525D32}"/>
              </a:ext>
            </a:extLst>
          </p:cNvPr>
          <p:cNvGrpSpPr/>
          <p:nvPr/>
        </p:nvGrpSpPr>
        <p:grpSpPr>
          <a:xfrm>
            <a:off x="3511849" y="3426553"/>
            <a:ext cx="735309" cy="702695"/>
            <a:chOff x="2219039" y="2390780"/>
            <a:chExt cx="735309" cy="633887"/>
          </a:xfrm>
        </p:grpSpPr>
        <p:sp>
          <p:nvSpPr>
            <p:cNvPr id="36" name="Hexagon 35"/>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a:extLst>
                <a:ext uri="{FF2B5EF4-FFF2-40B4-BE49-F238E27FC236}">
                  <a16:creationId xmlns:a16="http://schemas.microsoft.com/office/drawing/2014/main" id="{196119C9-0E3F-4A25-A067-1832F1B42F61}"/>
                </a:ext>
              </a:extLst>
            </p:cNvPr>
            <p:cNvPicPr>
              <a:picLocks noChangeAspect="1"/>
            </p:cNvPicPr>
            <p:nvPr/>
          </p:nvPicPr>
          <p:blipFill>
            <a:blip r:embed="rId11"/>
            <a:stretch>
              <a:fillRect/>
            </a:stretch>
          </p:blipFill>
          <p:spPr>
            <a:xfrm>
              <a:off x="2378146" y="2508501"/>
              <a:ext cx="409575" cy="409575"/>
            </a:xfrm>
            <a:prstGeom prst="rect">
              <a:avLst/>
            </a:prstGeom>
          </p:spPr>
        </p:pic>
      </p:grpSp>
      <p:grpSp>
        <p:nvGrpSpPr>
          <p:cNvPr id="10" name="Group 9">
            <a:extLst>
              <a:ext uri="{FF2B5EF4-FFF2-40B4-BE49-F238E27FC236}">
                <a16:creationId xmlns:a16="http://schemas.microsoft.com/office/drawing/2014/main" id="{E9206B62-5A2F-4CC6-9307-E8376CA6F485}"/>
              </a:ext>
            </a:extLst>
          </p:cNvPr>
          <p:cNvGrpSpPr/>
          <p:nvPr/>
        </p:nvGrpSpPr>
        <p:grpSpPr>
          <a:xfrm>
            <a:off x="2889286" y="3817576"/>
            <a:ext cx="735309" cy="633887"/>
            <a:chOff x="1596476" y="2738259"/>
            <a:chExt cx="735309" cy="633887"/>
          </a:xfrm>
        </p:grpSpPr>
        <p:sp>
          <p:nvSpPr>
            <p:cNvPr id="34" name="Hexagon 33"/>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 name="Picture 4">
              <a:extLst>
                <a:ext uri="{FF2B5EF4-FFF2-40B4-BE49-F238E27FC236}">
                  <a16:creationId xmlns:a16="http://schemas.microsoft.com/office/drawing/2014/main" id="{0F080F86-13A7-4E36-9724-AF8BF41AA333}"/>
                </a:ext>
              </a:extLst>
            </p:cNvPr>
            <p:cNvPicPr>
              <a:picLocks noChangeAspect="1"/>
            </p:cNvPicPr>
            <p:nvPr/>
          </p:nvPicPr>
          <p:blipFill>
            <a:blip r:embed="rId12"/>
            <a:stretch>
              <a:fillRect/>
            </a:stretch>
          </p:blipFill>
          <p:spPr>
            <a:xfrm>
              <a:off x="1753233" y="2845652"/>
              <a:ext cx="428625" cy="419100"/>
            </a:xfrm>
            <a:prstGeom prst="rect">
              <a:avLst/>
            </a:prstGeom>
          </p:spPr>
        </p:pic>
      </p:grpSp>
      <p:grpSp>
        <p:nvGrpSpPr>
          <p:cNvPr id="18" name="Group 17">
            <a:extLst>
              <a:ext uri="{FF2B5EF4-FFF2-40B4-BE49-F238E27FC236}">
                <a16:creationId xmlns:a16="http://schemas.microsoft.com/office/drawing/2014/main" id="{AE5C8BDE-4B5F-483B-AEDF-00510E66E0EB}"/>
              </a:ext>
            </a:extLst>
          </p:cNvPr>
          <p:cNvGrpSpPr/>
          <p:nvPr/>
        </p:nvGrpSpPr>
        <p:grpSpPr>
          <a:xfrm>
            <a:off x="2266722" y="3470097"/>
            <a:ext cx="735309" cy="633887"/>
            <a:chOff x="973912" y="2390780"/>
            <a:chExt cx="735309" cy="633887"/>
          </a:xfrm>
        </p:grpSpPr>
        <p:sp>
          <p:nvSpPr>
            <p:cNvPr id="28" name="Hexagon 27"/>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7" name="Picture 16">
              <a:extLst>
                <a:ext uri="{FF2B5EF4-FFF2-40B4-BE49-F238E27FC236}">
                  <a16:creationId xmlns:a16="http://schemas.microsoft.com/office/drawing/2014/main" id="{D6EDCEAF-C9C8-4AB1-81ED-4AC9BF67B7A6}"/>
                </a:ext>
              </a:extLst>
            </p:cNvPr>
            <p:cNvPicPr>
              <a:picLocks noChangeAspect="1"/>
            </p:cNvPicPr>
            <p:nvPr/>
          </p:nvPicPr>
          <p:blipFill>
            <a:blip r:embed="rId13"/>
            <a:stretch>
              <a:fillRect/>
            </a:stretch>
          </p:blipFill>
          <p:spPr>
            <a:xfrm>
              <a:off x="1140599" y="2507260"/>
              <a:ext cx="419100" cy="419100"/>
            </a:xfrm>
            <a:prstGeom prst="rect">
              <a:avLst/>
            </a:prstGeom>
          </p:spPr>
        </p:pic>
      </p:grpSp>
      <p:grpSp>
        <p:nvGrpSpPr>
          <p:cNvPr id="2" name="Group 1">
            <a:extLst>
              <a:ext uri="{FF2B5EF4-FFF2-40B4-BE49-F238E27FC236}">
                <a16:creationId xmlns:a16="http://schemas.microsoft.com/office/drawing/2014/main" id="{DF56CC61-984D-40BA-AFD2-956CBECCA7C7}"/>
              </a:ext>
            </a:extLst>
          </p:cNvPr>
          <p:cNvGrpSpPr/>
          <p:nvPr/>
        </p:nvGrpSpPr>
        <p:grpSpPr>
          <a:xfrm>
            <a:off x="3490076" y="2671051"/>
            <a:ext cx="753323" cy="715909"/>
            <a:chOff x="3490076" y="2671051"/>
            <a:chExt cx="753323" cy="715909"/>
          </a:xfrm>
        </p:grpSpPr>
        <p:sp>
          <p:nvSpPr>
            <p:cNvPr id="35" name="Hexagon 34"/>
            <p:cNvSpPr/>
            <p:nvPr/>
          </p:nvSpPr>
          <p:spPr>
            <a:xfrm>
              <a:off x="3490076" y="2671051"/>
              <a:ext cx="753323" cy="715909"/>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2" name="Picture 231">
              <a:extLst>
                <a:ext uri="{FF2B5EF4-FFF2-40B4-BE49-F238E27FC236}">
                  <a16:creationId xmlns:a16="http://schemas.microsoft.com/office/drawing/2014/main" id="{63CB4DCC-2E20-41C8-9044-C8F1E2D2E5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357" y="2851699"/>
              <a:ext cx="482110" cy="388138"/>
            </a:xfrm>
            <a:prstGeom prst="rect">
              <a:avLst/>
            </a:prstGeom>
            <a:solidFill>
              <a:schemeClr val="tx1"/>
            </a:solidFill>
          </p:spPr>
        </p:pic>
      </p:grpSp>
      <p:pic>
        <p:nvPicPr>
          <p:cNvPr id="87" name="Picture 86">
            <a:extLst>
              <a:ext uri="{FF2B5EF4-FFF2-40B4-BE49-F238E27FC236}">
                <a16:creationId xmlns:a16="http://schemas.microsoft.com/office/drawing/2014/main" id="{8DF32E7B-75CE-41BA-ABA6-A7F5A340AD14}"/>
              </a:ext>
            </a:extLst>
          </p:cNvPr>
          <p:cNvPicPr>
            <a:picLocks noChangeAspect="1"/>
          </p:cNvPicPr>
          <p:nvPr/>
        </p:nvPicPr>
        <p:blipFill>
          <a:blip r:embed="rId15"/>
          <a:stretch>
            <a:fillRect/>
          </a:stretch>
        </p:blipFill>
        <p:spPr>
          <a:xfrm>
            <a:off x="4886941" y="3596310"/>
            <a:ext cx="465643" cy="438189"/>
          </a:xfrm>
          <a:prstGeom prst="rect">
            <a:avLst/>
          </a:prstGeom>
        </p:spPr>
      </p:pic>
      <p:pic>
        <p:nvPicPr>
          <p:cNvPr id="21" name="Picture 20">
            <a:extLst>
              <a:ext uri="{FF2B5EF4-FFF2-40B4-BE49-F238E27FC236}">
                <a16:creationId xmlns:a16="http://schemas.microsoft.com/office/drawing/2014/main" id="{87E851BD-E2F7-4B34-85DA-289CF494A6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13231" y="1231135"/>
            <a:ext cx="1027145" cy="536683"/>
          </a:xfrm>
          <a:prstGeom prst="rect">
            <a:avLst/>
          </a:prstGeom>
        </p:spPr>
      </p:pic>
      <p:pic>
        <p:nvPicPr>
          <p:cNvPr id="85" name="animation">
            <a:extLst>
              <a:ext uri="{FF2B5EF4-FFF2-40B4-BE49-F238E27FC236}">
                <a16:creationId xmlns:a16="http://schemas.microsoft.com/office/drawing/2014/main" id="{F6D0814B-294A-49F1-AB61-A1D712950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64" name="Picture 63">
            <a:extLst>
              <a:ext uri="{FF2B5EF4-FFF2-40B4-BE49-F238E27FC236}">
                <a16:creationId xmlns:a16="http://schemas.microsoft.com/office/drawing/2014/main" id="{D90EA119-4BCD-40FC-9CC3-4BEEAD06F986}"/>
              </a:ext>
            </a:extLst>
          </p:cNvPr>
          <p:cNvPicPr>
            <a:picLocks noChangeAspect="1"/>
          </p:cNvPicPr>
          <p:nvPr/>
        </p:nvPicPr>
        <p:blipFill>
          <a:blip r:embed="rId17"/>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11951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1"/>
                                        </p:tgtEl>
                                        <p:attrNameLst>
                                          <p:attrName>style.visibility</p:attrName>
                                        </p:attrNameLst>
                                      </p:cBhvr>
                                      <p:to>
                                        <p:strVal val="visible"/>
                                      </p:to>
                                    </p:set>
                                    <p:animEffect transition="in" filter="wipe(left)">
                                      <p:cBhvr>
                                        <p:cTn id="10" dur="500"/>
                                        <p:tgtEl>
                                          <p:spTgt spid="17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20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par>
                                <p:cTn id="26" presetID="10" presetClass="entr" presetSubtype="0" fill="hold" nodeType="withEffect">
                                  <p:stCondLst>
                                    <p:cond delay="20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500"/>
                                        <p:tgtEl>
                                          <p:spTgt spid="249"/>
                                        </p:tgtEl>
                                      </p:cBhvr>
                                    </p:animEffect>
                                  </p:childTnLst>
                                </p:cTn>
                              </p:par>
                              <p:par>
                                <p:cTn id="29" presetID="23" presetClass="entr" presetSubtype="16" fill="hold" nodeType="withEffect">
                                  <p:stCondLst>
                                    <p:cond delay="200"/>
                                  </p:stCondLst>
                                  <p:childTnLst>
                                    <p:set>
                                      <p:cBhvr>
                                        <p:cTn id="30" dur="1" fill="hold">
                                          <p:stCondLst>
                                            <p:cond delay="0"/>
                                          </p:stCondLst>
                                        </p:cTn>
                                        <p:tgtEl>
                                          <p:spTgt spid="250"/>
                                        </p:tgtEl>
                                        <p:attrNameLst>
                                          <p:attrName>style.visibility</p:attrName>
                                        </p:attrNameLst>
                                      </p:cBhvr>
                                      <p:to>
                                        <p:strVal val="visible"/>
                                      </p:to>
                                    </p:set>
                                    <p:anim calcmode="lin" valueType="num">
                                      <p:cBhvr>
                                        <p:cTn id="31" dur="200" fill="hold"/>
                                        <p:tgtEl>
                                          <p:spTgt spid="250"/>
                                        </p:tgtEl>
                                        <p:attrNameLst>
                                          <p:attrName>ppt_w</p:attrName>
                                        </p:attrNameLst>
                                      </p:cBhvr>
                                      <p:tavLst>
                                        <p:tav tm="0">
                                          <p:val>
                                            <p:fltVal val="0"/>
                                          </p:val>
                                        </p:tav>
                                        <p:tav tm="100000">
                                          <p:val>
                                            <p:strVal val="#ppt_w"/>
                                          </p:val>
                                        </p:tav>
                                      </p:tavLst>
                                    </p:anim>
                                    <p:anim calcmode="lin" valueType="num">
                                      <p:cBhvr>
                                        <p:cTn id="32" dur="200" fill="hold"/>
                                        <p:tgtEl>
                                          <p:spTgt spid="250"/>
                                        </p:tgtEl>
                                        <p:attrNameLst>
                                          <p:attrName>ppt_h</p:attrName>
                                        </p:attrNameLst>
                                      </p:cBhvr>
                                      <p:tavLst>
                                        <p:tav tm="0">
                                          <p:val>
                                            <p:fltVal val="0"/>
                                          </p:val>
                                        </p:tav>
                                        <p:tav tm="100000">
                                          <p:val>
                                            <p:strVal val="#ppt_h"/>
                                          </p:val>
                                        </p:tav>
                                      </p:tavLst>
                                    </p:anim>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800"/>
                                        <p:tgtEl>
                                          <p:spTgt spid="52"/>
                                        </p:tgtEl>
                                      </p:cBhvr>
                                    </p:animEffect>
                                  </p:childTnLst>
                                </p:cTn>
                              </p:par>
                              <p:par>
                                <p:cTn id="36" presetID="47" presetClass="entr" presetSubtype="0" fill="hold" grpId="0" nodeType="withEffect">
                                  <p:stCondLst>
                                    <p:cond delay="200"/>
                                  </p:stCondLst>
                                  <p:childTnLst>
                                    <p:set>
                                      <p:cBhvr>
                                        <p:cTn id="37" dur="1" fill="hold">
                                          <p:stCondLst>
                                            <p:cond delay="0"/>
                                          </p:stCondLst>
                                        </p:cTn>
                                        <p:tgtEl>
                                          <p:spTgt spid="150"/>
                                        </p:tgtEl>
                                        <p:attrNameLst>
                                          <p:attrName>style.visibility</p:attrName>
                                        </p:attrNameLst>
                                      </p:cBhvr>
                                      <p:to>
                                        <p:strVal val="visible"/>
                                      </p:to>
                                    </p:set>
                                    <p:animEffect transition="in" filter="fade">
                                      <p:cBhvr>
                                        <p:cTn id="38" dur="1000"/>
                                        <p:tgtEl>
                                          <p:spTgt spid="150"/>
                                        </p:tgtEl>
                                      </p:cBhvr>
                                    </p:animEffect>
                                    <p:anim calcmode="lin" valueType="num">
                                      <p:cBhvr>
                                        <p:cTn id="39" dur="1000" fill="hold"/>
                                        <p:tgtEl>
                                          <p:spTgt spid="150"/>
                                        </p:tgtEl>
                                        <p:attrNameLst>
                                          <p:attrName>ppt_x</p:attrName>
                                        </p:attrNameLst>
                                      </p:cBhvr>
                                      <p:tavLst>
                                        <p:tav tm="0">
                                          <p:val>
                                            <p:strVal val="#ppt_x"/>
                                          </p:val>
                                        </p:tav>
                                        <p:tav tm="100000">
                                          <p:val>
                                            <p:strVal val="#ppt_x"/>
                                          </p:val>
                                        </p:tav>
                                      </p:tavLst>
                                    </p:anim>
                                    <p:anim calcmode="lin" valueType="num">
                                      <p:cBhvr>
                                        <p:cTn id="40" dur="1000" fill="hold"/>
                                        <p:tgtEl>
                                          <p:spTgt spid="1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60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1000"/>
                                        <p:tgtEl>
                                          <p:spTgt spid="151"/>
                                        </p:tgtEl>
                                      </p:cBhvr>
                                    </p:animEffect>
                                    <p:anim calcmode="lin" valueType="num">
                                      <p:cBhvr>
                                        <p:cTn id="44" dur="1000" fill="hold"/>
                                        <p:tgtEl>
                                          <p:spTgt spid="151"/>
                                        </p:tgtEl>
                                        <p:attrNameLst>
                                          <p:attrName>ppt_x</p:attrName>
                                        </p:attrNameLst>
                                      </p:cBhvr>
                                      <p:tavLst>
                                        <p:tav tm="0">
                                          <p:val>
                                            <p:strVal val="#ppt_x"/>
                                          </p:val>
                                        </p:tav>
                                        <p:tav tm="100000">
                                          <p:val>
                                            <p:strVal val="#ppt_x"/>
                                          </p:val>
                                        </p:tav>
                                      </p:tavLst>
                                    </p:anim>
                                    <p:anim calcmode="lin" valueType="num">
                                      <p:cBhvr>
                                        <p:cTn id="45" dur="1000" fill="hold"/>
                                        <p:tgtEl>
                                          <p:spTgt spid="151"/>
                                        </p:tgtEl>
                                        <p:attrNameLst>
                                          <p:attrName>ppt_y</p:attrName>
                                        </p:attrNameLst>
                                      </p:cBhvr>
                                      <p:tavLst>
                                        <p:tav tm="0">
                                          <p:val>
                                            <p:strVal val="#ppt_y+.1"/>
                                          </p:val>
                                        </p:tav>
                                        <p:tav tm="100000">
                                          <p:val>
                                            <p:strVal val="#ppt_y"/>
                                          </p:val>
                                        </p:tav>
                                      </p:tavLst>
                                    </p:anim>
                                  </p:childTnLst>
                                </p:cTn>
                              </p:par>
                              <p:par>
                                <p:cTn id="46" presetID="22" presetClass="entr" presetSubtype="2"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right)">
                                      <p:cBhvr>
                                        <p:cTn id="48" dur="500"/>
                                        <p:tgtEl>
                                          <p:spTgt spid="66"/>
                                        </p:tgtEl>
                                      </p:cBhvr>
                                    </p:animEffect>
                                  </p:childTnLst>
                                </p:cTn>
                              </p:par>
                              <p:par>
                                <p:cTn id="49" presetID="22" presetClass="entr" presetSubtype="4" fill="hold" nodeType="withEffect">
                                  <p:stCondLst>
                                    <p:cond delay="800"/>
                                  </p:stCondLst>
                                  <p:childTnLst>
                                    <p:set>
                                      <p:cBhvr>
                                        <p:cTn id="50" dur="1" fill="hold">
                                          <p:stCondLst>
                                            <p:cond delay="0"/>
                                          </p:stCondLst>
                                        </p:cTn>
                                        <p:tgtEl>
                                          <p:spTgt spid="69"/>
                                        </p:tgtEl>
                                        <p:attrNameLst>
                                          <p:attrName>style.visibility</p:attrName>
                                        </p:attrNameLst>
                                      </p:cBhvr>
                                      <p:to>
                                        <p:strVal val="visible"/>
                                      </p:to>
                                    </p:set>
                                    <p:animEffect transition="in" filter="wipe(down)">
                                      <p:cBhvr>
                                        <p:cTn id="51" dur="800"/>
                                        <p:tgtEl>
                                          <p:spTgt spid="69"/>
                                        </p:tgtEl>
                                      </p:cBhvr>
                                    </p:animEffect>
                                  </p:childTnLst>
                                </p:cTn>
                              </p:par>
                              <p:par>
                                <p:cTn id="52" presetID="22" presetClass="entr" presetSubtype="4" fill="hold" nodeType="withEffect">
                                  <p:stCondLst>
                                    <p:cond delay="1100"/>
                                  </p:stCondLst>
                                  <p:childTnLst>
                                    <p:set>
                                      <p:cBhvr>
                                        <p:cTn id="53" dur="1" fill="hold">
                                          <p:stCondLst>
                                            <p:cond delay="0"/>
                                          </p:stCondLst>
                                        </p:cTn>
                                        <p:tgtEl>
                                          <p:spTgt spid="76"/>
                                        </p:tgtEl>
                                        <p:attrNameLst>
                                          <p:attrName>style.visibility</p:attrName>
                                        </p:attrNameLst>
                                      </p:cBhvr>
                                      <p:to>
                                        <p:strVal val="visible"/>
                                      </p:to>
                                    </p:set>
                                    <p:animEffect transition="in" filter="wipe(down)">
                                      <p:cBhvr>
                                        <p:cTn id="54" dur="800"/>
                                        <p:tgtEl>
                                          <p:spTgt spid="76"/>
                                        </p:tgtEl>
                                      </p:cBhvr>
                                    </p:animEffect>
                                  </p:childTnLst>
                                </p:cTn>
                              </p:par>
                              <p:par>
                                <p:cTn id="55" presetID="10" presetClass="entr" presetSubtype="0" fill="hold" nodeType="withEffect">
                                  <p:stCondLst>
                                    <p:cond delay="200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0" presetClass="entr" presetSubtype="0" fill="hold" nodeType="withEffect">
                                  <p:stCondLst>
                                    <p:cond delay="20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par>
                          <p:cTn id="61" fill="hold">
                            <p:stCondLst>
                              <p:cond delay="2500"/>
                            </p:stCondLst>
                            <p:childTnLst>
                              <p:par>
                                <p:cTn id="62" presetID="42"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1" grpId="0" animBg="1"/>
      <p:bldP spid="150" grpId="0"/>
      <p:bldP spid="151" grpId="0"/>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33"/>
          <p:cNvSpPr>
            <a:spLocks noEditPoints="1"/>
          </p:cNvSpPr>
          <p:nvPr/>
        </p:nvSpPr>
        <p:spPr bwMode="auto">
          <a:xfrm>
            <a:off x="1506992" y="312962"/>
            <a:ext cx="6130017" cy="3967844"/>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95000"/>
              <a:lumOff val="5000"/>
              <a:alpha val="14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1" name="Title 7">
            <a:extLst>
              <a:ext uri="{FF2B5EF4-FFF2-40B4-BE49-F238E27FC236}">
                <a16:creationId xmlns:a16="http://schemas.microsoft.com/office/drawing/2014/main" id="{8C31CDCE-6626-4BB1-A3C8-478326DB5461}"/>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CrowdStrike – Proven Leader</a:t>
            </a:r>
          </a:p>
        </p:txBody>
      </p:sp>
      <p:pic>
        <p:nvPicPr>
          <p:cNvPr id="52" name="Picture 51">
            <a:extLst>
              <a:ext uri="{FF2B5EF4-FFF2-40B4-BE49-F238E27FC236}">
                <a16:creationId xmlns:a16="http://schemas.microsoft.com/office/drawing/2014/main" id="{FB5F83F6-1862-4900-9A03-32C89272F9C0}"/>
              </a:ext>
            </a:extLst>
          </p:cNvPr>
          <p:cNvPicPr/>
          <p:nvPr/>
        </p:nvPicPr>
        <p:blipFill>
          <a:blip r:embed="rId2"/>
          <a:stretch>
            <a:fillRect/>
          </a:stretch>
        </p:blipFill>
        <p:spPr>
          <a:xfrm>
            <a:off x="0" y="3257550"/>
            <a:ext cx="2133600" cy="1267598"/>
          </a:xfrm>
          <a:prstGeom prst="rect">
            <a:avLst/>
          </a:prstGeom>
        </p:spPr>
      </p:pic>
      <p:pic>
        <p:nvPicPr>
          <p:cNvPr id="3" name="Picture 4" descr="Resultado de imagem para crowdstrike&quot;">
            <a:extLst>
              <a:ext uri="{FF2B5EF4-FFF2-40B4-BE49-F238E27FC236}">
                <a16:creationId xmlns:a16="http://schemas.microsoft.com/office/drawing/2014/main" id="{315C6F5F-5BA1-40E5-AD58-EF666C5AB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2943"/>
            <a:ext cx="2133600" cy="152460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DD08E95E-B533-4506-B032-80C065E50F22}"/>
              </a:ext>
            </a:extLst>
          </p:cNvPr>
          <p:cNvPicPr/>
          <p:nvPr/>
        </p:nvPicPr>
        <p:blipFill>
          <a:blip r:embed="rId4"/>
          <a:stretch>
            <a:fillRect/>
          </a:stretch>
        </p:blipFill>
        <p:spPr>
          <a:xfrm>
            <a:off x="2259944" y="681751"/>
            <a:ext cx="6964086" cy="3859770"/>
          </a:xfrm>
          <a:prstGeom prst="rect">
            <a:avLst/>
          </a:prstGeom>
        </p:spPr>
      </p:pic>
      <p:pic>
        <p:nvPicPr>
          <p:cNvPr id="1030" name="Picture 6" descr="Resultado de imagem para crowdstrike&quot;">
            <a:extLst>
              <a:ext uri="{FF2B5EF4-FFF2-40B4-BE49-F238E27FC236}">
                <a16:creationId xmlns:a16="http://schemas.microsoft.com/office/drawing/2014/main" id="{6BE4D99B-90C0-445A-B4C9-534964238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341"/>
            <a:ext cx="2133600" cy="1799284"/>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80">
            <a:extLst>
              <a:ext uri="{FF2B5EF4-FFF2-40B4-BE49-F238E27FC236}">
                <a16:creationId xmlns:a16="http://schemas.microsoft.com/office/drawing/2014/main" id="{32EAE958-F3CC-4558-B08D-2D3425A9A105}"/>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15" name="Rectangle 3">
            <a:extLst>
              <a:ext uri="{FF2B5EF4-FFF2-40B4-BE49-F238E27FC236}">
                <a16:creationId xmlns:a16="http://schemas.microsoft.com/office/drawing/2014/main" id="{5D42E5D6-7C65-459B-8E84-603BED101D4D}"/>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nimation">
            <a:extLst>
              <a:ext uri="{FF2B5EF4-FFF2-40B4-BE49-F238E27FC236}">
                <a16:creationId xmlns:a16="http://schemas.microsoft.com/office/drawing/2014/main" id="{2D621326-438F-49D3-A9CA-1C909F3ED3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13" name="Picture 12">
            <a:extLst>
              <a:ext uri="{FF2B5EF4-FFF2-40B4-BE49-F238E27FC236}">
                <a16:creationId xmlns:a16="http://schemas.microsoft.com/office/drawing/2014/main" id="{A9DA90EB-5D30-4856-8544-EFF19D4BBCAB}"/>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19" name="Picture 18">
            <a:extLst>
              <a:ext uri="{FF2B5EF4-FFF2-40B4-BE49-F238E27FC236}">
                <a16:creationId xmlns:a16="http://schemas.microsoft.com/office/drawing/2014/main" id="{19E49BDC-9317-4E1E-9412-04E2258B518A}"/>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47911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33"/>
          <p:cNvSpPr>
            <a:spLocks noEditPoints="1"/>
          </p:cNvSpPr>
          <p:nvPr/>
        </p:nvSpPr>
        <p:spPr bwMode="auto">
          <a:xfrm>
            <a:off x="1506992" y="312962"/>
            <a:ext cx="6130017" cy="3967844"/>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95000"/>
              <a:lumOff val="5000"/>
              <a:alpha val="14000"/>
            </a:schemeClr>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52" name="Picture 51">
            <a:extLst>
              <a:ext uri="{FF2B5EF4-FFF2-40B4-BE49-F238E27FC236}">
                <a16:creationId xmlns:a16="http://schemas.microsoft.com/office/drawing/2014/main" id="{FB5F83F6-1862-4900-9A03-32C89272F9C0}"/>
              </a:ext>
            </a:extLst>
          </p:cNvPr>
          <p:cNvPicPr/>
          <p:nvPr/>
        </p:nvPicPr>
        <p:blipFill>
          <a:blip r:embed="rId2"/>
          <a:stretch>
            <a:fillRect/>
          </a:stretch>
        </p:blipFill>
        <p:spPr>
          <a:xfrm>
            <a:off x="0" y="3257550"/>
            <a:ext cx="2133600" cy="1267598"/>
          </a:xfrm>
          <a:prstGeom prst="rect">
            <a:avLst/>
          </a:prstGeom>
        </p:spPr>
      </p:pic>
      <p:pic>
        <p:nvPicPr>
          <p:cNvPr id="3" name="Picture 4" descr="Resultado de imagem para crowdstrike&quot;">
            <a:extLst>
              <a:ext uri="{FF2B5EF4-FFF2-40B4-BE49-F238E27FC236}">
                <a16:creationId xmlns:a16="http://schemas.microsoft.com/office/drawing/2014/main" id="{315C6F5F-5BA1-40E5-AD58-EF666C5AB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2943"/>
            <a:ext cx="2133600" cy="152460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DD08E95E-B533-4506-B032-80C065E50F22}"/>
              </a:ext>
            </a:extLst>
          </p:cNvPr>
          <p:cNvPicPr/>
          <p:nvPr/>
        </p:nvPicPr>
        <p:blipFill>
          <a:blip r:embed="rId4"/>
          <a:stretch>
            <a:fillRect/>
          </a:stretch>
        </p:blipFill>
        <p:spPr>
          <a:xfrm>
            <a:off x="2259944" y="681751"/>
            <a:ext cx="6964086" cy="3859770"/>
          </a:xfrm>
          <a:prstGeom prst="rect">
            <a:avLst/>
          </a:prstGeom>
        </p:spPr>
      </p:pic>
      <p:pic>
        <p:nvPicPr>
          <p:cNvPr id="1030" name="Picture 6" descr="Resultado de imagem para crowdstrike&quot;">
            <a:extLst>
              <a:ext uri="{FF2B5EF4-FFF2-40B4-BE49-F238E27FC236}">
                <a16:creationId xmlns:a16="http://schemas.microsoft.com/office/drawing/2014/main" id="{6BE4D99B-90C0-445A-B4C9-534964238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6341"/>
            <a:ext cx="2133600" cy="1799284"/>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80">
            <a:extLst>
              <a:ext uri="{FF2B5EF4-FFF2-40B4-BE49-F238E27FC236}">
                <a16:creationId xmlns:a16="http://schemas.microsoft.com/office/drawing/2014/main" id="{32EAE958-F3CC-4558-B08D-2D3425A9A105}"/>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15" name="Rectangle 3">
            <a:extLst>
              <a:ext uri="{FF2B5EF4-FFF2-40B4-BE49-F238E27FC236}">
                <a16:creationId xmlns:a16="http://schemas.microsoft.com/office/drawing/2014/main" id="{5D42E5D6-7C65-459B-8E84-603BED101D4D}"/>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nimation">
            <a:extLst>
              <a:ext uri="{FF2B5EF4-FFF2-40B4-BE49-F238E27FC236}">
                <a16:creationId xmlns:a16="http://schemas.microsoft.com/office/drawing/2014/main" id="{2D621326-438F-49D3-A9CA-1C909F3ED3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19" name="Rectangle 18">
            <a:extLst>
              <a:ext uri="{FF2B5EF4-FFF2-40B4-BE49-F238E27FC236}">
                <a16:creationId xmlns:a16="http://schemas.microsoft.com/office/drawing/2014/main" id="{7FD16CA0-96E7-4A0A-9BAF-A113581E76EA}"/>
              </a:ext>
            </a:extLst>
          </p:cNvPr>
          <p:cNvSpPr/>
          <p:nvPr/>
        </p:nvSpPr>
        <p:spPr>
          <a:xfrm>
            <a:off x="2290088" y="1364167"/>
            <a:ext cx="6884056" cy="3137774"/>
          </a:xfrm>
          <a:prstGeom prst="rect">
            <a:avLst/>
          </a:prstGeom>
          <a:solidFill>
            <a:schemeClr val="tx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Karla"/>
            </a:endParaRPr>
          </a:p>
        </p:txBody>
      </p:sp>
      <p:grpSp>
        <p:nvGrpSpPr>
          <p:cNvPr id="20" name="Group 19">
            <a:extLst>
              <a:ext uri="{FF2B5EF4-FFF2-40B4-BE49-F238E27FC236}">
                <a16:creationId xmlns:a16="http://schemas.microsoft.com/office/drawing/2014/main" id="{8F6E1892-BBC6-4D3E-AD80-DE6958A0484A}"/>
              </a:ext>
            </a:extLst>
          </p:cNvPr>
          <p:cNvGrpSpPr/>
          <p:nvPr/>
        </p:nvGrpSpPr>
        <p:grpSpPr>
          <a:xfrm>
            <a:off x="2819400" y="2010080"/>
            <a:ext cx="1736387" cy="720663"/>
            <a:chOff x="585170" y="3429736"/>
            <a:chExt cx="2315183" cy="960884"/>
          </a:xfrm>
        </p:grpSpPr>
        <p:sp>
          <p:nvSpPr>
            <p:cNvPr id="21" name="TextBox 37">
              <a:extLst>
                <a:ext uri="{FF2B5EF4-FFF2-40B4-BE49-F238E27FC236}">
                  <a16:creationId xmlns:a16="http://schemas.microsoft.com/office/drawing/2014/main" id="{AC3BCBFF-A087-4B82-80AB-0ADEAC5BC9BF}"/>
                </a:ext>
              </a:extLst>
            </p:cNvPr>
            <p:cNvSpPr txBox="1"/>
            <p:nvPr/>
          </p:nvSpPr>
          <p:spPr>
            <a:xfrm>
              <a:off x="585170" y="3429736"/>
              <a:ext cx="2126483" cy="51090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85000"/>
                </a:lnSpc>
              </a:pPr>
              <a:r>
                <a:rPr lang="en-US" sz="2400" dirty="0">
                  <a:solidFill>
                    <a:prstClr val="white"/>
                  </a:solidFill>
                  <a:latin typeface="ITC Avant Garde Gothic Pro Book" panose="02000503030000020004" pitchFamily="2" charset="77"/>
                  <a:ea typeface="Karla" charset="0"/>
                  <a:sym typeface="Arial"/>
                </a:rPr>
                <a:t>12</a:t>
              </a:r>
              <a:r>
                <a:rPr lang="en-US" sz="1200" dirty="0">
                  <a:solidFill>
                    <a:prstClr val="white"/>
                  </a:solidFill>
                  <a:latin typeface="ITC Avant Garde Gothic Pro Book" panose="02000503030000020004" pitchFamily="2" charset="77"/>
                  <a:ea typeface="Karla" charset="0"/>
                  <a:sym typeface="Arial"/>
                </a:rPr>
                <a:t> of </a:t>
              </a:r>
              <a:r>
                <a:rPr lang="en-US" sz="2400" dirty="0">
                  <a:solidFill>
                    <a:prstClr val="white"/>
                  </a:solidFill>
                  <a:latin typeface="ITC Avant Garde Gothic Pro Book" panose="02000503030000020004" pitchFamily="2" charset="77"/>
                  <a:ea typeface="Karla" charset="0"/>
                  <a:sym typeface="Arial"/>
                </a:rPr>
                <a:t>20</a:t>
              </a:r>
            </a:p>
          </p:txBody>
        </p:sp>
        <p:sp>
          <p:nvSpPr>
            <p:cNvPr id="22" name="TextBox 38">
              <a:extLst>
                <a:ext uri="{FF2B5EF4-FFF2-40B4-BE49-F238E27FC236}">
                  <a16:creationId xmlns:a16="http://schemas.microsoft.com/office/drawing/2014/main" id="{3D94CE2E-B779-4722-B35D-606C27706588}"/>
                </a:ext>
              </a:extLst>
            </p:cNvPr>
            <p:cNvSpPr txBox="1"/>
            <p:nvPr/>
          </p:nvSpPr>
          <p:spPr>
            <a:xfrm>
              <a:off x="585170" y="3947424"/>
              <a:ext cx="2315183" cy="44319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pitchFamily="2" charset="0"/>
                  <a:ea typeface="Karla" pitchFamily="2" charset="0"/>
                  <a:sym typeface="Arial"/>
                </a:rPr>
                <a:t>FORTUNE LARGEST GLOBAL COMPANIES</a:t>
              </a:r>
              <a:endParaRPr lang="en-US" sz="900" kern="0" dirty="0">
                <a:solidFill>
                  <a:prstClr val="white"/>
                </a:solidFill>
                <a:latin typeface="Karla" pitchFamily="2" charset="0"/>
                <a:ea typeface="Karla" pitchFamily="2" charset="0"/>
                <a:sym typeface="Arial"/>
                <a:rtl val="0"/>
              </a:endParaRPr>
            </a:p>
          </p:txBody>
        </p:sp>
      </p:grpSp>
      <p:grpSp>
        <p:nvGrpSpPr>
          <p:cNvPr id="23" name="Group 22">
            <a:extLst>
              <a:ext uri="{FF2B5EF4-FFF2-40B4-BE49-F238E27FC236}">
                <a16:creationId xmlns:a16="http://schemas.microsoft.com/office/drawing/2014/main" id="{700FA94C-9ACF-4641-860D-2A951F6ACEC0}"/>
              </a:ext>
            </a:extLst>
          </p:cNvPr>
          <p:cNvGrpSpPr/>
          <p:nvPr/>
        </p:nvGrpSpPr>
        <p:grpSpPr>
          <a:xfrm>
            <a:off x="4713619" y="1957696"/>
            <a:ext cx="2062716" cy="792126"/>
            <a:chOff x="3118514" y="3893009"/>
            <a:chExt cx="3046483" cy="416974"/>
          </a:xfrm>
        </p:grpSpPr>
        <p:cxnSp>
          <p:nvCxnSpPr>
            <p:cNvPr id="24" name="Straight Connector 23">
              <a:extLst>
                <a:ext uri="{FF2B5EF4-FFF2-40B4-BE49-F238E27FC236}">
                  <a16:creationId xmlns:a16="http://schemas.microsoft.com/office/drawing/2014/main" id="{18ADCF02-EF8A-4D00-B4D8-D5152DC5AAE1}"/>
                </a:ext>
              </a:extLst>
            </p:cNvPr>
            <p:cNvCxnSpPr>
              <a:cxnSpLocks/>
            </p:cNvCxnSpPr>
            <p:nvPr/>
          </p:nvCxnSpPr>
          <p:spPr>
            <a:xfrm>
              <a:off x="3118514" y="3893009"/>
              <a:ext cx="0" cy="416974"/>
            </a:xfrm>
            <a:prstGeom prst="line">
              <a:avLst/>
            </a:prstGeom>
            <a:noFill/>
            <a:ln w="12700" cap="flat" cmpd="sng" algn="ctr">
              <a:solidFill>
                <a:srgbClr val="C00000"/>
              </a:solidFill>
              <a:prstDash val="solid"/>
            </a:ln>
            <a:effectLst/>
          </p:spPr>
        </p:cxnSp>
        <p:cxnSp>
          <p:nvCxnSpPr>
            <p:cNvPr id="25" name="Straight Connector 24">
              <a:extLst>
                <a:ext uri="{FF2B5EF4-FFF2-40B4-BE49-F238E27FC236}">
                  <a16:creationId xmlns:a16="http://schemas.microsoft.com/office/drawing/2014/main" id="{0411C3CD-0AA9-4347-B7AC-9B27C2DB7030}"/>
                </a:ext>
              </a:extLst>
            </p:cNvPr>
            <p:cNvCxnSpPr>
              <a:cxnSpLocks/>
            </p:cNvCxnSpPr>
            <p:nvPr/>
          </p:nvCxnSpPr>
          <p:spPr>
            <a:xfrm>
              <a:off x="6164997" y="3893009"/>
              <a:ext cx="0" cy="416974"/>
            </a:xfrm>
            <a:prstGeom prst="line">
              <a:avLst/>
            </a:prstGeom>
            <a:noFill/>
            <a:ln w="12700" cap="flat" cmpd="sng" algn="ctr">
              <a:solidFill>
                <a:srgbClr val="C00000"/>
              </a:solidFill>
              <a:prstDash val="solid"/>
            </a:ln>
            <a:effectLst/>
          </p:spPr>
        </p:cxnSp>
      </p:grpSp>
      <p:grpSp>
        <p:nvGrpSpPr>
          <p:cNvPr id="26" name="Group 25">
            <a:extLst>
              <a:ext uri="{FF2B5EF4-FFF2-40B4-BE49-F238E27FC236}">
                <a16:creationId xmlns:a16="http://schemas.microsoft.com/office/drawing/2014/main" id="{898DD43B-FE15-4C38-96E3-F1378A55B7D3}"/>
              </a:ext>
            </a:extLst>
          </p:cNvPr>
          <p:cNvGrpSpPr/>
          <p:nvPr/>
        </p:nvGrpSpPr>
        <p:grpSpPr>
          <a:xfrm>
            <a:off x="4929353" y="2010080"/>
            <a:ext cx="1631247" cy="720663"/>
            <a:chOff x="3589907" y="3429736"/>
            <a:chExt cx="2174996" cy="960884"/>
          </a:xfrm>
        </p:grpSpPr>
        <p:sp>
          <p:nvSpPr>
            <p:cNvPr id="27" name="TextBox 26">
              <a:extLst>
                <a:ext uri="{FF2B5EF4-FFF2-40B4-BE49-F238E27FC236}">
                  <a16:creationId xmlns:a16="http://schemas.microsoft.com/office/drawing/2014/main" id="{3777215F-E229-4D38-9D83-524AA1E7AA86}"/>
                </a:ext>
              </a:extLst>
            </p:cNvPr>
            <p:cNvSpPr txBox="1"/>
            <p:nvPr/>
          </p:nvSpPr>
          <p:spPr>
            <a:xfrm>
              <a:off x="3739303" y="3429736"/>
              <a:ext cx="1876204" cy="510906"/>
            </a:xfrm>
            <a:prstGeom prst="rect">
              <a:avLst/>
            </a:prstGeom>
            <a:noFill/>
          </p:spPr>
          <p:txBody>
            <a:bodyPr wrap="square" lIns="68577" tIns="34289" rIns="68577" bIns="34289" rtlCol="0" anchor="ctr">
              <a:spAutoFit/>
            </a:bodyPr>
            <a:lstStyle>
              <a:defPPr>
                <a:defRPr lang="en-US"/>
              </a:defPPr>
              <a:lvl1pPr algn="ctr" defTabSz="685766">
                <a:lnSpc>
                  <a:spcPct val="85000"/>
                </a:lnSpc>
                <a:defRPr sz="4000" b="1">
                  <a:solidFill>
                    <a:srgbClr val="E71D16"/>
                  </a:solidFill>
                  <a:latin typeface="ITC Avant Garde Pro Md" panose="02000503030000020004" pitchFamily="2" charset="77"/>
                  <a:ea typeface="Karla" charset="0"/>
                </a:defRPr>
              </a:lvl1pPr>
              <a:lvl2pPr defTabSz="914400"/>
              <a:lvl3pPr defTabSz="914400"/>
              <a:lvl4pPr defTabSz="914400"/>
              <a:lvl5pPr defTabSz="914400"/>
              <a:lvl6pPr defTabSz="914400"/>
              <a:lvl7pPr defTabSz="914400"/>
              <a:lvl8pPr defTabSz="914400"/>
              <a:lvl9pPr defTabSz="914400"/>
            </a:lstStyle>
            <a:p>
              <a:pPr defTabSz="514325"/>
              <a:r>
                <a:rPr lang="en-US" sz="2400" b="0" dirty="0">
                  <a:solidFill>
                    <a:prstClr val="white"/>
                  </a:solidFill>
                  <a:latin typeface="ITC Avant Garde Gothic Pro Book" panose="02000503030000020004" pitchFamily="2" charset="77"/>
                  <a:sym typeface="Arial"/>
                </a:rPr>
                <a:t>10</a:t>
              </a:r>
              <a:r>
                <a:rPr lang="en-US" sz="1200" b="0" dirty="0">
                  <a:solidFill>
                    <a:prstClr val="white"/>
                  </a:solidFill>
                  <a:latin typeface="ITC Avant Garde Gothic Pro Book" panose="02000503030000020004" pitchFamily="2" charset="77"/>
                  <a:sym typeface="Arial"/>
                </a:rPr>
                <a:t> of </a:t>
              </a:r>
              <a:r>
                <a:rPr lang="en-US" sz="2400" b="0" dirty="0">
                  <a:solidFill>
                    <a:prstClr val="white"/>
                  </a:solidFill>
                  <a:latin typeface="ITC Avant Garde Gothic Pro Book" panose="02000503030000020004" pitchFamily="2" charset="77"/>
                  <a:sym typeface="Arial"/>
                </a:rPr>
                <a:t>20</a:t>
              </a:r>
            </a:p>
          </p:txBody>
        </p:sp>
        <p:sp>
          <p:nvSpPr>
            <p:cNvPr id="28" name="TextBox 38">
              <a:extLst>
                <a:ext uri="{FF2B5EF4-FFF2-40B4-BE49-F238E27FC236}">
                  <a16:creationId xmlns:a16="http://schemas.microsoft.com/office/drawing/2014/main" id="{E4717F7F-9A1A-483E-BF6B-F933E18FBA11}"/>
                </a:ext>
              </a:extLst>
            </p:cNvPr>
            <p:cNvSpPr txBox="1"/>
            <p:nvPr/>
          </p:nvSpPr>
          <p:spPr>
            <a:xfrm>
              <a:off x="3589907" y="3947424"/>
              <a:ext cx="2174996" cy="44319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a:ea typeface="Karla" charset="0"/>
                  <a:sym typeface="Arial"/>
                </a:rPr>
                <a:t>LARGEST FINANCIAL INSTITUTIONS</a:t>
              </a:r>
              <a:endParaRPr lang="en-US" sz="900" kern="0" dirty="0">
                <a:solidFill>
                  <a:prstClr val="white"/>
                </a:solidFill>
                <a:latin typeface="Karla"/>
                <a:sym typeface="Arial"/>
                <a:rtl val="0"/>
              </a:endParaRPr>
            </a:p>
          </p:txBody>
        </p:sp>
      </p:grpSp>
      <p:grpSp>
        <p:nvGrpSpPr>
          <p:cNvPr id="29" name="Group 28">
            <a:extLst>
              <a:ext uri="{FF2B5EF4-FFF2-40B4-BE49-F238E27FC236}">
                <a16:creationId xmlns:a16="http://schemas.microsoft.com/office/drawing/2014/main" id="{5E5925BF-EAF0-411B-B73C-0904E34FF0DB}"/>
              </a:ext>
            </a:extLst>
          </p:cNvPr>
          <p:cNvGrpSpPr/>
          <p:nvPr/>
        </p:nvGrpSpPr>
        <p:grpSpPr>
          <a:xfrm>
            <a:off x="7085523" y="2010080"/>
            <a:ext cx="1686602" cy="720663"/>
            <a:chOff x="6572385" y="3429736"/>
            <a:chExt cx="2248803" cy="960884"/>
          </a:xfrm>
        </p:grpSpPr>
        <p:sp>
          <p:nvSpPr>
            <p:cNvPr id="30" name="TextBox 29">
              <a:extLst>
                <a:ext uri="{FF2B5EF4-FFF2-40B4-BE49-F238E27FC236}">
                  <a16:creationId xmlns:a16="http://schemas.microsoft.com/office/drawing/2014/main" id="{EFBC1C79-476F-4976-AE08-2CBEA62DEAAA}"/>
                </a:ext>
              </a:extLst>
            </p:cNvPr>
            <p:cNvSpPr txBox="1"/>
            <p:nvPr/>
          </p:nvSpPr>
          <p:spPr>
            <a:xfrm>
              <a:off x="6664598" y="3429736"/>
              <a:ext cx="2082792" cy="510906"/>
            </a:xfrm>
            <a:prstGeom prst="rect">
              <a:avLst/>
            </a:prstGeom>
            <a:noFill/>
          </p:spPr>
          <p:txBody>
            <a:bodyPr wrap="square" lIns="68577" tIns="34289" rIns="68577" bIns="34289" rtlCol="0" anchor="ctr">
              <a:spAutoFit/>
            </a:bodyPr>
            <a:lstStyle>
              <a:defPPr>
                <a:defRPr lang="en-US"/>
              </a:defPPr>
              <a:lvl1pPr algn="ctr" defTabSz="685766">
                <a:lnSpc>
                  <a:spcPct val="85000"/>
                </a:lnSpc>
                <a:defRPr sz="4000" b="1">
                  <a:solidFill>
                    <a:srgbClr val="E71D16"/>
                  </a:solidFill>
                  <a:latin typeface="ITC Avant Garde Pro Md" panose="02000503030000020004" pitchFamily="2" charset="77"/>
                  <a:ea typeface="Karla" charset="0"/>
                </a:defRPr>
              </a:lvl1pPr>
              <a:lvl2pPr defTabSz="914400"/>
              <a:lvl3pPr defTabSz="914400"/>
              <a:lvl4pPr defTabSz="914400"/>
              <a:lvl5pPr defTabSz="914400"/>
              <a:lvl6pPr defTabSz="914400"/>
              <a:lvl7pPr defTabSz="914400"/>
              <a:lvl8pPr defTabSz="914400"/>
              <a:lvl9pPr defTabSz="914400"/>
            </a:lstStyle>
            <a:p>
              <a:pPr defTabSz="514325"/>
              <a:r>
                <a:rPr lang="en-US" sz="2400" b="0" dirty="0">
                  <a:solidFill>
                    <a:prstClr val="white"/>
                  </a:solidFill>
                  <a:latin typeface="ITC Avant Garde Gothic Pro Book" panose="02000503030000020004" pitchFamily="2" charset="77"/>
                  <a:sym typeface="Arial"/>
                </a:rPr>
                <a:t>9</a:t>
              </a:r>
              <a:r>
                <a:rPr lang="en-US" sz="1200" b="0" dirty="0">
                  <a:solidFill>
                    <a:prstClr val="white"/>
                  </a:solidFill>
                  <a:latin typeface="ITC Avant Garde Gothic Pro Book" panose="02000503030000020004" pitchFamily="2" charset="77"/>
                  <a:sym typeface="Arial"/>
                </a:rPr>
                <a:t> of </a:t>
              </a:r>
              <a:r>
                <a:rPr lang="en-US" sz="2400" b="0" dirty="0">
                  <a:solidFill>
                    <a:prstClr val="white"/>
                  </a:solidFill>
                  <a:latin typeface="ITC Avant Garde Gothic Pro Book" panose="02000503030000020004" pitchFamily="2" charset="77"/>
                  <a:sym typeface="Arial"/>
                </a:rPr>
                <a:t>20</a:t>
              </a:r>
            </a:p>
          </p:txBody>
        </p:sp>
        <p:sp>
          <p:nvSpPr>
            <p:cNvPr id="31" name="TextBox 38">
              <a:extLst>
                <a:ext uri="{FF2B5EF4-FFF2-40B4-BE49-F238E27FC236}">
                  <a16:creationId xmlns:a16="http://schemas.microsoft.com/office/drawing/2014/main" id="{5D3324F1-2B10-4C0A-AB63-977B1D503EDD}"/>
                </a:ext>
              </a:extLst>
            </p:cNvPr>
            <p:cNvSpPr txBox="1"/>
            <p:nvPr/>
          </p:nvSpPr>
          <p:spPr>
            <a:xfrm>
              <a:off x="6572385" y="3947424"/>
              <a:ext cx="2248803" cy="44319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pitchFamily="2" charset="0"/>
                  <a:ea typeface="Karla" pitchFamily="2" charset="0"/>
                  <a:sym typeface="Arial"/>
                </a:rPr>
                <a:t>LARGEST HEALTHCARE PROVIDERS</a:t>
              </a:r>
              <a:endParaRPr lang="en-US" sz="900" kern="0" dirty="0">
                <a:solidFill>
                  <a:prstClr val="white"/>
                </a:solidFill>
                <a:latin typeface="Karla" pitchFamily="2" charset="0"/>
                <a:ea typeface="Karla" pitchFamily="2" charset="0"/>
                <a:sym typeface="Arial"/>
                <a:rtl val="0"/>
              </a:endParaRPr>
            </a:p>
          </p:txBody>
        </p:sp>
      </p:grpSp>
      <p:grpSp>
        <p:nvGrpSpPr>
          <p:cNvPr id="32" name="Group 31">
            <a:extLst>
              <a:ext uri="{FF2B5EF4-FFF2-40B4-BE49-F238E27FC236}">
                <a16:creationId xmlns:a16="http://schemas.microsoft.com/office/drawing/2014/main" id="{46A76B3D-EC11-4EC2-9000-4E3A3CB902E9}"/>
              </a:ext>
            </a:extLst>
          </p:cNvPr>
          <p:cNvGrpSpPr/>
          <p:nvPr/>
        </p:nvGrpSpPr>
        <p:grpSpPr>
          <a:xfrm>
            <a:off x="2819400" y="3356008"/>
            <a:ext cx="1736387" cy="654876"/>
            <a:chOff x="585170" y="3429736"/>
            <a:chExt cx="2315183" cy="873168"/>
          </a:xfrm>
        </p:grpSpPr>
        <p:sp>
          <p:nvSpPr>
            <p:cNvPr id="33" name="TextBox 37">
              <a:extLst>
                <a:ext uri="{FF2B5EF4-FFF2-40B4-BE49-F238E27FC236}">
                  <a16:creationId xmlns:a16="http://schemas.microsoft.com/office/drawing/2014/main" id="{98027826-AC86-4E91-AE21-5CF4CBF8B8EF}"/>
                </a:ext>
              </a:extLst>
            </p:cNvPr>
            <p:cNvSpPr txBox="1"/>
            <p:nvPr/>
          </p:nvSpPr>
          <p:spPr>
            <a:xfrm>
              <a:off x="585170" y="3429736"/>
              <a:ext cx="2126483" cy="51090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85000"/>
                </a:lnSpc>
              </a:pPr>
              <a:r>
                <a:rPr lang="en-US" sz="2400" dirty="0">
                  <a:solidFill>
                    <a:prstClr val="white"/>
                  </a:solidFill>
                  <a:latin typeface="ITC Avant Garde Gothic Pro Book" panose="02000503030000020004" pitchFamily="2" charset="77"/>
                  <a:ea typeface="Karla" charset="0"/>
                  <a:sym typeface="Arial"/>
                </a:rPr>
                <a:t>5</a:t>
              </a:r>
              <a:r>
                <a:rPr lang="en-US" sz="1200" dirty="0">
                  <a:solidFill>
                    <a:prstClr val="white"/>
                  </a:solidFill>
                  <a:latin typeface="ITC Avant Garde Gothic Pro Book" panose="02000503030000020004" pitchFamily="2" charset="77"/>
                  <a:ea typeface="Karla" charset="0"/>
                  <a:sym typeface="Arial"/>
                </a:rPr>
                <a:t> of </a:t>
              </a:r>
              <a:r>
                <a:rPr lang="en-US" sz="2400" dirty="0">
                  <a:solidFill>
                    <a:prstClr val="white"/>
                  </a:solidFill>
                  <a:latin typeface="ITC Avant Garde Gothic Pro Book" panose="02000503030000020004" pitchFamily="2" charset="77"/>
                  <a:ea typeface="Karla" charset="0"/>
                  <a:sym typeface="Arial"/>
                </a:rPr>
                <a:t>10</a:t>
              </a:r>
            </a:p>
          </p:txBody>
        </p:sp>
        <p:sp>
          <p:nvSpPr>
            <p:cNvPr id="34" name="TextBox 38">
              <a:extLst>
                <a:ext uri="{FF2B5EF4-FFF2-40B4-BE49-F238E27FC236}">
                  <a16:creationId xmlns:a16="http://schemas.microsoft.com/office/drawing/2014/main" id="{C68A72F1-4483-41BA-BCAF-6AEE6CD8F230}"/>
                </a:ext>
              </a:extLst>
            </p:cNvPr>
            <p:cNvSpPr txBox="1"/>
            <p:nvPr/>
          </p:nvSpPr>
          <p:spPr>
            <a:xfrm>
              <a:off x="585170" y="4035141"/>
              <a:ext cx="2315183" cy="267763"/>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a:ea typeface="Karla" charset="0"/>
                  <a:sym typeface="Arial"/>
                </a:rPr>
                <a:t>LARGEST ENERGY COMPANIES</a:t>
              </a:r>
              <a:endParaRPr lang="en-US" sz="900" kern="0" dirty="0">
                <a:solidFill>
                  <a:prstClr val="white"/>
                </a:solidFill>
                <a:latin typeface="Karla"/>
                <a:sym typeface="Arial"/>
                <a:rtl val="0"/>
              </a:endParaRPr>
            </a:p>
          </p:txBody>
        </p:sp>
      </p:grpSp>
      <p:grpSp>
        <p:nvGrpSpPr>
          <p:cNvPr id="35" name="Group 34">
            <a:extLst>
              <a:ext uri="{FF2B5EF4-FFF2-40B4-BE49-F238E27FC236}">
                <a16:creationId xmlns:a16="http://schemas.microsoft.com/office/drawing/2014/main" id="{8691067A-9E92-4951-8247-D1EDFE8EA8D9}"/>
              </a:ext>
            </a:extLst>
          </p:cNvPr>
          <p:cNvGrpSpPr/>
          <p:nvPr/>
        </p:nvGrpSpPr>
        <p:grpSpPr>
          <a:xfrm>
            <a:off x="4713619" y="3303624"/>
            <a:ext cx="2062716" cy="792126"/>
            <a:chOff x="3118514" y="3893009"/>
            <a:chExt cx="3046483" cy="416974"/>
          </a:xfrm>
        </p:grpSpPr>
        <p:cxnSp>
          <p:nvCxnSpPr>
            <p:cNvPr id="36" name="Straight Connector 35">
              <a:extLst>
                <a:ext uri="{FF2B5EF4-FFF2-40B4-BE49-F238E27FC236}">
                  <a16:creationId xmlns:a16="http://schemas.microsoft.com/office/drawing/2014/main" id="{AF362446-660E-4A76-B97B-5044309CC7A2}"/>
                </a:ext>
              </a:extLst>
            </p:cNvPr>
            <p:cNvCxnSpPr>
              <a:cxnSpLocks/>
            </p:cNvCxnSpPr>
            <p:nvPr/>
          </p:nvCxnSpPr>
          <p:spPr>
            <a:xfrm>
              <a:off x="3118514" y="3893009"/>
              <a:ext cx="0" cy="416974"/>
            </a:xfrm>
            <a:prstGeom prst="line">
              <a:avLst/>
            </a:prstGeom>
            <a:noFill/>
            <a:ln w="12700" cap="flat" cmpd="sng" algn="ctr">
              <a:solidFill>
                <a:srgbClr val="C00000"/>
              </a:solidFill>
              <a:prstDash val="solid"/>
            </a:ln>
            <a:effectLst/>
          </p:spPr>
        </p:cxnSp>
        <p:cxnSp>
          <p:nvCxnSpPr>
            <p:cNvPr id="37" name="Straight Connector 36">
              <a:extLst>
                <a:ext uri="{FF2B5EF4-FFF2-40B4-BE49-F238E27FC236}">
                  <a16:creationId xmlns:a16="http://schemas.microsoft.com/office/drawing/2014/main" id="{8E485EC7-A0CB-4EBE-8695-D64C10157955}"/>
                </a:ext>
              </a:extLst>
            </p:cNvPr>
            <p:cNvCxnSpPr>
              <a:cxnSpLocks/>
            </p:cNvCxnSpPr>
            <p:nvPr/>
          </p:nvCxnSpPr>
          <p:spPr>
            <a:xfrm>
              <a:off x="6164997" y="3893009"/>
              <a:ext cx="0" cy="416974"/>
            </a:xfrm>
            <a:prstGeom prst="line">
              <a:avLst/>
            </a:prstGeom>
            <a:noFill/>
            <a:ln w="12700" cap="flat" cmpd="sng" algn="ctr">
              <a:solidFill>
                <a:srgbClr val="C00000"/>
              </a:solidFill>
              <a:prstDash val="solid"/>
            </a:ln>
            <a:effectLst/>
          </p:spPr>
        </p:cxnSp>
      </p:grpSp>
      <p:grpSp>
        <p:nvGrpSpPr>
          <p:cNvPr id="38" name="Group 37">
            <a:extLst>
              <a:ext uri="{FF2B5EF4-FFF2-40B4-BE49-F238E27FC236}">
                <a16:creationId xmlns:a16="http://schemas.microsoft.com/office/drawing/2014/main" id="{2B89E376-0ACE-42CB-8EE2-F4EABBFC8669}"/>
              </a:ext>
            </a:extLst>
          </p:cNvPr>
          <p:cNvGrpSpPr/>
          <p:nvPr/>
        </p:nvGrpSpPr>
        <p:grpSpPr>
          <a:xfrm>
            <a:off x="4855143" y="3356008"/>
            <a:ext cx="1810579" cy="720663"/>
            <a:chOff x="3490960" y="3429736"/>
            <a:chExt cx="2414105" cy="960884"/>
          </a:xfrm>
        </p:grpSpPr>
        <p:sp>
          <p:nvSpPr>
            <p:cNvPr id="39" name="TextBox 38">
              <a:extLst>
                <a:ext uri="{FF2B5EF4-FFF2-40B4-BE49-F238E27FC236}">
                  <a16:creationId xmlns:a16="http://schemas.microsoft.com/office/drawing/2014/main" id="{C58F7315-2B6F-448D-B103-CAF496A81BDE}"/>
                </a:ext>
              </a:extLst>
            </p:cNvPr>
            <p:cNvSpPr txBox="1"/>
            <p:nvPr/>
          </p:nvSpPr>
          <p:spPr>
            <a:xfrm>
              <a:off x="3739303" y="3429736"/>
              <a:ext cx="1876204" cy="510906"/>
            </a:xfrm>
            <a:prstGeom prst="rect">
              <a:avLst/>
            </a:prstGeom>
            <a:noFill/>
          </p:spPr>
          <p:txBody>
            <a:bodyPr wrap="square" lIns="68577" tIns="34289" rIns="68577" bIns="34289" rtlCol="0" anchor="ctr">
              <a:spAutoFit/>
            </a:bodyPr>
            <a:lstStyle>
              <a:defPPr>
                <a:defRPr lang="en-US"/>
              </a:defPPr>
              <a:lvl1pPr algn="ctr" defTabSz="685766">
                <a:lnSpc>
                  <a:spcPct val="85000"/>
                </a:lnSpc>
                <a:defRPr sz="4000" b="1">
                  <a:solidFill>
                    <a:srgbClr val="E71D16"/>
                  </a:solidFill>
                  <a:latin typeface="ITC Avant Garde Pro Md" panose="02000503030000020004" pitchFamily="2" charset="77"/>
                  <a:ea typeface="Karla" charset="0"/>
                </a:defRPr>
              </a:lvl1pPr>
              <a:lvl2pPr defTabSz="914400"/>
              <a:lvl3pPr defTabSz="914400"/>
              <a:lvl4pPr defTabSz="914400"/>
              <a:lvl5pPr defTabSz="914400"/>
              <a:lvl6pPr defTabSz="914400"/>
              <a:lvl7pPr defTabSz="914400"/>
              <a:lvl8pPr defTabSz="914400"/>
              <a:lvl9pPr defTabSz="914400"/>
            </a:lstStyle>
            <a:p>
              <a:pPr defTabSz="514325"/>
              <a:r>
                <a:rPr lang="en-US" sz="2400" b="0" dirty="0">
                  <a:solidFill>
                    <a:prstClr val="white"/>
                  </a:solidFill>
                  <a:latin typeface="ITC Avant Garde Gothic Pro Book" panose="02000503030000020004" pitchFamily="2" charset="77"/>
                  <a:sym typeface="Arial"/>
                </a:rPr>
                <a:t>6</a:t>
              </a:r>
              <a:r>
                <a:rPr lang="en-US" sz="1200" b="0" dirty="0">
                  <a:solidFill>
                    <a:prstClr val="white"/>
                  </a:solidFill>
                  <a:latin typeface="ITC Avant Garde Gothic Pro Book" panose="02000503030000020004" pitchFamily="2" charset="77"/>
                  <a:sym typeface="Arial"/>
                </a:rPr>
                <a:t> of </a:t>
              </a:r>
              <a:r>
                <a:rPr lang="en-US" sz="2400" b="0" dirty="0">
                  <a:solidFill>
                    <a:prstClr val="white"/>
                  </a:solidFill>
                  <a:latin typeface="ITC Avant Garde Gothic Pro Book" panose="02000503030000020004" pitchFamily="2" charset="77"/>
                  <a:sym typeface="Arial"/>
                </a:rPr>
                <a:t>10</a:t>
              </a:r>
            </a:p>
          </p:txBody>
        </p:sp>
        <p:sp>
          <p:nvSpPr>
            <p:cNvPr id="40" name="TextBox 38">
              <a:extLst>
                <a:ext uri="{FF2B5EF4-FFF2-40B4-BE49-F238E27FC236}">
                  <a16:creationId xmlns:a16="http://schemas.microsoft.com/office/drawing/2014/main" id="{8FBB1AFC-E9A7-48B3-827A-BD08D9922F7F}"/>
                </a:ext>
              </a:extLst>
            </p:cNvPr>
            <p:cNvSpPr txBox="1"/>
            <p:nvPr/>
          </p:nvSpPr>
          <p:spPr>
            <a:xfrm>
              <a:off x="3490960" y="3947424"/>
              <a:ext cx="2414105" cy="443196"/>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pitchFamily="2" charset="0"/>
                  <a:ea typeface="Karla" pitchFamily="2" charset="0"/>
                  <a:sym typeface="Arial"/>
                </a:rPr>
                <a:t>LARGEST TECHNOLOGY COMPANIES</a:t>
              </a:r>
              <a:endParaRPr lang="en-US" sz="900" kern="0" dirty="0">
                <a:solidFill>
                  <a:prstClr val="white"/>
                </a:solidFill>
                <a:latin typeface="Karla" pitchFamily="2" charset="0"/>
                <a:ea typeface="Karla" pitchFamily="2" charset="0"/>
                <a:sym typeface="Arial"/>
                <a:rtl val="0"/>
              </a:endParaRPr>
            </a:p>
          </p:txBody>
        </p:sp>
      </p:grpSp>
      <p:grpSp>
        <p:nvGrpSpPr>
          <p:cNvPr id="41" name="Group 40">
            <a:extLst>
              <a:ext uri="{FF2B5EF4-FFF2-40B4-BE49-F238E27FC236}">
                <a16:creationId xmlns:a16="http://schemas.microsoft.com/office/drawing/2014/main" id="{D06122CD-3B6F-4C57-A5B2-BE7FDEF3749C}"/>
              </a:ext>
            </a:extLst>
          </p:cNvPr>
          <p:cNvGrpSpPr/>
          <p:nvPr/>
        </p:nvGrpSpPr>
        <p:grpSpPr>
          <a:xfrm>
            <a:off x="7085523" y="3356008"/>
            <a:ext cx="1686602" cy="654876"/>
            <a:chOff x="6572385" y="3429736"/>
            <a:chExt cx="2248803" cy="873168"/>
          </a:xfrm>
        </p:grpSpPr>
        <p:sp>
          <p:nvSpPr>
            <p:cNvPr id="42" name="TextBox 41">
              <a:extLst>
                <a:ext uri="{FF2B5EF4-FFF2-40B4-BE49-F238E27FC236}">
                  <a16:creationId xmlns:a16="http://schemas.microsoft.com/office/drawing/2014/main" id="{42D58A4C-47A3-462F-8E75-EB02975FE414}"/>
                </a:ext>
              </a:extLst>
            </p:cNvPr>
            <p:cNvSpPr txBox="1"/>
            <p:nvPr/>
          </p:nvSpPr>
          <p:spPr>
            <a:xfrm>
              <a:off x="6664598" y="3429736"/>
              <a:ext cx="2082792" cy="510906"/>
            </a:xfrm>
            <a:prstGeom prst="rect">
              <a:avLst/>
            </a:prstGeom>
            <a:noFill/>
          </p:spPr>
          <p:txBody>
            <a:bodyPr wrap="square" lIns="68577" tIns="34289" rIns="68577" bIns="34289" rtlCol="0" anchor="ctr">
              <a:spAutoFit/>
            </a:bodyPr>
            <a:lstStyle>
              <a:defPPr>
                <a:defRPr lang="en-US"/>
              </a:defPPr>
              <a:lvl1pPr algn="ctr" defTabSz="685766">
                <a:lnSpc>
                  <a:spcPct val="85000"/>
                </a:lnSpc>
                <a:defRPr sz="4000" b="1">
                  <a:solidFill>
                    <a:srgbClr val="E71D16"/>
                  </a:solidFill>
                  <a:latin typeface="ITC Avant Garde Pro Md" panose="02000503030000020004" pitchFamily="2" charset="77"/>
                  <a:ea typeface="Karla" charset="0"/>
                </a:defRPr>
              </a:lvl1pPr>
              <a:lvl2pPr defTabSz="914400"/>
              <a:lvl3pPr defTabSz="914400"/>
              <a:lvl4pPr defTabSz="914400"/>
              <a:lvl5pPr defTabSz="914400"/>
              <a:lvl6pPr defTabSz="914400"/>
              <a:lvl7pPr defTabSz="914400"/>
              <a:lvl8pPr defTabSz="914400"/>
              <a:lvl9pPr defTabSz="914400"/>
            </a:lstStyle>
            <a:p>
              <a:pPr defTabSz="514325"/>
              <a:r>
                <a:rPr lang="en-US" sz="2400" b="0" dirty="0">
                  <a:solidFill>
                    <a:prstClr val="white"/>
                  </a:solidFill>
                  <a:latin typeface="ITC Avant Garde Gothic Pro Book" panose="02000503030000020004" pitchFamily="2" charset="77"/>
                  <a:sym typeface="Arial"/>
                </a:rPr>
                <a:t>5</a:t>
              </a:r>
              <a:r>
                <a:rPr lang="en-US" sz="1200" b="0" dirty="0">
                  <a:solidFill>
                    <a:prstClr val="white"/>
                  </a:solidFill>
                  <a:latin typeface="ITC Avant Garde Gothic Pro Book" panose="02000503030000020004" pitchFamily="2" charset="77"/>
                  <a:sym typeface="Arial"/>
                </a:rPr>
                <a:t> of </a:t>
              </a:r>
              <a:r>
                <a:rPr lang="en-US" sz="2400" b="0" dirty="0">
                  <a:solidFill>
                    <a:prstClr val="white"/>
                  </a:solidFill>
                  <a:latin typeface="ITC Avant Garde Gothic Pro Book" panose="02000503030000020004" pitchFamily="2" charset="77"/>
                  <a:sym typeface="Arial"/>
                </a:rPr>
                <a:t>10</a:t>
              </a:r>
            </a:p>
          </p:txBody>
        </p:sp>
        <p:sp>
          <p:nvSpPr>
            <p:cNvPr id="43" name="TextBox 38">
              <a:extLst>
                <a:ext uri="{FF2B5EF4-FFF2-40B4-BE49-F238E27FC236}">
                  <a16:creationId xmlns:a16="http://schemas.microsoft.com/office/drawing/2014/main" id="{3740C239-5F78-4941-BECB-B4586EFB7056}"/>
                </a:ext>
              </a:extLst>
            </p:cNvPr>
            <p:cNvSpPr txBox="1"/>
            <p:nvPr/>
          </p:nvSpPr>
          <p:spPr>
            <a:xfrm>
              <a:off x="6572385" y="4035141"/>
              <a:ext cx="2248803" cy="267763"/>
            </a:xfrm>
            <a:prstGeom prst="rect">
              <a:avLst/>
            </a:prstGeom>
            <a:noFill/>
          </p:spPr>
          <p:txBody>
            <a:bodyPr wrap="square" lIns="68577" tIns="34289" rIns="68577" bIns="34289"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25">
                <a:lnSpc>
                  <a:spcPct val="95000"/>
                </a:lnSpc>
              </a:pPr>
              <a:r>
                <a:rPr lang="en-US" sz="900" dirty="0">
                  <a:solidFill>
                    <a:prstClr val="white"/>
                  </a:solidFill>
                  <a:latin typeface="Karla"/>
                  <a:ea typeface="Karla" charset="0"/>
                  <a:sym typeface="Arial"/>
                </a:rPr>
                <a:t>LARGEST MEDIA COMPANIES</a:t>
              </a:r>
              <a:endParaRPr lang="en-US" sz="900" kern="0" dirty="0">
                <a:solidFill>
                  <a:prstClr val="white"/>
                </a:solidFill>
                <a:latin typeface="Karla"/>
                <a:sym typeface="Arial"/>
                <a:rtl val="0"/>
              </a:endParaRPr>
            </a:p>
          </p:txBody>
        </p:sp>
      </p:grpSp>
      <p:sp>
        <p:nvSpPr>
          <p:cNvPr id="44" name="Title 7">
            <a:extLst>
              <a:ext uri="{FF2B5EF4-FFF2-40B4-BE49-F238E27FC236}">
                <a16:creationId xmlns:a16="http://schemas.microsoft.com/office/drawing/2014/main" id="{4C5748B7-63BF-40D7-9A1F-AB59848F68B4}"/>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CrowdStrike – Proven Leader</a:t>
            </a:r>
          </a:p>
        </p:txBody>
      </p:sp>
      <p:pic>
        <p:nvPicPr>
          <p:cNvPr id="45" name="Picture 44">
            <a:extLst>
              <a:ext uri="{FF2B5EF4-FFF2-40B4-BE49-F238E27FC236}">
                <a16:creationId xmlns:a16="http://schemas.microsoft.com/office/drawing/2014/main" id="{28E3A508-E6F6-4926-995B-6145D569CA06}"/>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46" name="Picture 45">
            <a:extLst>
              <a:ext uri="{FF2B5EF4-FFF2-40B4-BE49-F238E27FC236}">
                <a16:creationId xmlns:a16="http://schemas.microsoft.com/office/drawing/2014/main" id="{61BE3E3B-32CD-47A1-B2C1-8A46642459F3}"/>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154312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63" presetClass="path" presetSubtype="0" decel="100000" fill="hold" nodeType="withEffect">
                                  <p:stCondLst>
                                    <p:cond delay="250"/>
                                  </p:stCondLst>
                                  <p:childTnLst>
                                    <p:animMotion origin="layout" path="M -0.07048 -2.46914E-6 L -3.88889E-6 -2.46914E-6 " pathEditMode="relative" rAng="0" ptsTypes="AA">
                                      <p:cBhvr>
                                        <p:cTn id="19" dur="1000" fill="hold"/>
                                        <p:tgtEl>
                                          <p:spTgt spid="29"/>
                                        </p:tgtEl>
                                        <p:attrNameLst>
                                          <p:attrName>ppt_x</p:attrName>
                                          <p:attrName>ppt_y</p:attrName>
                                        </p:attrNameLst>
                                      </p:cBhvr>
                                      <p:rCtr x="3524" y="0"/>
                                    </p:animMotion>
                                  </p:childTnLst>
                                </p:cTn>
                              </p:par>
                              <p:par>
                                <p:cTn id="20" presetID="10" presetClass="entr" presetSubtype="0" fill="hold" nodeType="with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63" presetClass="path" presetSubtype="0" decel="100000" fill="hold" nodeType="withEffect">
                                  <p:stCondLst>
                                    <p:cond delay="250"/>
                                  </p:stCondLst>
                                  <p:childTnLst>
                                    <p:animMotion origin="layout" path="M 0.05243 -2.46914E-6 L 1.38889E-6 -2.46914E-6 " pathEditMode="relative" rAng="0" ptsTypes="AA">
                                      <p:cBhvr>
                                        <p:cTn id="24" dur="1000" fill="hold"/>
                                        <p:tgtEl>
                                          <p:spTgt spid="20"/>
                                        </p:tgtEl>
                                        <p:attrNameLst>
                                          <p:attrName>ppt_x</p:attrName>
                                          <p:attrName>ppt_y</p:attrName>
                                        </p:attrNameLst>
                                      </p:cBhvr>
                                      <p:rCtr x="-2622" y="0"/>
                                    </p:animMotion>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25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63" presetClass="path" presetSubtype="0" decel="100000" fill="hold" nodeType="withEffect">
                                  <p:stCondLst>
                                    <p:cond delay="250"/>
                                  </p:stCondLst>
                                  <p:childTnLst>
                                    <p:animMotion origin="layout" path="M -0.07048 6.17284E-7 L -3.88889E-6 6.17284E-7 " pathEditMode="relative" rAng="0" ptsTypes="AA">
                                      <p:cBhvr>
                                        <p:cTn id="36" dur="1000" fill="hold"/>
                                        <p:tgtEl>
                                          <p:spTgt spid="41"/>
                                        </p:tgtEl>
                                        <p:attrNameLst>
                                          <p:attrName>ppt_x</p:attrName>
                                          <p:attrName>ppt_y</p:attrName>
                                        </p:attrNameLst>
                                      </p:cBhvr>
                                      <p:rCtr x="3524" y="0"/>
                                    </p:animMotion>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63" presetClass="path" presetSubtype="0" decel="100000" fill="hold" nodeType="withEffect">
                                  <p:stCondLst>
                                    <p:cond delay="250"/>
                                  </p:stCondLst>
                                  <p:childTnLst>
                                    <p:animMotion origin="layout" path="M 0.05243 6.17284E-7 L 1.38889E-6 6.17284E-7 " pathEditMode="relative" rAng="0" ptsTypes="AA">
                                      <p:cBhvr>
                                        <p:cTn id="41" dur="1000" fill="hold"/>
                                        <p:tgtEl>
                                          <p:spTgt spid="32"/>
                                        </p:tgtEl>
                                        <p:attrNameLst>
                                          <p:attrName>ppt_x</p:attrName>
                                          <p:attrName>ppt_y</p:attrName>
                                        </p:attrNameLst>
                                      </p:cBhvr>
                                      <p:rCtr x="-26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B1D232-49D4-AD49-AF89-F81413A3CAC5}"/>
              </a:ext>
            </a:extLst>
          </p:cNvPr>
          <p:cNvPicPr>
            <a:picLocks noChangeAspect="1"/>
          </p:cNvPicPr>
          <p:nvPr/>
        </p:nvPicPr>
        <p:blipFill rotWithShape="1">
          <a:blip r:embed="rId3">
            <a:alphaModFix/>
          </a:blip>
          <a:srcRect l="19943" t="48478" r="26277" b="2193"/>
          <a:stretch/>
        </p:blipFill>
        <p:spPr>
          <a:xfrm>
            <a:off x="0" y="0"/>
            <a:ext cx="9144000" cy="5143500"/>
          </a:xfrm>
          <a:prstGeom prst="rect">
            <a:avLst/>
          </a:prstGeom>
        </p:spPr>
      </p:pic>
      <p:sp>
        <p:nvSpPr>
          <p:cNvPr id="96" name="Text Placeholder 11"/>
          <p:cNvSpPr txBox="1">
            <a:spLocks/>
          </p:cNvSpPr>
          <p:nvPr/>
        </p:nvSpPr>
        <p:spPr>
          <a:xfrm>
            <a:off x="685931" y="5997953"/>
            <a:ext cx="7772138" cy="320789"/>
          </a:xfrm>
          <a:prstGeom prst="rect">
            <a:avLst/>
          </a:prstGeom>
        </p:spPr>
        <p:txBody>
          <a:bodyPr vert="horz" lIns="91440" tIns="0" rIns="91440" bIns="20577" rtlCol="0" anchor="b">
            <a:normAutofit/>
          </a:bodyPr>
          <a:lstStyle>
            <a:lvl1pPr marL="102884" indent="-102884" algn="l" defTabSz="457086" rtl="0" eaLnBrk="1" latinLnBrk="0" hangingPunct="1">
              <a:spcBef>
                <a:spcPts val="0"/>
              </a:spcBef>
              <a:spcAft>
                <a:spcPts val="225"/>
              </a:spcAft>
              <a:buClr>
                <a:schemeClr val="bg1">
                  <a:lumMod val="50000"/>
                </a:schemeClr>
              </a:buClr>
              <a:buSzPct val="75000"/>
              <a:buFont typeface="+mj-lt"/>
              <a:buAutoNum type="arabicPeriod"/>
              <a:tabLst/>
              <a:defRPr sz="500" b="0" i="0" kern="1200">
                <a:solidFill>
                  <a:schemeClr val="tx2"/>
                </a:solidFill>
                <a:latin typeface="+mj-lt"/>
                <a:ea typeface="Karla" charset="0"/>
                <a:cs typeface="Proxima Nova Light"/>
              </a:defRPr>
            </a:lvl1pPr>
            <a:lvl2pPr marL="715784" indent="-258698" algn="l" defTabSz="457086" rtl="0" eaLnBrk="1" latinLnBrk="0" hangingPunct="1">
              <a:spcBef>
                <a:spcPct val="20000"/>
              </a:spcBef>
              <a:buClr>
                <a:schemeClr val="accent6"/>
              </a:buClr>
              <a:buFont typeface="Wingdings" charset="2"/>
              <a:buChar char="§"/>
              <a:tabLst/>
              <a:defRPr sz="1400" kern="1200">
                <a:solidFill>
                  <a:schemeClr val="bg1"/>
                </a:solidFill>
                <a:latin typeface="Karla" charset="0"/>
                <a:ea typeface="Karla" charset="0"/>
                <a:cs typeface="Karla" charset="0"/>
              </a:defRPr>
            </a:lvl2pPr>
            <a:lvl3pPr marL="1142714" indent="-228543" algn="l" defTabSz="457086" rtl="0" eaLnBrk="1" latinLnBrk="0" hangingPunct="1">
              <a:spcBef>
                <a:spcPct val="20000"/>
              </a:spcBef>
              <a:buClr>
                <a:schemeClr val="accent6"/>
              </a:buClr>
              <a:buFont typeface="Wingdings" charset="2"/>
              <a:buChar char="§"/>
              <a:defRPr sz="1200" kern="1200">
                <a:solidFill>
                  <a:schemeClr val="bg1"/>
                </a:solidFill>
                <a:latin typeface="Karla" charset="0"/>
                <a:ea typeface="Karla" charset="0"/>
                <a:cs typeface="Karla" charset="0"/>
              </a:defRPr>
            </a:lvl3pPr>
            <a:lvl4pPr marL="1599800" indent="-228543" algn="l" defTabSz="457086" rtl="0" eaLnBrk="1" latinLnBrk="0" hangingPunct="1">
              <a:spcBef>
                <a:spcPct val="20000"/>
              </a:spcBef>
              <a:buClr>
                <a:schemeClr val="accent6"/>
              </a:buClr>
              <a:buFont typeface="Wingdings" charset="2"/>
              <a:buChar char="§"/>
              <a:defRPr sz="1200" kern="1200">
                <a:solidFill>
                  <a:schemeClr val="bg1"/>
                </a:solidFill>
                <a:latin typeface="Karla" charset="0"/>
                <a:ea typeface="Karla" charset="0"/>
                <a:cs typeface="Karla" charset="0"/>
              </a:defRPr>
            </a:lvl4pPr>
            <a:lvl5pPr marL="2056886" indent="-228543" algn="l" defTabSz="457086" rtl="0" eaLnBrk="1" latinLnBrk="0" hangingPunct="1">
              <a:spcBef>
                <a:spcPct val="20000"/>
              </a:spcBef>
              <a:buClr>
                <a:schemeClr val="accent6"/>
              </a:buClr>
              <a:buFont typeface="Wingdings" charset="2"/>
              <a:buChar char="§"/>
              <a:defRPr sz="1200" kern="1200" baseline="0">
                <a:solidFill>
                  <a:schemeClr val="bg1"/>
                </a:solidFill>
                <a:latin typeface="Karla" charset="0"/>
                <a:ea typeface="Karla" charset="0"/>
                <a:cs typeface="Karla" charset="0"/>
              </a:defRPr>
            </a:lvl5pPr>
            <a:lvl6pPr marL="2513972" indent="-228543" algn="l" defTabSz="457086" rtl="0" eaLnBrk="1" latinLnBrk="0" hangingPunct="1">
              <a:spcBef>
                <a:spcPct val="20000"/>
              </a:spcBef>
              <a:buFont typeface="Arial"/>
              <a:buChar char="•"/>
              <a:defRPr sz="2000" kern="1200">
                <a:solidFill>
                  <a:schemeClr val="tx1"/>
                </a:solidFill>
                <a:latin typeface="+mn-lt"/>
                <a:ea typeface="+mn-ea"/>
                <a:cs typeface="+mn-cs"/>
              </a:defRPr>
            </a:lvl6pPr>
            <a:lvl7pPr marL="2971057" indent="-228543" algn="l" defTabSz="457086" rtl="0" eaLnBrk="1" latinLnBrk="0" hangingPunct="1">
              <a:spcBef>
                <a:spcPct val="20000"/>
              </a:spcBef>
              <a:buFont typeface="Arial"/>
              <a:buChar char="•"/>
              <a:defRPr sz="2000" kern="1200">
                <a:solidFill>
                  <a:schemeClr val="tx1"/>
                </a:solidFill>
                <a:latin typeface="+mn-lt"/>
                <a:ea typeface="+mn-ea"/>
                <a:cs typeface="+mn-cs"/>
              </a:defRPr>
            </a:lvl7pPr>
            <a:lvl8pPr marL="3428143" indent="-228543" algn="l" defTabSz="457086" rtl="0" eaLnBrk="1" latinLnBrk="0" hangingPunct="1">
              <a:spcBef>
                <a:spcPct val="20000"/>
              </a:spcBef>
              <a:buFont typeface="Arial"/>
              <a:buChar char="•"/>
              <a:defRPr sz="2000" kern="1200">
                <a:solidFill>
                  <a:schemeClr val="tx1"/>
                </a:solidFill>
                <a:latin typeface="+mn-lt"/>
                <a:ea typeface="+mn-ea"/>
                <a:cs typeface="+mn-cs"/>
              </a:defRPr>
            </a:lvl8pPr>
            <a:lvl9pPr marL="3885229" indent="-228543" algn="l" defTabSz="457086" rtl="0" eaLnBrk="1" latinLnBrk="0" hangingPunct="1">
              <a:spcBef>
                <a:spcPct val="20000"/>
              </a:spcBef>
              <a:buFont typeface="Arial"/>
              <a:buChar char="•"/>
              <a:defRPr sz="2000" kern="1200">
                <a:solidFill>
                  <a:schemeClr val="tx1"/>
                </a:solidFill>
                <a:latin typeface="+mn-lt"/>
                <a:ea typeface="+mn-ea"/>
                <a:cs typeface="+mn-cs"/>
              </a:defRPr>
            </a:lvl9pPr>
          </a:lstStyle>
          <a:p>
            <a:pPr marL="102884" marR="0" lvl="0" indent="-102884" algn="l" defTabSz="457086" rtl="0" eaLnBrk="1" fontAlgn="auto" latinLnBrk="0" hangingPunct="1">
              <a:lnSpc>
                <a:spcPct val="100000"/>
              </a:lnSpc>
              <a:spcBef>
                <a:spcPts val="0"/>
              </a:spcBef>
              <a:spcAft>
                <a:spcPts val="225"/>
              </a:spcAft>
              <a:buClr>
                <a:prstClr val="white">
                  <a:lumMod val="50000"/>
                </a:prstClr>
              </a:buClr>
              <a:buSzPct val="75000"/>
              <a:buFont typeface="+mj-lt"/>
              <a:buAutoNum type="arabicPeriod"/>
              <a:tabLst/>
              <a:defRPr/>
            </a:pPr>
            <a:endParaRPr kumimoji="0" lang="en-US" sz="500" b="0" i="0" u="none" strike="noStrike" kern="1200" cap="none" spc="0" normalizeH="0" baseline="0" noProof="0" dirty="0">
              <a:ln>
                <a:noFill/>
              </a:ln>
              <a:solidFill>
                <a:srgbClr val="3A3C3C"/>
              </a:solidFill>
              <a:effectLst/>
              <a:uLnTx/>
              <a:uFillTx/>
              <a:latin typeface="ITC Avant Garde Pro Bk"/>
              <a:ea typeface="Karla" charset="0"/>
            </a:endParaRPr>
          </a:p>
        </p:txBody>
      </p:sp>
      <p:pic>
        <p:nvPicPr>
          <p:cNvPr id="74" name="Picture 73">
            <a:extLst>
              <a:ext uri="{FF2B5EF4-FFF2-40B4-BE49-F238E27FC236}">
                <a16:creationId xmlns:a16="http://schemas.microsoft.com/office/drawing/2014/main" id="{807C9D5C-1C32-6E44-84A6-A1C6AFF7AF76}"/>
              </a:ext>
            </a:extLst>
          </p:cNvPr>
          <p:cNvPicPr>
            <a:picLocks noChangeAspect="1"/>
          </p:cNvPicPr>
          <p:nvPr/>
        </p:nvPicPr>
        <p:blipFill>
          <a:blip r:embed="rId4"/>
          <a:stretch>
            <a:fillRect/>
          </a:stretch>
        </p:blipFill>
        <p:spPr>
          <a:xfrm>
            <a:off x="-879790" y="1011504"/>
            <a:ext cx="10396731" cy="3979796"/>
          </a:xfrm>
          <a:prstGeom prst="rect">
            <a:avLst/>
          </a:prstGeom>
        </p:spPr>
      </p:pic>
      <p:pic>
        <p:nvPicPr>
          <p:cNvPr id="3" name="Picture 2">
            <a:extLst>
              <a:ext uri="{FF2B5EF4-FFF2-40B4-BE49-F238E27FC236}">
                <a16:creationId xmlns:a16="http://schemas.microsoft.com/office/drawing/2014/main" id="{92CA3554-436C-BA4D-9CAD-A0B13B339C35}"/>
              </a:ext>
            </a:extLst>
          </p:cNvPr>
          <p:cNvPicPr>
            <a:picLocks noChangeAspect="1"/>
          </p:cNvPicPr>
          <p:nvPr/>
        </p:nvPicPr>
        <p:blipFill>
          <a:blip r:embed="rId5"/>
          <a:stretch>
            <a:fillRect/>
          </a:stretch>
        </p:blipFill>
        <p:spPr>
          <a:xfrm>
            <a:off x="303189" y="2721266"/>
            <a:ext cx="8387167" cy="677515"/>
          </a:xfrm>
          <a:prstGeom prst="rect">
            <a:avLst/>
          </a:prstGeom>
        </p:spPr>
      </p:pic>
      <p:sp>
        <p:nvSpPr>
          <p:cNvPr id="33" name="TextBox 32">
            <a:extLst>
              <a:ext uri="{FF2B5EF4-FFF2-40B4-BE49-F238E27FC236}">
                <a16:creationId xmlns:a16="http://schemas.microsoft.com/office/drawing/2014/main" id="{1D565B63-FF96-8446-85E0-5D8055B70BA5}"/>
              </a:ext>
            </a:extLst>
          </p:cNvPr>
          <p:cNvSpPr txBox="1"/>
          <p:nvPr/>
        </p:nvSpPr>
        <p:spPr>
          <a:xfrm>
            <a:off x="303188" y="3141758"/>
            <a:ext cx="189074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white"/>
                </a:solidFill>
                <a:effectLst/>
                <a:uLnTx/>
                <a:uFillTx/>
                <a:latin typeface="Tungsten Rounded Medium" pitchFamily="2" charset="0"/>
                <a:ea typeface="Karla" charset="0"/>
                <a:cs typeface="Karla" charset="0"/>
              </a:rPr>
              <a:t>ENDPOINT SECURITY</a:t>
            </a:r>
          </a:p>
        </p:txBody>
      </p:sp>
      <p:sp>
        <p:nvSpPr>
          <p:cNvPr id="34" name="TextBox 33">
            <a:extLst>
              <a:ext uri="{FF2B5EF4-FFF2-40B4-BE49-F238E27FC236}">
                <a16:creationId xmlns:a16="http://schemas.microsoft.com/office/drawing/2014/main" id="{75E181F9-CBE4-654F-AE28-96B12E1F9ADE}"/>
              </a:ext>
            </a:extLst>
          </p:cNvPr>
          <p:cNvSpPr txBox="1"/>
          <p:nvPr/>
        </p:nvSpPr>
        <p:spPr>
          <a:xfrm>
            <a:off x="2295540" y="3141758"/>
            <a:ext cx="245412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white"/>
                </a:solidFill>
                <a:effectLst/>
                <a:uLnTx/>
                <a:uFillTx/>
                <a:latin typeface="Tungsten Rounded Medium" pitchFamily="2" charset="0"/>
                <a:ea typeface="Karla" charset="0"/>
                <a:cs typeface="Karla" charset="0"/>
              </a:rPr>
              <a:t>SECURITY &amp; IT OPERATIONS</a:t>
            </a:r>
          </a:p>
        </p:txBody>
      </p:sp>
      <p:sp>
        <p:nvSpPr>
          <p:cNvPr id="35" name="TextBox 34">
            <a:extLst>
              <a:ext uri="{FF2B5EF4-FFF2-40B4-BE49-F238E27FC236}">
                <a16:creationId xmlns:a16="http://schemas.microsoft.com/office/drawing/2014/main" id="{F6F8FE7D-9438-C844-8F28-16B2F6338CDD}"/>
              </a:ext>
            </a:extLst>
          </p:cNvPr>
          <p:cNvSpPr txBox="1"/>
          <p:nvPr/>
        </p:nvSpPr>
        <p:spPr>
          <a:xfrm>
            <a:off x="4787448" y="3137209"/>
            <a:ext cx="3823152" cy="307777"/>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white"/>
                </a:solidFill>
                <a:effectLst/>
                <a:uLnTx/>
                <a:uFillTx/>
                <a:latin typeface="Tungsten Rounded Medium" pitchFamily="2" charset="0"/>
                <a:ea typeface="Karla" charset="0"/>
                <a:cs typeface="Karla" charset="0"/>
              </a:rPr>
              <a:t>THREAT INTELLIGENCE</a:t>
            </a:r>
          </a:p>
        </p:txBody>
      </p:sp>
      <p:sp>
        <p:nvSpPr>
          <p:cNvPr id="36" name="TextBox 35">
            <a:extLst>
              <a:ext uri="{FF2B5EF4-FFF2-40B4-BE49-F238E27FC236}">
                <a16:creationId xmlns:a16="http://schemas.microsoft.com/office/drawing/2014/main" id="{512DFC77-925B-8145-BFCE-B5808579EDDF}"/>
              </a:ext>
            </a:extLst>
          </p:cNvPr>
          <p:cNvSpPr txBox="1"/>
          <p:nvPr/>
        </p:nvSpPr>
        <p:spPr>
          <a:xfrm>
            <a:off x="6816270" y="3135662"/>
            <a:ext cx="189074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white"/>
                </a:solidFill>
                <a:effectLst/>
                <a:uLnTx/>
                <a:uFillTx/>
                <a:latin typeface="Tungsten Rounded Medium" pitchFamily="2" charset="0"/>
                <a:ea typeface="Karla" charset="0"/>
                <a:cs typeface="Karla" charset="0"/>
              </a:rPr>
              <a:t>CROWDSTRIKE STORE</a:t>
            </a:r>
          </a:p>
        </p:txBody>
      </p:sp>
      <p:sp>
        <p:nvSpPr>
          <p:cNvPr id="37" name="TextBox 36">
            <a:extLst>
              <a:ext uri="{FF2B5EF4-FFF2-40B4-BE49-F238E27FC236}">
                <a16:creationId xmlns:a16="http://schemas.microsoft.com/office/drawing/2014/main" id="{23E83CE1-45F9-624A-93AA-2521335B05C4}"/>
              </a:ext>
            </a:extLst>
          </p:cNvPr>
          <p:cNvSpPr txBox="1"/>
          <p:nvPr/>
        </p:nvSpPr>
        <p:spPr>
          <a:xfrm>
            <a:off x="4066231" y="3563778"/>
            <a:ext cx="3703893" cy="307777"/>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dirty="0">
                <a:ln>
                  <a:noFill/>
                </a:ln>
                <a:solidFill>
                  <a:srgbClr val="E93F28"/>
                </a:solidFill>
                <a:effectLst/>
                <a:uLnTx/>
                <a:uFillTx/>
                <a:latin typeface="Tungsten Rounded Medium" pitchFamily="2" charset="0"/>
                <a:ea typeface="Karla" charset="0"/>
                <a:cs typeface="Karla" charset="0"/>
              </a:rPr>
              <a:t>THREAT GRAPH</a:t>
            </a:r>
          </a:p>
        </p:txBody>
      </p:sp>
      <p:pic>
        <p:nvPicPr>
          <p:cNvPr id="38" name="Picture 37">
            <a:extLst>
              <a:ext uri="{FF2B5EF4-FFF2-40B4-BE49-F238E27FC236}">
                <a16:creationId xmlns:a16="http://schemas.microsoft.com/office/drawing/2014/main" id="{39B6AFDA-352A-2540-A5F7-2A52320742F7}"/>
              </a:ext>
            </a:extLst>
          </p:cNvPr>
          <p:cNvPicPr>
            <a:picLocks noChangeAspect="1"/>
          </p:cNvPicPr>
          <p:nvPr/>
        </p:nvPicPr>
        <p:blipFill>
          <a:blip r:embed="rId6"/>
          <a:stretch>
            <a:fillRect/>
          </a:stretch>
        </p:blipFill>
        <p:spPr>
          <a:xfrm>
            <a:off x="3832004" y="3635319"/>
            <a:ext cx="177833" cy="173791"/>
          </a:xfrm>
          <a:prstGeom prst="rect">
            <a:avLst/>
          </a:prstGeom>
        </p:spPr>
      </p:pic>
      <p:pic>
        <p:nvPicPr>
          <p:cNvPr id="40" name="Picture 39">
            <a:extLst>
              <a:ext uri="{FF2B5EF4-FFF2-40B4-BE49-F238E27FC236}">
                <a16:creationId xmlns:a16="http://schemas.microsoft.com/office/drawing/2014/main" id="{BF05AE2B-372A-A342-A903-8DB5E6741B5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Lst>
          </a:blip>
          <a:srcRect l="26397" r="29190" b="33305"/>
          <a:stretch/>
        </p:blipFill>
        <p:spPr>
          <a:xfrm>
            <a:off x="8700916" y="4767760"/>
            <a:ext cx="351076" cy="233514"/>
          </a:xfrm>
          <a:prstGeom prst="rect">
            <a:avLst/>
          </a:prstGeom>
        </p:spPr>
      </p:pic>
      <p:sp>
        <p:nvSpPr>
          <p:cNvPr id="75" name="TextBox 74">
            <a:extLst>
              <a:ext uri="{FF2B5EF4-FFF2-40B4-BE49-F238E27FC236}">
                <a16:creationId xmlns:a16="http://schemas.microsoft.com/office/drawing/2014/main" id="{C8DF1A4F-29DF-1C41-B67B-53B3DFE5FE03}"/>
              </a:ext>
            </a:extLst>
          </p:cNvPr>
          <p:cNvSpPr txBox="1"/>
          <p:nvPr/>
        </p:nvSpPr>
        <p:spPr>
          <a:xfrm>
            <a:off x="3691928" y="4016573"/>
            <a:ext cx="3644919" cy="307777"/>
          </a:xfrm>
          <a:prstGeom prst="rect">
            <a:avLst/>
          </a:prstGeom>
          <a:no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00" normalizeH="0" baseline="0" noProof="0" dirty="0">
                <a:ln>
                  <a:noFill/>
                </a:ln>
                <a:solidFill>
                  <a:prstClr val="white"/>
                </a:solidFill>
                <a:effectLst/>
                <a:uLnTx/>
                <a:uFillTx/>
                <a:latin typeface="Tungsten Rounded Medium" pitchFamily="2" charset="0"/>
                <a:ea typeface="Karla" charset="0"/>
                <a:cs typeface="Karla" charset="0"/>
              </a:rPr>
              <a:t>LIGHTWEIGHT AGENT</a:t>
            </a:r>
          </a:p>
        </p:txBody>
      </p:sp>
      <p:pic>
        <p:nvPicPr>
          <p:cNvPr id="76" name="Picture 75">
            <a:extLst>
              <a:ext uri="{FF2B5EF4-FFF2-40B4-BE49-F238E27FC236}">
                <a16:creationId xmlns:a16="http://schemas.microsoft.com/office/drawing/2014/main" id="{1ED04B2C-4CC7-BD49-A360-B60146E40554}"/>
              </a:ext>
            </a:extLst>
          </p:cNvPr>
          <p:cNvPicPr>
            <a:picLocks noChangeAspect="1"/>
          </p:cNvPicPr>
          <p:nvPr/>
        </p:nvPicPr>
        <p:blipFill>
          <a:blip r:embed="rId9"/>
          <a:stretch>
            <a:fillRect/>
          </a:stretch>
        </p:blipFill>
        <p:spPr>
          <a:xfrm>
            <a:off x="79827" y="67445"/>
            <a:ext cx="2623181" cy="1673686"/>
          </a:xfrm>
          <a:prstGeom prst="rect">
            <a:avLst/>
          </a:prstGeom>
        </p:spPr>
      </p:pic>
      <p:pic>
        <p:nvPicPr>
          <p:cNvPr id="77" name="Picture 76">
            <a:extLst>
              <a:ext uri="{FF2B5EF4-FFF2-40B4-BE49-F238E27FC236}">
                <a16:creationId xmlns:a16="http://schemas.microsoft.com/office/drawing/2014/main" id="{DD804597-74EB-EF4F-8FEC-0BD6B2B42D46}"/>
              </a:ext>
            </a:extLst>
          </p:cNvPr>
          <p:cNvPicPr>
            <a:picLocks noChangeAspect="1"/>
          </p:cNvPicPr>
          <p:nvPr/>
        </p:nvPicPr>
        <p:blipFill>
          <a:blip r:embed="rId10"/>
          <a:stretch>
            <a:fillRect/>
          </a:stretch>
        </p:blipFill>
        <p:spPr>
          <a:xfrm>
            <a:off x="3396327" y="3983542"/>
            <a:ext cx="317377" cy="240769"/>
          </a:xfrm>
          <a:prstGeom prst="rect">
            <a:avLst/>
          </a:prstGeom>
        </p:spPr>
      </p:pic>
      <p:sp>
        <p:nvSpPr>
          <p:cNvPr id="78" name="TextBox 77">
            <a:extLst>
              <a:ext uri="{FF2B5EF4-FFF2-40B4-BE49-F238E27FC236}">
                <a16:creationId xmlns:a16="http://schemas.microsoft.com/office/drawing/2014/main" id="{3D26DA48-F80A-0940-BDA8-50B87441ECB0}"/>
              </a:ext>
            </a:extLst>
          </p:cNvPr>
          <p:cNvSpPr txBox="1"/>
          <p:nvPr/>
        </p:nvSpPr>
        <p:spPr>
          <a:xfrm>
            <a:off x="8609636" y="3550523"/>
            <a:ext cx="49584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1D16"/>
                </a:solidFill>
                <a:effectLst/>
                <a:uLnTx/>
                <a:uFillTx/>
                <a:latin typeface="Tungsten Rounded Medium" pitchFamily="2" charset="0"/>
                <a:ea typeface="Karla" charset="0"/>
                <a:cs typeface="Karla" charset="0"/>
              </a:rPr>
              <a:t>APIs</a:t>
            </a:r>
          </a:p>
        </p:txBody>
      </p:sp>
      <p:grpSp>
        <p:nvGrpSpPr>
          <p:cNvPr id="2" name="Group 1">
            <a:extLst>
              <a:ext uri="{FF2B5EF4-FFF2-40B4-BE49-F238E27FC236}">
                <a16:creationId xmlns:a16="http://schemas.microsoft.com/office/drawing/2014/main" id="{C873040A-AA2D-4743-8907-CC68F3DB7221}"/>
              </a:ext>
            </a:extLst>
          </p:cNvPr>
          <p:cNvGrpSpPr/>
          <p:nvPr/>
        </p:nvGrpSpPr>
        <p:grpSpPr>
          <a:xfrm>
            <a:off x="647957" y="2413851"/>
            <a:ext cx="5914505" cy="717933"/>
            <a:chOff x="775604" y="2291735"/>
            <a:chExt cx="7261647" cy="881456"/>
          </a:xfrm>
        </p:grpSpPr>
        <p:pic>
          <p:nvPicPr>
            <p:cNvPr id="80" name="Picture 79">
              <a:extLst>
                <a:ext uri="{FF2B5EF4-FFF2-40B4-BE49-F238E27FC236}">
                  <a16:creationId xmlns:a16="http://schemas.microsoft.com/office/drawing/2014/main" id="{4DDDD431-53DC-E742-8C36-A1707E27FE03}"/>
                </a:ext>
              </a:extLst>
            </p:cNvPr>
            <p:cNvPicPr>
              <a:picLocks noChangeAspect="1"/>
            </p:cNvPicPr>
            <p:nvPr/>
          </p:nvPicPr>
          <p:blipFill>
            <a:blip r:embed="rId11"/>
            <a:stretch>
              <a:fillRect/>
            </a:stretch>
          </p:blipFill>
          <p:spPr>
            <a:xfrm>
              <a:off x="7202768" y="2291735"/>
              <a:ext cx="555922" cy="612648"/>
            </a:xfrm>
            <a:prstGeom prst="rect">
              <a:avLst/>
            </a:prstGeom>
          </p:spPr>
        </p:pic>
        <p:pic>
          <p:nvPicPr>
            <p:cNvPr id="81" name="Picture 80">
              <a:extLst>
                <a:ext uri="{FF2B5EF4-FFF2-40B4-BE49-F238E27FC236}">
                  <a16:creationId xmlns:a16="http://schemas.microsoft.com/office/drawing/2014/main" id="{790B0E32-53D9-D846-BC55-9231822886DF}"/>
                </a:ext>
              </a:extLst>
            </p:cNvPr>
            <p:cNvPicPr>
              <a:picLocks noChangeAspect="1"/>
            </p:cNvPicPr>
            <p:nvPr/>
          </p:nvPicPr>
          <p:blipFill>
            <a:blip r:embed="rId12"/>
            <a:stretch>
              <a:fillRect/>
            </a:stretch>
          </p:blipFill>
          <p:spPr>
            <a:xfrm>
              <a:off x="6614362" y="2291735"/>
              <a:ext cx="555922" cy="612648"/>
            </a:xfrm>
            <a:prstGeom prst="rect">
              <a:avLst/>
            </a:prstGeom>
          </p:spPr>
        </p:pic>
        <p:pic>
          <p:nvPicPr>
            <p:cNvPr id="82" name="Picture 81">
              <a:extLst>
                <a:ext uri="{FF2B5EF4-FFF2-40B4-BE49-F238E27FC236}">
                  <a16:creationId xmlns:a16="http://schemas.microsoft.com/office/drawing/2014/main" id="{D5F53F2A-5CB2-514B-9FF1-978DC0ACFFFB}"/>
                </a:ext>
              </a:extLst>
            </p:cNvPr>
            <p:cNvPicPr>
              <a:picLocks noChangeAspect="1"/>
            </p:cNvPicPr>
            <p:nvPr/>
          </p:nvPicPr>
          <p:blipFill>
            <a:blip r:embed="rId13"/>
            <a:stretch>
              <a:fillRect/>
            </a:stretch>
          </p:blipFill>
          <p:spPr>
            <a:xfrm>
              <a:off x="6032041" y="2291735"/>
              <a:ext cx="555922" cy="612648"/>
            </a:xfrm>
            <a:prstGeom prst="rect">
              <a:avLst/>
            </a:prstGeom>
          </p:spPr>
        </p:pic>
        <p:pic>
          <p:nvPicPr>
            <p:cNvPr id="83" name="Picture 82">
              <a:extLst>
                <a:ext uri="{FF2B5EF4-FFF2-40B4-BE49-F238E27FC236}">
                  <a16:creationId xmlns:a16="http://schemas.microsoft.com/office/drawing/2014/main" id="{D26BF7BC-5658-F14A-A9A6-161D84AF2CE7}"/>
                </a:ext>
              </a:extLst>
            </p:cNvPr>
            <p:cNvPicPr>
              <a:picLocks noChangeAspect="1"/>
            </p:cNvPicPr>
            <p:nvPr/>
          </p:nvPicPr>
          <p:blipFill>
            <a:blip r:embed="rId14"/>
            <a:stretch>
              <a:fillRect/>
            </a:stretch>
          </p:blipFill>
          <p:spPr>
            <a:xfrm>
              <a:off x="4972456" y="2294683"/>
              <a:ext cx="722607" cy="609700"/>
            </a:xfrm>
            <a:prstGeom prst="rect">
              <a:avLst/>
            </a:prstGeom>
          </p:spPr>
        </p:pic>
        <p:pic>
          <p:nvPicPr>
            <p:cNvPr id="84" name="Picture 83">
              <a:extLst>
                <a:ext uri="{FF2B5EF4-FFF2-40B4-BE49-F238E27FC236}">
                  <a16:creationId xmlns:a16="http://schemas.microsoft.com/office/drawing/2014/main" id="{EB7555B3-1388-8040-BE5B-0BED781BB582}"/>
                </a:ext>
              </a:extLst>
            </p:cNvPr>
            <p:cNvPicPr>
              <a:picLocks noChangeAspect="1"/>
            </p:cNvPicPr>
            <p:nvPr/>
          </p:nvPicPr>
          <p:blipFill>
            <a:blip r:embed="rId15"/>
            <a:stretch>
              <a:fillRect/>
            </a:stretch>
          </p:blipFill>
          <p:spPr>
            <a:xfrm>
              <a:off x="4376493" y="2291735"/>
              <a:ext cx="555922" cy="612648"/>
            </a:xfrm>
            <a:prstGeom prst="rect">
              <a:avLst/>
            </a:prstGeom>
          </p:spPr>
        </p:pic>
        <p:pic>
          <p:nvPicPr>
            <p:cNvPr id="85" name="Picture 84">
              <a:extLst>
                <a:ext uri="{FF2B5EF4-FFF2-40B4-BE49-F238E27FC236}">
                  <a16:creationId xmlns:a16="http://schemas.microsoft.com/office/drawing/2014/main" id="{90F000F7-873D-1344-A894-71EB20752771}"/>
                </a:ext>
              </a:extLst>
            </p:cNvPr>
            <p:cNvPicPr>
              <a:picLocks noChangeAspect="1"/>
            </p:cNvPicPr>
            <p:nvPr/>
          </p:nvPicPr>
          <p:blipFill>
            <a:blip r:embed="rId16"/>
            <a:stretch>
              <a:fillRect/>
            </a:stretch>
          </p:blipFill>
          <p:spPr>
            <a:xfrm>
              <a:off x="3773084" y="2291735"/>
              <a:ext cx="555922" cy="612648"/>
            </a:xfrm>
            <a:prstGeom prst="rect">
              <a:avLst/>
            </a:prstGeom>
          </p:spPr>
        </p:pic>
        <p:pic>
          <p:nvPicPr>
            <p:cNvPr id="86" name="Picture 85">
              <a:extLst>
                <a:ext uri="{FF2B5EF4-FFF2-40B4-BE49-F238E27FC236}">
                  <a16:creationId xmlns:a16="http://schemas.microsoft.com/office/drawing/2014/main" id="{C27EFFC4-E5A3-764A-888B-A3B253DCF44C}"/>
                </a:ext>
              </a:extLst>
            </p:cNvPr>
            <p:cNvPicPr>
              <a:picLocks noChangeAspect="1"/>
            </p:cNvPicPr>
            <p:nvPr/>
          </p:nvPicPr>
          <p:blipFill>
            <a:blip r:embed="rId17"/>
            <a:stretch>
              <a:fillRect/>
            </a:stretch>
          </p:blipFill>
          <p:spPr>
            <a:xfrm>
              <a:off x="3169675" y="2291735"/>
              <a:ext cx="555922" cy="612648"/>
            </a:xfrm>
            <a:prstGeom prst="rect">
              <a:avLst/>
            </a:prstGeom>
          </p:spPr>
        </p:pic>
        <p:pic>
          <p:nvPicPr>
            <p:cNvPr id="87" name="Picture 86">
              <a:extLst>
                <a:ext uri="{FF2B5EF4-FFF2-40B4-BE49-F238E27FC236}">
                  <a16:creationId xmlns:a16="http://schemas.microsoft.com/office/drawing/2014/main" id="{0CF49B34-7238-C14B-B515-A618B10FFD44}"/>
                </a:ext>
              </a:extLst>
            </p:cNvPr>
            <p:cNvPicPr>
              <a:picLocks noChangeAspect="1"/>
            </p:cNvPicPr>
            <p:nvPr/>
          </p:nvPicPr>
          <p:blipFill>
            <a:blip r:embed="rId18"/>
            <a:stretch>
              <a:fillRect/>
            </a:stretch>
          </p:blipFill>
          <p:spPr>
            <a:xfrm>
              <a:off x="2399112" y="2291735"/>
              <a:ext cx="555922" cy="612648"/>
            </a:xfrm>
            <a:prstGeom prst="rect">
              <a:avLst/>
            </a:prstGeom>
          </p:spPr>
        </p:pic>
        <p:pic>
          <p:nvPicPr>
            <p:cNvPr id="88" name="Picture 87">
              <a:extLst>
                <a:ext uri="{FF2B5EF4-FFF2-40B4-BE49-F238E27FC236}">
                  <a16:creationId xmlns:a16="http://schemas.microsoft.com/office/drawing/2014/main" id="{8AB9491F-A684-2140-9EFA-B783F36B21D1}"/>
                </a:ext>
              </a:extLst>
            </p:cNvPr>
            <p:cNvPicPr>
              <a:picLocks noChangeAspect="1"/>
            </p:cNvPicPr>
            <p:nvPr/>
          </p:nvPicPr>
          <p:blipFill>
            <a:blip r:embed="rId19"/>
            <a:stretch>
              <a:fillRect/>
            </a:stretch>
          </p:blipFill>
          <p:spPr>
            <a:xfrm>
              <a:off x="1803148" y="2291735"/>
              <a:ext cx="555922" cy="612648"/>
            </a:xfrm>
            <a:prstGeom prst="rect">
              <a:avLst/>
            </a:prstGeom>
          </p:spPr>
        </p:pic>
        <p:pic>
          <p:nvPicPr>
            <p:cNvPr id="89" name="Picture 88">
              <a:extLst>
                <a:ext uri="{FF2B5EF4-FFF2-40B4-BE49-F238E27FC236}">
                  <a16:creationId xmlns:a16="http://schemas.microsoft.com/office/drawing/2014/main" id="{CEB675DD-2FD1-2549-A4CD-D61BAAFEA1C0}"/>
                </a:ext>
              </a:extLst>
            </p:cNvPr>
            <p:cNvPicPr>
              <a:picLocks noChangeAspect="1"/>
            </p:cNvPicPr>
            <p:nvPr/>
          </p:nvPicPr>
          <p:blipFill>
            <a:blip r:embed="rId20"/>
            <a:stretch>
              <a:fillRect/>
            </a:stretch>
          </p:blipFill>
          <p:spPr>
            <a:xfrm>
              <a:off x="1207304" y="2291735"/>
              <a:ext cx="555922" cy="612648"/>
            </a:xfrm>
            <a:prstGeom prst="rect">
              <a:avLst/>
            </a:prstGeom>
          </p:spPr>
        </p:pic>
        <p:sp>
          <p:nvSpPr>
            <p:cNvPr id="90" name="TextBox 89">
              <a:extLst>
                <a:ext uri="{FF2B5EF4-FFF2-40B4-BE49-F238E27FC236}">
                  <a16:creationId xmlns:a16="http://schemas.microsoft.com/office/drawing/2014/main" id="{D9686038-6CB3-D945-991E-AB2B1EDE3A7D}"/>
                </a:ext>
              </a:extLst>
            </p:cNvPr>
            <p:cNvSpPr txBox="1"/>
            <p:nvPr/>
          </p:nvSpPr>
          <p:spPr>
            <a:xfrm>
              <a:off x="775604" y="2989743"/>
              <a:ext cx="615728"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p>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Prevent</a:t>
              </a:r>
            </a:p>
          </p:txBody>
        </p:sp>
        <p:sp>
          <p:nvSpPr>
            <p:cNvPr id="91" name="TextBox 90">
              <a:extLst>
                <a:ext uri="{FF2B5EF4-FFF2-40B4-BE49-F238E27FC236}">
                  <a16:creationId xmlns:a16="http://schemas.microsoft.com/office/drawing/2014/main" id="{C02613F4-2AB7-3A44-B808-342BF553BAE9}"/>
                </a:ext>
              </a:extLst>
            </p:cNvPr>
            <p:cNvSpPr txBox="1"/>
            <p:nvPr/>
          </p:nvSpPr>
          <p:spPr>
            <a:xfrm>
              <a:off x="1381921" y="2989743"/>
              <a:ext cx="619591"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Insight</a:t>
              </a:r>
            </a:p>
          </p:txBody>
        </p:sp>
        <p:sp>
          <p:nvSpPr>
            <p:cNvPr id="92" name="TextBox 91">
              <a:extLst>
                <a:ext uri="{FF2B5EF4-FFF2-40B4-BE49-F238E27FC236}">
                  <a16:creationId xmlns:a16="http://schemas.microsoft.com/office/drawing/2014/main" id="{C6C55A25-839A-8E44-B0EB-C45E319E44DA}"/>
                </a:ext>
              </a:extLst>
            </p:cNvPr>
            <p:cNvSpPr txBox="1"/>
            <p:nvPr/>
          </p:nvSpPr>
          <p:spPr>
            <a:xfrm>
              <a:off x="3042737" y="2954336"/>
              <a:ext cx="594174" cy="218855"/>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err="1">
                  <a:ln>
                    <a:noFill/>
                  </a:ln>
                  <a:solidFill>
                    <a:prstClr val="white"/>
                  </a:solidFill>
                  <a:effectLst/>
                  <a:uLnTx/>
                  <a:uFillTx/>
                  <a:latin typeface="Karla"/>
                  <a:ea typeface="ITC Avant Garde Pro Md" charset="0"/>
                  <a:cs typeface="ITC Avant Garde Pro Md" charset="0"/>
                  <a:sym typeface="Arial"/>
                  <a:rtl val="0"/>
                </a:rPr>
                <a:t>OverWatch</a:t>
              </a:r>
              <a:endPar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endParaRPr>
            </a:p>
          </p:txBody>
        </p:sp>
        <p:sp>
          <p:nvSpPr>
            <p:cNvPr id="93" name="TextBox 92">
              <a:extLst>
                <a:ext uri="{FF2B5EF4-FFF2-40B4-BE49-F238E27FC236}">
                  <a16:creationId xmlns:a16="http://schemas.microsoft.com/office/drawing/2014/main" id="{D3FE2E3A-54B2-3343-9C62-4492BE3B7C31}"/>
                </a:ext>
              </a:extLst>
            </p:cNvPr>
            <p:cNvSpPr txBox="1"/>
            <p:nvPr/>
          </p:nvSpPr>
          <p:spPr>
            <a:xfrm>
              <a:off x="3697629" y="2989743"/>
              <a:ext cx="614643"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Discover</a:t>
              </a:r>
            </a:p>
          </p:txBody>
        </p:sp>
        <p:sp>
          <p:nvSpPr>
            <p:cNvPr id="94" name="TextBox 93">
              <a:extLst>
                <a:ext uri="{FF2B5EF4-FFF2-40B4-BE49-F238E27FC236}">
                  <a16:creationId xmlns:a16="http://schemas.microsoft.com/office/drawing/2014/main" id="{1303AB73-55B9-BB48-B0CE-3CF10AE8E091}"/>
                </a:ext>
              </a:extLst>
            </p:cNvPr>
            <p:cNvSpPr txBox="1"/>
            <p:nvPr/>
          </p:nvSpPr>
          <p:spPr>
            <a:xfrm>
              <a:off x="6018100" y="2989743"/>
              <a:ext cx="622300"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X</a:t>
              </a:r>
            </a:p>
          </p:txBody>
        </p:sp>
        <p:sp>
          <p:nvSpPr>
            <p:cNvPr id="95" name="TextBox 94">
              <a:extLst>
                <a:ext uri="{FF2B5EF4-FFF2-40B4-BE49-F238E27FC236}">
                  <a16:creationId xmlns:a16="http://schemas.microsoft.com/office/drawing/2014/main" id="{67E85352-ADAB-034F-B0E8-43845964568C}"/>
                </a:ext>
              </a:extLst>
            </p:cNvPr>
            <p:cNvSpPr txBox="1"/>
            <p:nvPr/>
          </p:nvSpPr>
          <p:spPr>
            <a:xfrm>
              <a:off x="6658185" y="2989743"/>
              <a:ext cx="622300"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Search</a:t>
              </a:r>
            </a:p>
          </p:txBody>
        </p:sp>
        <p:sp>
          <p:nvSpPr>
            <p:cNvPr id="97" name="TextBox 96">
              <a:extLst>
                <a:ext uri="{FF2B5EF4-FFF2-40B4-BE49-F238E27FC236}">
                  <a16:creationId xmlns:a16="http://schemas.microsoft.com/office/drawing/2014/main" id="{729CBE8B-3598-4549-B9A6-DAC6DBB456CE}"/>
                </a:ext>
              </a:extLst>
            </p:cNvPr>
            <p:cNvSpPr txBox="1"/>
            <p:nvPr/>
          </p:nvSpPr>
          <p:spPr>
            <a:xfrm>
              <a:off x="4986267" y="2989743"/>
              <a:ext cx="744907"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Spotlight</a:t>
              </a:r>
            </a:p>
          </p:txBody>
        </p:sp>
        <p:sp>
          <p:nvSpPr>
            <p:cNvPr id="98" name="TextBox 97">
              <a:extLst>
                <a:ext uri="{FF2B5EF4-FFF2-40B4-BE49-F238E27FC236}">
                  <a16:creationId xmlns:a16="http://schemas.microsoft.com/office/drawing/2014/main" id="{E66D661B-C76F-0E48-9654-40A372C6936B}"/>
                </a:ext>
              </a:extLst>
            </p:cNvPr>
            <p:cNvSpPr txBox="1"/>
            <p:nvPr/>
          </p:nvSpPr>
          <p:spPr>
            <a:xfrm>
              <a:off x="1891874" y="2954336"/>
              <a:ext cx="881720" cy="218855"/>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Device Control</a:t>
              </a:r>
            </a:p>
          </p:txBody>
        </p:sp>
        <p:sp>
          <p:nvSpPr>
            <p:cNvPr id="99" name="TextBox 98">
              <a:extLst>
                <a:ext uri="{FF2B5EF4-FFF2-40B4-BE49-F238E27FC236}">
                  <a16:creationId xmlns:a16="http://schemas.microsoft.com/office/drawing/2014/main" id="{FF0613DE-F00D-444E-A27D-AC0DCC3C44F4}"/>
                </a:ext>
              </a:extLst>
            </p:cNvPr>
            <p:cNvSpPr txBox="1"/>
            <p:nvPr/>
          </p:nvSpPr>
          <p:spPr>
            <a:xfrm>
              <a:off x="7280485" y="2989743"/>
              <a:ext cx="622300"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Sandbox</a:t>
              </a:r>
            </a:p>
          </p:txBody>
        </p:sp>
        <p:sp>
          <p:nvSpPr>
            <p:cNvPr id="100" name="TextBox 99">
              <a:extLst>
                <a:ext uri="{FF2B5EF4-FFF2-40B4-BE49-F238E27FC236}">
                  <a16:creationId xmlns:a16="http://schemas.microsoft.com/office/drawing/2014/main" id="{7EC0962D-C50C-0F4D-9F84-DC985C211DD7}"/>
                </a:ext>
              </a:extLst>
            </p:cNvPr>
            <p:cNvSpPr txBox="1"/>
            <p:nvPr/>
          </p:nvSpPr>
          <p:spPr>
            <a:xfrm>
              <a:off x="4357805" y="2989743"/>
              <a:ext cx="614643" cy="183448"/>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Falcon </a:t>
              </a:r>
              <a:b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680" b="0"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Complete</a:t>
              </a:r>
            </a:p>
          </p:txBody>
        </p:sp>
        <p:sp>
          <p:nvSpPr>
            <p:cNvPr id="101" name="TextBox 100">
              <a:extLst>
                <a:ext uri="{FF2B5EF4-FFF2-40B4-BE49-F238E27FC236}">
                  <a16:creationId xmlns:a16="http://schemas.microsoft.com/office/drawing/2014/main" id="{70B38BC3-F223-4C40-A0B1-254128EE79E0}"/>
                </a:ext>
              </a:extLst>
            </p:cNvPr>
            <p:cNvSpPr txBox="1"/>
            <p:nvPr/>
          </p:nvSpPr>
          <p:spPr>
            <a:xfrm>
              <a:off x="1061623" y="2707740"/>
              <a:ext cx="831481"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NEXT-GEN</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ANTIVIRUS</a:t>
              </a:r>
            </a:p>
          </p:txBody>
        </p:sp>
        <p:sp>
          <p:nvSpPr>
            <p:cNvPr id="102" name="TextBox 101">
              <a:extLst>
                <a:ext uri="{FF2B5EF4-FFF2-40B4-BE49-F238E27FC236}">
                  <a16:creationId xmlns:a16="http://schemas.microsoft.com/office/drawing/2014/main" id="{2578199D-DC2D-4F40-977D-F4B8DA13878A}"/>
                </a:ext>
              </a:extLst>
            </p:cNvPr>
            <p:cNvSpPr txBox="1"/>
            <p:nvPr/>
          </p:nvSpPr>
          <p:spPr>
            <a:xfrm>
              <a:off x="1804669" y="2753460"/>
              <a:ext cx="533867" cy="806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EDR</a:t>
              </a:r>
            </a:p>
          </p:txBody>
        </p:sp>
        <p:sp>
          <p:nvSpPr>
            <p:cNvPr id="103" name="TextBox 102">
              <a:extLst>
                <a:ext uri="{FF2B5EF4-FFF2-40B4-BE49-F238E27FC236}">
                  <a16:creationId xmlns:a16="http://schemas.microsoft.com/office/drawing/2014/main" id="{E571BB6D-FC75-6A4C-B3DA-B420EA28B7D5}"/>
                </a:ext>
              </a:extLst>
            </p:cNvPr>
            <p:cNvSpPr txBox="1"/>
            <p:nvPr/>
          </p:nvSpPr>
          <p:spPr>
            <a:xfrm>
              <a:off x="2908391" y="2718941"/>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THREAT </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HUNTING</a:t>
              </a:r>
            </a:p>
          </p:txBody>
        </p:sp>
        <p:sp>
          <p:nvSpPr>
            <p:cNvPr id="104" name="TextBox 103">
              <a:extLst>
                <a:ext uri="{FF2B5EF4-FFF2-40B4-BE49-F238E27FC236}">
                  <a16:creationId xmlns:a16="http://schemas.microsoft.com/office/drawing/2014/main" id="{87B2ED99-2221-6345-ADEA-DE37C5F0C59F}"/>
                </a:ext>
              </a:extLst>
            </p:cNvPr>
            <p:cNvSpPr txBox="1"/>
            <p:nvPr/>
          </p:nvSpPr>
          <p:spPr>
            <a:xfrm>
              <a:off x="3495310" y="2718008"/>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IT </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HYGIENE</a:t>
              </a:r>
            </a:p>
          </p:txBody>
        </p:sp>
        <p:sp>
          <p:nvSpPr>
            <p:cNvPr id="105" name="TextBox 104">
              <a:extLst>
                <a:ext uri="{FF2B5EF4-FFF2-40B4-BE49-F238E27FC236}">
                  <a16:creationId xmlns:a16="http://schemas.microsoft.com/office/drawing/2014/main" id="{6DB9B000-7E24-C647-9A18-F68C78C1FD6B}"/>
                </a:ext>
              </a:extLst>
            </p:cNvPr>
            <p:cNvSpPr txBox="1"/>
            <p:nvPr/>
          </p:nvSpPr>
          <p:spPr>
            <a:xfrm>
              <a:off x="5763933" y="2724424"/>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THREAT </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INTEL</a:t>
              </a:r>
            </a:p>
          </p:txBody>
        </p:sp>
        <p:sp>
          <p:nvSpPr>
            <p:cNvPr id="106" name="TextBox 105">
              <a:extLst>
                <a:ext uri="{FF2B5EF4-FFF2-40B4-BE49-F238E27FC236}">
                  <a16:creationId xmlns:a16="http://schemas.microsoft.com/office/drawing/2014/main" id="{060828A4-D0A1-DB44-BCBD-07CFEF7E59C9}"/>
                </a:ext>
              </a:extLst>
            </p:cNvPr>
            <p:cNvSpPr txBox="1"/>
            <p:nvPr/>
          </p:nvSpPr>
          <p:spPr>
            <a:xfrm>
              <a:off x="6363193" y="2721018"/>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MALWARE</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SEARCH</a:t>
              </a:r>
            </a:p>
          </p:txBody>
        </p:sp>
        <p:sp>
          <p:nvSpPr>
            <p:cNvPr id="107" name="TextBox 106">
              <a:extLst>
                <a:ext uri="{FF2B5EF4-FFF2-40B4-BE49-F238E27FC236}">
                  <a16:creationId xmlns:a16="http://schemas.microsoft.com/office/drawing/2014/main" id="{9831E3AA-C0A4-2947-AED6-390A548BBF67}"/>
                </a:ext>
              </a:extLst>
            </p:cNvPr>
            <p:cNvSpPr txBox="1"/>
            <p:nvPr/>
          </p:nvSpPr>
          <p:spPr>
            <a:xfrm>
              <a:off x="4783829" y="2711498"/>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VULNERABILITY </a:t>
              </a:r>
            </a:p>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MANAGEMENT</a:t>
              </a:r>
            </a:p>
          </p:txBody>
        </p:sp>
        <p:sp>
          <p:nvSpPr>
            <p:cNvPr id="108" name="TextBox 107">
              <a:extLst>
                <a:ext uri="{FF2B5EF4-FFF2-40B4-BE49-F238E27FC236}">
                  <a16:creationId xmlns:a16="http://schemas.microsoft.com/office/drawing/2014/main" id="{52C8E38B-EDD8-444B-AA5F-9CE90B73E18F}"/>
                </a:ext>
              </a:extLst>
            </p:cNvPr>
            <p:cNvSpPr txBox="1"/>
            <p:nvPr/>
          </p:nvSpPr>
          <p:spPr>
            <a:xfrm>
              <a:off x="2387882" y="2724977"/>
              <a:ext cx="555922"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DEVICE </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CONTROL</a:t>
              </a:r>
            </a:p>
          </p:txBody>
        </p:sp>
        <p:sp>
          <p:nvSpPr>
            <p:cNvPr id="109" name="TextBox 108">
              <a:extLst>
                <a:ext uri="{FF2B5EF4-FFF2-40B4-BE49-F238E27FC236}">
                  <a16:creationId xmlns:a16="http://schemas.microsoft.com/office/drawing/2014/main" id="{BBD4274A-7470-5740-A35F-2B4570FBC62F}"/>
                </a:ext>
              </a:extLst>
            </p:cNvPr>
            <p:cNvSpPr txBox="1"/>
            <p:nvPr/>
          </p:nvSpPr>
          <p:spPr>
            <a:xfrm>
              <a:off x="6947113" y="2719234"/>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MALWARE</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ANALYSIS</a:t>
              </a:r>
            </a:p>
          </p:txBody>
        </p:sp>
        <p:sp>
          <p:nvSpPr>
            <p:cNvPr id="110" name="TextBox 109">
              <a:extLst>
                <a:ext uri="{FF2B5EF4-FFF2-40B4-BE49-F238E27FC236}">
                  <a16:creationId xmlns:a16="http://schemas.microsoft.com/office/drawing/2014/main" id="{A2423B1B-B7E2-2E44-9A43-77556EF1A205}"/>
                </a:ext>
              </a:extLst>
            </p:cNvPr>
            <p:cNvSpPr txBox="1"/>
            <p:nvPr/>
          </p:nvSpPr>
          <p:spPr>
            <a:xfrm>
              <a:off x="4127175" y="2724977"/>
              <a:ext cx="1090138" cy="160914"/>
            </a:xfrm>
            <a:prstGeom prst="rect">
              <a:avLst/>
            </a:prstGeom>
            <a:noFill/>
            <a:effectLst/>
          </p:spPr>
          <p:txBody>
            <a:bodyPr wrap="square" lIns="0" tIns="0" rIns="0" bIns="0" rtlCol="0" anchor="b" anchorCtr="0">
              <a:spAutoFit/>
            </a:bodyPr>
            <a:lstStyle/>
            <a:p>
              <a:pPr marL="0" marR="0" lvl="0" indent="0" algn="ctr" defTabSz="514325" rtl="0" eaLnBrk="1" fontAlgn="auto" latinLnBrk="0" hangingPunct="1">
                <a:lnSpc>
                  <a:spcPct val="85000"/>
                </a:lnSpc>
                <a:spcBef>
                  <a:spcPts val="0"/>
                </a:spcBef>
                <a:spcAft>
                  <a:spcPts val="0"/>
                </a:spcAft>
                <a:buClrTx/>
                <a:buSzTx/>
                <a:buFontTx/>
                <a:buNone/>
                <a:tabLst/>
                <a:defRPr/>
              </a:pP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TURNKEY</a:t>
              </a:r>
              <a:b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br>
              <a:r>
                <a:rPr kumimoji="0" lang="en-US" sz="500" b="1" i="0" u="none" strike="noStrike" kern="0" cap="none" spc="23" normalizeH="0" baseline="0" noProof="0" dirty="0">
                  <a:ln>
                    <a:noFill/>
                  </a:ln>
                  <a:solidFill>
                    <a:prstClr val="white"/>
                  </a:solidFill>
                  <a:effectLst/>
                  <a:uLnTx/>
                  <a:uFillTx/>
                  <a:latin typeface="Karla"/>
                  <a:ea typeface="ITC Avant Garde Pro Md" charset="0"/>
                  <a:cs typeface="ITC Avant Garde Pro Md" charset="0"/>
                  <a:sym typeface="Arial"/>
                  <a:rtl val="0"/>
                </a:rPr>
                <a:t>SECURITY</a:t>
              </a:r>
            </a:p>
          </p:txBody>
        </p:sp>
      </p:grpSp>
      <p:sp>
        <p:nvSpPr>
          <p:cNvPr id="6" name="Title 1">
            <a:extLst>
              <a:ext uri="{FF2B5EF4-FFF2-40B4-BE49-F238E27FC236}">
                <a16:creationId xmlns:a16="http://schemas.microsoft.com/office/drawing/2014/main" id="{31C3D2F7-8C7C-45F3-B610-7008800BE76E}"/>
              </a:ext>
            </a:extLst>
          </p:cNvPr>
          <p:cNvSpPr txBox="1">
            <a:spLocks/>
          </p:cNvSpPr>
          <p:nvPr/>
        </p:nvSpPr>
        <p:spPr>
          <a:xfrm>
            <a:off x="4692596" y="1388558"/>
            <a:ext cx="4145686" cy="813901"/>
          </a:xfrm>
          <a:prstGeom prst="rect">
            <a:avLst/>
          </a:prstGeom>
        </p:spPr>
        <p:txBody>
          <a:bodyPr/>
          <a:lstStyle>
            <a:lvl1pPr algn="ctr" defTabSz="457086" rtl="0" eaLnBrk="1" latinLnBrk="0" hangingPunct="1">
              <a:spcBef>
                <a:spcPct val="0"/>
              </a:spcBef>
              <a:buNone/>
              <a:defRPr sz="2400" b="0" i="0" kern="1200" cap="all" baseline="0">
                <a:solidFill>
                  <a:schemeClr val="bg1"/>
                </a:solidFill>
                <a:latin typeface="ITC Avant Garde Pro Bk" panose="02000503030000020004" pitchFamily="50" charset="0"/>
                <a:ea typeface="ITC Avant Garde Pro Bk" panose="02000503030000020004" pitchFamily="50" charset="0"/>
                <a:cs typeface="ITC Avant Garde Pro Bk" panose="02000503030000020004" pitchFamily="50" charset="0"/>
              </a:defRPr>
            </a:lvl1pPr>
          </a:lstStyle>
          <a:p>
            <a:pPr marL="0" marR="0" lvl="0" indent="0" algn="l" defTabSz="457086" rtl="0" eaLnBrk="1" fontAlgn="auto" latinLnBrk="0" hangingPunct="1">
              <a:lnSpc>
                <a:spcPct val="100000"/>
              </a:lnSpc>
              <a:spcBef>
                <a:spcPct val="0"/>
              </a:spcBef>
              <a:spcAft>
                <a:spcPts val="0"/>
              </a:spcAft>
              <a:buClrTx/>
              <a:buSzTx/>
              <a:buFontTx/>
              <a:buNone/>
              <a:tabLst/>
              <a:defRPr/>
            </a:pPr>
            <a:r>
              <a:rPr kumimoji="0" lang="en-US" sz="2200" b="1" i="0" u="none" strike="noStrike" kern="1200" cap="all" spc="0" normalizeH="0" baseline="0" noProof="0" dirty="0">
                <a:ln>
                  <a:noFill/>
                </a:ln>
                <a:solidFill>
                  <a:srgbClr val="DFDFDF">
                    <a:lumMod val="25000"/>
                  </a:srgbClr>
                </a:solidFill>
                <a:effectLst/>
                <a:uLnTx/>
                <a:uFillTx/>
                <a:latin typeface="ITC Avant Garde Pro Md" charset="0"/>
              </a:rPr>
              <a:t>DEFINING THE SECURITY CLOUD</a:t>
            </a:r>
          </a:p>
        </p:txBody>
      </p:sp>
      <p:grpSp>
        <p:nvGrpSpPr>
          <p:cNvPr id="55" name="Group 54">
            <a:extLst>
              <a:ext uri="{FF2B5EF4-FFF2-40B4-BE49-F238E27FC236}">
                <a16:creationId xmlns:a16="http://schemas.microsoft.com/office/drawing/2014/main" id="{C48AD03B-6C70-D04E-9DC2-B24A6B1DB578}"/>
              </a:ext>
            </a:extLst>
          </p:cNvPr>
          <p:cNvGrpSpPr/>
          <p:nvPr/>
        </p:nvGrpSpPr>
        <p:grpSpPr>
          <a:xfrm>
            <a:off x="6496090" y="2343000"/>
            <a:ext cx="447339" cy="498993"/>
            <a:chOff x="8856483" y="2996126"/>
            <a:chExt cx="701590" cy="782603"/>
          </a:xfrm>
        </p:grpSpPr>
        <p:sp>
          <p:nvSpPr>
            <p:cNvPr id="56" name="Oval 55">
              <a:extLst>
                <a:ext uri="{FF2B5EF4-FFF2-40B4-BE49-F238E27FC236}">
                  <a16:creationId xmlns:a16="http://schemas.microsoft.com/office/drawing/2014/main" id="{E3038901-9D21-0744-B6E6-A6436B510CF7}"/>
                </a:ext>
              </a:extLst>
            </p:cNvPr>
            <p:cNvSpPr/>
            <p:nvPr/>
          </p:nvSpPr>
          <p:spPr>
            <a:xfrm>
              <a:off x="8856483"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57" name="Picture 56">
              <a:extLst>
                <a:ext uri="{FF2B5EF4-FFF2-40B4-BE49-F238E27FC236}">
                  <a16:creationId xmlns:a16="http://schemas.microsoft.com/office/drawing/2014/main" id="{62106A43-AD3D-CF4E-8C97-FBEEF3884097}"/>
                </a:ext>
              </a:extLst>
            </p:cNvPr>
            <p:cNvPicPr>
              <a:picLocks noChangeAspect="1"/>
            </p:cNvPicPr>
            <p:nvPr/>
          </p:nvPicPr>
          <p:blipFill>
            <a:blip r:embed="rId21">
              <a:lum bright="-30000"/>
            </a:blip>
            <a:stretch>
              <a:fillRect/>
            </a:stretch>
          </p:blipFill>
          <p:spPr>
            <a:xfrm>
              <a:off x="8861172" y="2996126"/>
              <a:ext cx="636524" cy="636524"/>
            </a:xfrm>
            <a:prstGeom prst="rect">
              <a:avLst/>
            </a:prstGeom>
          </p:spPr>
        </p:pic>
      </p:grpSp>
      <p:grpSp>
        <p:nvGrpSpPr>
          <p:cNvPr id="59" name="Group 58">
            <a:extLst>
              <a:ext uri="{FF2B5EF4-FFF2-40B4-BE49-F238E27FC236}">
                <a16:creationId xmlns:a16="http://schemas.microsoft.com/office/drawing/2014/main" id="{6F21AAB3-1D92-BE46-8732-0E3F39EAEA65}"/>
              </a:ext>
            </a:extLst>
          </p:cNvPr>
          <p:cNvGrpSpPr/>
          <p:nvPr/>
        </p:nvGrpSpPr>
        <p:grpSpPr>
          <a:xfrm>
            <a:off x="6939831" y="2343000"/>
            <a:ext cx="447339" cy="498993"/>
            <a:chOff x="9621254" y="2996126"/>
            <a:chExt cx="701590" cy="782603"/>
          </a:xfrm>
        </p:grpSpPr>
        <p:sp>
          <p:nvSpPr>
            <p:cNvPr id="60" name="Oval 59">
              <a:extLst>
                <a:ext uri="{FF2B5EF4-FFF2-40B4-BE49-F238E27FC236}">
                  <a16:creationId xmlns:a16="http://schemas.microsoft.com/office/drawing/2014/main" id="{CA99916E-E9FD-8347-A606-EFFFCABBDE96}"/>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61" name="Picture 60">
              <a:extLst>
                <a:ext uri="{FF2B5EF4-FFF2-40B4-BE49-F238E27FC236}">
                  <a16:creationId xmlns:a16="http://schemas.microsoft.com/office/drawing/2014/main" id="{0993F135-75C4-A94A-971B-FD01ABABCD4E}"/>
                </a:ext>
              </a:extLst>
            </p:cNvPr>
            <p:cNvPicPr>
              <a:picLocks noChangeAspect="1"/>
            </p:cNvPicPr>
            <p:nvPr/>
          </p:nvPicPr>
          <p:blipFill>
            <a:blip r:embed="rId21">
              <a:lum bright="-30000"/>
            </a:blip>
            <a:stretch>
              <a:fillRect/>
            </a:stretch>
          </p:blipFill>
          <p:spPr>
            <a:xfrm>
              <a:off x="9625942" y="2996126"/>
              <a:ext cx="636524" cy="636524"/>
            </a:xfrm>
            <a:prstGeom prst="rect">
              <a:avLst/>
            </a:prstGeom>
          </p:spPr>
        </p:pic>
      </p:grpSp>
      <p:grpSp>
        <p:nvGrpSpPr>
          <p:cNvPr id="62" name="Group 61">
            <a:extLst>
              <a:ext uri="{FF2B5EF4-FFF2-40B4-BE49-F238E27FC236}">
                <a16:creationId xmlns:a16="http://schemas.microsoft.com/office/drawing/2014/main" id="{85FB348D-0ACE-F341-AED2-A8C0864863C8}"/>
              </a:ext>
            </a:extLst>
          </p:cNvPr>
          <p:cNvGrpSpPr/>
          <p:nvPr/>
        </p:nvGrpSpPr>
        <p:grpSpPr>
          <a:xfrm>
            <a:off x="7404009" y="2343000"/>
            <a:ext cx="447339" cy="498993"/>
            <a:chOff x="9621254" y="2996126"/>
            <a:chExt cx="701590" cy="782603"/>
          </a:xfrm>
        </p:grpSpPr>
        <p:sp>
          <p:nvSpPr>
            <p:cNvPr id="63" name="Oval 62">
              <a:extLst>
                <a:ext uri="{FF2B5EF4-FFF2-40B4-BE49-F238E27FC236}">
                  <a16:creationId xmlns:a16="http://schemas.microsoft.com/office/drawing/2014/main" id="{649FA71D-3D9B-3744-8B2F-3D33037D3E95}"/>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64" name="Picture 63">
              <a:extLst>
                <a:ext uri="{FF2B5EF4-FFF2-40B4-BE49-F238E27FC236}">
                  <a16:creationId xmlns:a16="http://schemas.microsoft.com/office/drawing/2014/main" id="{1F07491F-6C48-F742-8B02-A16CE7B0E8E1}"/>
                </a:ext>
              </a:extLst>
            </p:cNvPr>
            <p:cNvPicPr>
              <a:picLocks noChangeAspect="1"/>
            </p:cNvPicPr>
            <p:nvPr/>
          </p:nvPicPr>
          <p:blipFill>
            <a:blip r:embed="rId21">
              <a:lum bright="-30000"/>
            </a:blip>
            <a:stretch>
              <a:fillRect/>
            </a:stretch>
          </p:blipFill>
          <p:spPr>
            <a:xfrm>
              <a:off x="9625942" y="2996126"/>
              <a:ext cx="636524" cy="636524"/>
            </a:xfrm>
            <a:prstGeom prst="rect">
              <a:avLst/>
            </a:prstGeom>
          </p:spPr>
        </p:pic>
      </p:grpSp>
      <p:grpSp>
        <p:nvGrpSpPr>
          <p:cNvPr id="67" name="Group 66">
            <a:extLst>
              <a:ext uri="{FF2B5EF4-FFF2-40B4-BE49-F238E27FC236}">
                <a16:creationId xmlns:a16="http://schemas.microsoft.com/office/drawing/2014/main" id="{7CC3D6D8-04C5-3246-AB54-72FF446BC013}"/>
              </a:ext>
            </a:extLst>
          </p:cNvPr>
          <p:cNvGrpSpPr/>
          <p:nvPr/>
        </p:nvGrpSpPr>
        <p:grpSpPr>
          <a:xfrm>
            <a:off x="6676412" y="2413463"/>
            <a:ext cx="494276" cy="551350"/>
            <a:chOff x="8856483" y="2996126"/>
            <a:chExt cx="701590" cy="782603"/>
          </a:xfrm>
        </p:grpSpPr>
        <p:sp>
          <p:nvSpPr>
            <p:cNvPr id="79" name="Oval 78">
              <a:extLst>
                <a:ext uri="{FF2B5EF4-FFF2-40B4-BE49-F238E27FC236}">
                  <a16:creationId xmlns:a16="http://schemas.microsoft.com/office/drawing/2014/main" id="{25D4BA0E-9FFF-7049-90C2-65C36276250D}"/>
                </a:ext>
              </a:extLst>
            </p:cNvPr>
            <p:cNvSpPr/>
            <p:nvPr/>
          </p:nvSpPr>
          <p:spPr>
            <a:xfrm>
              <a:off x="8856483"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11" name="Picture 110">
              <a:extLst>
                <a:ext uri="{FF2B5EF4-FFF2-40B4-BE49-F238E27FC236}">
                  <a16:creationId xmlns:a16="http://schemas.microsoft.com/office/drawing/2014/main" id="{A5334C7D-5B9E-0B4B-A457-B6B73AADA230}"/>
                </a:ext>
              </a:extLst>
            </p:cNvPr>
            <p:cNvPicPr>
              <a:picLocks noChangeAspect="1"/>
            </p:cNvPicPr>
            <p:nvPr/>
          </p:nvPicPr>
          <p:blipFill>
            <a:blip r:embed="rId21">
              <a:lum bright="-15000"/>
            </a:blip>
            <a:stretch>
              <a:fillRect/>
            </a:stretch>
          </p:blipFill>
          <p:spPr>
            <a:xfrm>
              <a:off x="8861172" y="2996126"/>
              <a:ext cx="636524" cy="636524"/>
            </a:xfrm>
            <a:prstGeom prst="rect">
              <a:avLst/>
            </a:prstGeom>
          </p:spPr>
        </p:pic>
      </p:grpSp>
      <p:grpSp>
        <p:nvGrpSpPr>
          <p:cNvPr id="68" name="Group 67">
            <a:extLst>
              <a:ext uri="{FF2B5EF4-FFF2-40B4-BE49-F238E27FC236}">
                <a16:creationId xmlns:a16="http://schemas.microsoft.com/office/drawing/2014/main" id="{761D7AF4-28C4-8841-A1FA-04AA7D7AAF94}"/>
              </a:ext>
            </a:extLst>
          </p:cNvPr>
          <p:cNvGrpSpPr/>
          <p:nvPr/>
        </p:nvGrpSpPr>
        <p:grpSpPr>
          <a:xfrm>
            <a:off x="7166712" y="2413463"/>
            <a:ext cx="494276" cy="551350"/>
            <a:chOff x="9621254" y="2996126"/>
            <a:chExt cx="701590" cy="782603"/>
          </a:xfrm>
        </p:grpSpPr>
        <p:sp>
          <p:nvSpPr>
            <p:cNvPr id="72" name="Oval 71">
              <a:extLst>
                <a:ext uri="{FF2B5EF4-FFF2-40B4-BE49-F238E27FC236}">
                  <a16:creationId xmlns:a16="http://schemas.microsoft.com/office/drawing/2014/main" id="{9F9637FE-3309-764E-B7D9-4C93D0F691FF}"/>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73" name="Picture 72">
              <a:extLst>
                <a:ext uri="{FF2B5EF4-FFF2-40B4-BE49-F238E27FC236}">
                  <a16:creationId xmlns:a16="http://schemas.microsoft.com/office/drawing/2014/main" id="{4EAECC54-86F3-294C-A4D6-652E8B93EAC7}"/>
                </a:ext>
              </a:extLst>
            </p:cNvPr>
            <p:cNvPicPr>
              <a:picLocks noChangeAspect="1"/>
            </p:cNvPicPr>
            <p:nvPr/>
          </p:nvPicPr>
          <p:blipFill>
            <a:blip r:embed="rId21">
              <a:lum bright="-15000"/>
            </a:blip>
            <a:stretch>
              <a:fillRect/>
            </a:stretch>
          </p:blipFill>
          <p:spPr>
            <a:xfrm>
              <a:off x="9625942" y="2996126"/>
              <a:ext cx="636524" cy="636524"/>
            </a:xfrm>
            <a:prstGeom prst="rect">
              <a:avLst/>
            </a:prstGeom>
          </p:spPr>
        </p:pic>
      </p:grpSp>
      <p:grpSp>
        <p:nvGrpSpPr>
          <p:cNvPr id="69" name="Group 68">
            <a:extLst>
              <a:ext uri="{FF2B5EF4-FFF2-40B4-BE49-F238E27FC236}">
                <a16:creationId xmlns:a16="http://schemas.microsoft.com/office/drawing/2014/main" id="{92A896A1-EE0E-9B4B-B317-A5E31276531C}"/>
              </a:ext>
            </a:extLst>
          </p:cNvPr>
          <p:cNvGrpSpPr/>
          <p:nvPr/>
        </p:nvGrpSpPr>
        <p:grpSpPr>
          <a:xfrm>
            <a:off x="7679595" y="2413463"/>
            <a:ext cx="494276" cy="551350"/>
            <a:chOff x="9621254" y="2996126"/>
            <a:chExt cx="701590" cy="782603"/>
          </a:xfrm>
        </p:grpSpPr>
        <p:sp>
          <p:nvSpPr>
            <p:cNvPr id="70" name="Oval 69">
              <a:extLst>
                <a:ext uri="{FF2B5EF4-FFF2-40B4-BE49-F238E27FC236}">
                  <a16:creationId xmlns:a16="http://schemas.microsoft.com/office/drawing/2014/main" id="{4C501C8C-E2F9-6343-A66A-D065AE32E788}"/>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71" name="Picture 70">
              <a:extLst>
                <a:ext uri="{FF2B5EF4-FFF2-40B4-BE49-F238E27FC236}">
                  <a16:creationId xmlns:a16="http://schemas.microsoft.com/office/drawing/2014/main" id="{F31B8DED-E257-264B-9DF1-311769E84A5F}"/>
                </a:ext>
              </a:extLst>
            </p:cNvPr>
            <p:cNvPicPr>
              <a:picLocks noChangeAspect="1"/>
            </p:cNvPicPr>
            <p:nvPr/>
          </p:nvPicPr>
          <p:blipFill>
            <a:blip r:embed="rId21">
              <a:lum bright="-15000"/>
            </a:blip>
            <a:stretch>
              <a:fillRect/>
            </a:stretch>
          </p:blipFill>
          <p:spPr>
            <a:xfrm>
              <a:off x="9625942" y="2996126"/>
              <a:ext cx="636524" cy="636524"/>
            </a:xfrm>
            <a:prstGeom prst="rect">
              <a:avLst/>
            </a:prstGeom>
          </p:spPr>
        </p:pic>
      </p:grpSp>
      <p:grpSp>
        <p:nvGrpSpPr>
          <p:cNvPr id="112" name="Group 111">
            <a:extLst>
              <a:ext uri="{FF2B5EF4-FFF2-40B4-BE49-F238E27FC236}">
                <a16:creationId xmlns:a16="http://schemas.microsoft.com/office/drawing/2014/main" id="{EC265912-38AD-9743-9684-7AF8DB2FC28F}"/>
              </a:ext>
            </a:extLst>
          </p:cNvPr>
          <p:cNvGrpSpPr/>
          <p:nvPr/>
        </p:nvGrpSpPr>
        <p:grpSpPr>
          <a:xfrm>
            <a:off x="6827841" y="2525878"/>
            <a:ext cx="1650877" cy="607837"/>
            <a:chOff x="6697493" y="2329735"/>
            <a:chExt cx="1655920" cy="609694"/>
          </a:xfrm>
        </p:grpSpPr>
        <p:grpSp>
          <p:nvGrpSpPr>
            <p:cNvPr id="113" name="Group 112">
              <a:extLst>
                <a:ext uri="{FF2B5EF4-FFF2-40B4-BE49-F238E27FC236}">
                  <a16:creationId xmlns:a16="http://schemas.microsoft.com/office/drawing/2014/main" id="{E4AF74BC-7225-C949-A20A-4C434C5BAF09}"/>
                </a:ext>
              </a:extLst>
            </p:cNvPr>
            <p:cNvGrpSpPr/>
            <p:nvPr/>
          </p:nvGrpSpPr>
          <p:grpSpPr>
            <a:xfrm>
              <a:off x="6697493" y="2329735"/>
              <a:ext cx="546580" cy="609694"/>
              <a:chOff x="8856483" y="2996126"/>
              <a:chExt cx="701590" cy="782603"/>
            </a:xfrm>
          </p:grpSpPr>
          <p:sp>
            <p:nvSpPr>
              <p:cNvPr id="120" name="Oval 119">
                <a:extLst>
                  <a:ext uri="{FF2B5EF4-FFF2-40B4-BE49-F238E27FC236}">
                    <a16:creationId xmlns:a16="http://schemas.microsoft.com/office/drawing/2014/main" id="{9FC0C0B7-BB67-9E4C-BDF0-53E0D4CE854A}"/>
                  </a:ext>
                </a:extLst>
              </p:cNvPr>
              <p:cNvSpPr/>
              <p:nvPr/>
            </p:nvSpPr>
            <p:spPr>
              <a:xfrm>
                <a:off x="8856483"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21" name="Picture 120">
                <a:extLst>
                  <a:ext uri="{FF2B5EF4-FFF2-40B4-BE49-F238E27FC236}">
                    <a16:creationId xmlns:a16="http://schemas.microsoft.com/office/drawing/2014/main" id="{F5818644-641E-4143-8AC1-69FD00A90602}"/>
                  </a:ext>
                </a:extLst>
              </p:cNvPr>
              <p:cNvPicPr>
                <a:picLocks noChangeAspect="1"/>
              </p:cNvPicPr>
              <p:nvPr/>
            </p:nvPicPr>
            <p:blipFill>
              <a:blip r:embed="rId21"/>
              <a:stretch>
                <a:fillRect/>
              </a:stretch>
            </p:blipFill>
            <p:spPr>
              <a:xfrm>
                <a:off x="8861172" y="2996126"/>
                <a:ext cx="636524" cy="636524"/>
              </a:xfrm>
              <a:prstGeom prst="rect">
                <a:avLst/>
              </a:prstGeom>
            </p:spPr>
          </p:pic>
        </p:grpSp>
        <p:grpSp>
          <p:nvGrpSpPr>
            <p:cNvPr id="114" name="Group 113">
              <a:extLst>
                <a:ext uri="{FF2B5EF4-FFF2-40B4-BE49-F238E27FC236}">
                  <a16:creationId xmlns:a16="http://schemas.microsoft.com/office/drawing/2014/main" id="{8F144ABC-E2DB-854E-B818-86DBE3CF2E6B}"/>
                </a:ext>
              </a:extLst>
            </p:cNvPr>
            <p:cNvGrpSpPr/>
            <p:nvPr/>
          </p:nvGrpSpPr>
          <p:grpSpPr>
            <a:xfrm>
              <a:off x="7239677" y="2329735"/>
              <a:ext cx="546580" cy="609694"/>
              <a:chOff x="9621254" y="2996126"/>
              <a:chExt cx="701590" cy="782603"/>
            </a:xfrm>
          </p:grpSpPr>
          <p:sp>
            <p:nvSpPr>
              <p:cNvPr id="118" name="Oval 117">
                <a:extLst>
                  <a:ext uri="{FF2B5EF4-FFF2-40B4-BE49-F238E27FC236}">
                    <a16:creationId xmlns:a16="http://schemas.microsoft.com/office/drawing/2014/main" id="{D0B037E0-3A27-CC41-A1D3-54BE641DFC0A}"/>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19" name="Picture 118">
                <a:extLst>
                  <a:ext uri="{FF2B5EF4-FFF2-40B4-BE49-F238E27FC236}">
                    <a16:creationId xmlns:a16="http://schemas.microsoft.com/office/drawing/2014/main" id="{7AB88CA6-5F91-0046-976C-A8554D7016AF}"/>
                  </a:ext>
                </a:extLst>
              </p:cNvPr>
              <p:cNvPicPr>
                <a:picLocks noChangeAspect="1"/>
              </p:cNvPicPr>
              <p:nvPr/>
            </p:nvPicPr>
            <p:blipFill>
              <a:blip r:embed="rId21"/>
              <a:stretch>
                <a:fillRect/>
              </a:stretch>
            </p:blipFill>
            <p:spPr>
              <a:xfrm>
                <a:off x="9625942" y="2996126"/>
                <a:ext cx="636524" cy="636524"/>
              </a:xfrm>
              <a:prstGeom prst="rect">
                <a:avLst/>
              </a:prstGeom>
            </p:spPr>
          </p:pic>
        </p:grpSp>
        <p:grpSp>
          <p:nvGrpSpPr>
            <p:cNvPr id="115" name="Group 114">
              <a:extLst>
                <a:ext uri="{FF2B5EF4-FFF2-40B4-BE49-F238E27FC236}">
                  <a16:creationId xmlns:a16="http://schemas.microsoft.com/office/drawing/2014/main" id="{0AADAC26-3E1D-2942-9CDE-8B31B1F7C3F7}"/>
                </a:ext>
              </a:extLst>
            </p:cNvPr>
            <p:cNvGrpSpPr/>
            <p:nvPr/>
          </p:nvGrpSpPr>
          <p:grpSpPr>
            <a:xfrm>
              <a:off x="7806833" y="2329735"/>
              <a:ext cx="546580" cy="609694"/>
              <a:chOff x="9621254" y="2996126"/>
              <a:chExt cx="701590" cy="782603"/>
            </a:xfrm>
          </p:grpSpPr>
          <p:sp>
            <p:nvSpPr>
              <p:cNvPr id="116" name="Oval 115">
                <a:extLst>
                  <a:ext uri="{FF2B5EF4-FFF2-40B4-BE49-F238E27FC236}">
                    <a16:creationId xmlns:a16="http://schemas.microsoft.com/office/drawing/2014/main" id="{7E75CFA5-8E15-C94C-B13D-08DC6B102B5D}"/>
                  </a:ext>
                </a:extLst>
              </p:cNvPr>
              <p:cNvSpPr/>
              <p:nvPr/>
            </p:nvSpPr>
            <p:spPr>
              <a:xfrm>
                <a:off x="9621254" y="3729278"/>
                <a:ext cx="701590" cy="49451"/>
              </a:xfrm>
              <a:prstGeom prst="ellipse">
                <a:avLst/>
              </a:prstGeom>
              <a:gradFill flip="none" rotWithShape="1">
                <a:gsLst>
                  <a:gs pos="100000">
                    <a:schemeClr val="tx1">
                      <a:alpha val="0"/>
                    </a:schemeClr>
                  </a:gs>
                  <a:gs pos="0">
                    <a:schemeClr val="tx1">
                      <a:alpha val="3000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17" name="Picture 116">
                <a:extLst>
                  <a:ext uri="{FF2B5EF4-FFF2-40B4-BE49-F238E27FC236}">
                    <a16:creationId xmlns:a16="http://schemas.microsoft.com/office/drawing/2014/main" id="{019B6660-1DDB-1C42-B0A2-55A6246622C1}"/>
                  </a:ext>
                </a:extLst>
              </p:cNvPr>
              <p:cNvPicPr>
                <a:picLocks noChangeAspect="1"/>
              </p:cNvPicPr>
              <p:nvPr/>
            </p:nvPicPr>
            <p:blipFill>
              <a:blip r:embed="rId21"/>
              <a:stretch>
                <a:fillRect/>
              </a:stretch>
            </p:blipFill>
            <p:spPr>
              <a:xfrm>
                <a:off x="9625942" y="2996126"/>
                <a:ext cx="636524" cy="636524"/>
              </a:xfrm>
              <a:prstGeom prst="rect">
                <a:avLst/>
              </a:prstGeom>
            </p:spPr>
          </p:pic>
        </p:grpSp>
      </p:grpSp>
      <p:sp>
        <p:nvSpPr>
          <p:cNvPr id="122" name="Rectangle 3">
            <a:extLst>
              <a:ext uri="{FF2B5EF4-FFF2-40B4-BE49-F238E27FC236}">
                <a16:creationId xmlns:a16="http://schemas.microsoft.com/office/drawing/2014/main" id="{C8FE12E3-18EF-4F65-AD22-84D34F1AD4B7}"/>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animation">
            <a:extLst>
              <a:ext uri="{FF2B5EF4-FFF2-40B4-BE49-F238E27FC236}">
                <a16:creationId xmlns:a16="http://schemas.microsoft.com/office/drawing/2014/main" id="{C7335B04-C94B-4F21-84A0-5B32F10BD0B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
        <p:nvSpPr>
          <p:cNvPr id="126" name="Title 7">
            <a:extLst>
              <a:ext uri="{FF2B5EF4-FFF2-40B4-BE49-F238E27FC236}">
                <a16:creationId xmlns:a16="http://schemas.microsoft.com/office/drawing/2014/main" id="{03A9EF41-161D-45B2-A17F-2F103ACA648A}"/>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CrowdStrike – Falcon Platform Overview</a:t>
            </a:r>
          </a:p>
        </p:txBody>
      </p:sp>
      <p:pic>
        <p:nvPicPr>
          <p:cNvPr id="127" name="Picture 126">
            <a:extLst>
              <a:ext uri="{FF2B5EF4-FFF2-40B4-BE49-F238E27FC236}">
                <a16:creationId xmlns:a16="http://schemas.microsoft.com/office/drawing/2014/main" id="{E500BD35-4A7C-4C54-8AB4-0507D77823CE}"/>
              </a:ext>
            </a:extLst>
          </p:cNvPr>
          <p:cNvPicPr>
            <a:picLocks noChangeAspect="1"/>
          </p:cNvPicPr>
          <p:nvPr/>
        </p:nvPicPr>
        <p:blipFill>
          <a:blip r:embed="rId23"/>
          <a:stretch>
            <a:fillRect/>
          </a:stretch>
        </p:blipFill>
        <p:spPr>
          <a:xfrm>
            <a:off x="51488" y="4591230"/>
            <a:ext cx="528779" cy="518308"/>
          </a:xfrm>
          <a:prstGeom prst="rect">
            <a:avLst/>
          </a:prstGeom>
          <a:solidFill>
            <a:schemeClr val="tx1"/>
          </a:solidFill>
        </p:spPr>
      </p:pic>
      <p:pic>
        <p:nvPicPr>
          <p:cNvPr id="128" name="Picture 127">
            <a:extLst>
              <a:ext uri="{FF2B5EF4-FFF2-40B4-BE49-F238E27FC236}">
                <a16:creationId xmlns:a16="http://schemas.microsoft.com/office/drawing/2014/main" id="{A9F8548F-665B-40D9-B183-9D50046D4E37}"/>
              </a:ext>
            </a:extLst>
          </p:cNvPr>
          <p:cNvPicPr>
            <a:picLocks noChangeAspect="1"/>
          </p:cNvPicPr>
          <p:nvPr/>
        </p:nvPicPr>
        <p:blipFill>
          <a:blip r:embed="rId24"/>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17851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12"/>
                                        </p:tgtEl>
                                        <p:attrNameLst>
                                          <p:attrName>style.visibility</p:attrName>
                                        </p:attrNameLst>
                                      </p:cBhvr>
                                      <p:to>
                                        <p:strVal val="visible"/>
                                      </p:to>
                                    </p:set>
                                    <p:animEffect transition="in" filter="fade">
                                      <p:cBhvr>
                                        <p:cTn id="8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75" grpId="0"/>
      <p:bldP spid="78"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ound Same Side Corner Rectangle 79">
            <a:extLst>
              <a:ext uri="{FF2B5EF4-FFF2-40B4-BE49-F238E27FC236}">
                <a16:creationId xmlns:a16="http://schemas.microsoft.com/office/drawing/2014/main" id="{9FD9057F-2686-574A-928C-9F118290F3AF}"/>
              </a:ext>
            </a:extLst>
          </p:cNvPr>
          <p:cNvSpPr/>
          <p:nvPr/>
        </p:nvSpPr>
        <p:spPr>
          <a:xfrm rot="16200000">
            <a:off x="3438530" y="-561978"/>
            <a:ext cx="4476747" cy="6934203"/>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reeform 80">
            <a:extLst>
              <a:ext uri="{FF2B5EF4-FFF2-40B4-BE49-F238E27FC236}">
                <a16:creationId xmlns:a16="http://schemas.microsoft.com/office/drawing/2014/main" id="{9E59A911-08C2-684B-B6AC-F85E405B4939}"/>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92" name="Title 7">
            <a:extLst>
              <a:ext uri="{FF2B5EF4-FFF2-40B4-BE49-F238E27FC236}">
                <a16:creationId xmlns:a16="http://schemas.microsoft.com/office/drawing/2014/main" id="{B3FFB396-0035-4019-8064-0177FE61A613}"/>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Falcon Solutions</a:t>
            </a:r>
          </a:p>
        </p:txBody>
      </p:sp>
      <p:sp>
        <p:nvSpPr>
          <p:cNvPr id="106" name="Rectangle 3">
            <a:extLst>
              <a:ext uri="{FF2B5EF4-FFF2-40B4-BE49-F238E27FC236}">
                <a16:creationId xmlns:a16="http://schemas.microsoft.com/office/drawing/2014/main" id="{81BCDD7F-5004-435D-90A7-F0B69EA4A7FF}"/>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animation">
            <a:extLst>
              <a:ext uri="{FF2B5EF4-FFF2-40B4-BE49-F238E27FC236}">
                <a16:creationId xmlns:a16="http://schemas.microsoft.com/office/drawing/2014/main" id="{AD539254-C7E9-46D1-AF61-8898C1F2D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grpSp>
        <p:nvGrpSpPr>
          <p:cNvPr id="2" name="Group 1">
            <a:extLst>
              <a:ext uri="{FF2B5EF4-FFF2-40B4-BE49-F238E27FC236}">
                <a16:creationId xmlns:a16="http://schemas.microsoft.com/office/drawing/2014/main" id="{FCF998A3-295A-4DD8-B092-56AC35D58B88}"/>
              </a:ext>
            </a:extLst>
          </p:cNvPr>
          <p:cNvGrpSpPr/>
          <p:nvPr/>
        </p:nvGrpSpPr>
        <p:grpSpPr>
          <a:xfrm>
            <a:off x="2438400" y="1073710"/>
            <a:ext cx="6477001" cy="3371431"/>
            <a:chOff x="8029" y="738074"/>
            <a:chExt cx="9135972" cy="4589555"/>
          </a:xfrm>
        </p:grpSpPr>
        <p:grpSp>
          <p:nvGrpSpPr>
            <p:cNvPr id="194" name="Group 193">
              <a:extLst>
                <a:ext uri="{FF2B5EF4-FFF2-40B4-BE49-F238E27FC236}">
                  <a16:creationId xmlns:a16="http://schemas.microsoft.com/office/drawing/2014/main" id="{A6740521-D87A-4B37-B2DE-662DB9DECBF2}"/>
                </a:ext>
              </a:extLst>
            </p:cNvPr>
            <p:cNvGrpSpPr/>
            <p:nvPr/>
          </p:nvGrpSpPr>
          <p:grpSpPr>
            <a:xfrm>
              <a:off x="6829201" y="1573125"/>
              <a:ext cx="2055018" cy="3239883"/>
              <a:chOff x="6829201" y="1479072"/>
              <a:chExt cx="2055018" cy="3239883"/>
            </a:xfrm>
          </p:grpSpPr>
          <p:cxnSp>
            <p:nvCxnSpPr>
              <p:cNvPr id="195" name="Straight Connector 194">
                <a:extLst>
                  <a:ext uri="{FF2B5EF4-FFF2-40B4-BE49-F238E27FC236}">
                    <a16:creationId xmlns:a16="http://schemas.microsoft.com/office/drawing/2014/main" id="{81EE600C-3E7E-42E7-8C2E-59EFF9D7633B}"/>
                  </a:ext>
                </a:extLst>
              </p:cNvPr>
              <p:cNvCxnSpPr>
                <a:cxnSpLocks/>
              </p:cNvCxnSpPr>
              <p:nvPr/>
            </p:nvCxnSpPr>
            <p:spPr>
              <a:xfrm>
                <a:off x="7025667" y="3589215"/>
                <a:ext cx="1600782" cy="0"/>
              </a:xfrm>
              <a:prstGeom prst="line">
                <a:avLst/>
              </a:prstGeom>
              <a:noFill/>
              <a:ln w="19050" cap="flat" cmpd="sng" algn="ctr">
                <a:solidFill>
                  <a:srgbClr val="E71D16"/>
                </a:solidFill>
                <a:prstDash val="solid"/>
              </a:ln>
              <a:effectLst/>
            </p:spPr>
          </p:cxnSp>
          <p:sp>
            <p:nvSpPr>
              <p:cNvPr id="196" name="Rectangle 195">
                <a:extLst>
                  <a:ext uri="{FF2B5EF4-FFF2-40B4-BE49-F238E27FC236}">
                    <a16:creationId xmlns:a16="http://schemas.microsoft.com/office/drawing/2014/main" id="{53FD34A8-03C3-472E-BF24-B65E65DC5703}"/>
                  </a:ext>
                </a:extLst>
              </p:cNvPr>
              <p:cNvSpPr/>
              <p:nvPr/>
            </p:nvSpPr>
            <p:spPr>
              <a:xfrm>
                <a:off x="6829201" y="2908332"/>
                <a:ext cx="2055018" cy="276999"/>
              </a:xfrm>
              <a:prstGeom prst="rect">
                <a:avLst/>
              </a:prstGeom>
            </p:spPr>
            <p:txBody>
              <a:bodyPr wrap="square">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uLnTx/>
                    <a:uFillTx/>
                    <a:latin typeface="ITC Avant Garde Pro Md" panose="02000503030000020004" pitchFamily="2" charset="77"/>
                    <a:ea typeface="Karla" charset="0"/>
                    <a:cs typeface="Karla" charset="0"/>
                  </a:rPr>
                  <a:t>FALCON COMPLETE</a:t>
                </a:r>
              </a:p>
            </p:txBody>
          </p:sp>
          <p:grpSp>
            <p:nvGrpSpPr>
              <p:cNvPr id="197" name="Group 196">
                <a:extLst>
                  <a:ext uri="{FF2B5EF4-FFF2-40B4-BE49-F238E27FC236}">
                    <a16:creationId xmlns:a16="http://schemas.microsoft.com/office/drawing/2014/main" id="{8F28171E-E428-4C02-A91B-1F47FAA26BBB}"/>
                  </a:ext>
                </a:extLst>
              </p:cNvPr>
              <p:cNvGrpSpPr/>
              <p:nvPr/>
            </p:nvGrpSpPr>
            <p:grpSpPr>
              <a:xfrm>
                <a:off x="7212609" y="1479072"/>
                <a:ext cx="1166277" cy="1320312"/>
                <a:chOff x="9874968" y="1368395"/>
                <a:chExt cx="1555036" cy="1760416"/>
              </a:xfrm>
            </p:grpSpPr>
            <p:pic>
              <p:nvPicPr>
                <p:cNvPr id="199" name="Graphic 198">
                  <a:extLst>
                    <a:ext uri="{FF2B5EF4-FFF2-40B4-BE49-F238E27FC236}">
                      <a16:creationId xmlns:a16="http://schemas.microsoft.com/office/drawing/2014/main" id="{4FF41287-A3F6-496C-A654-A7334F719D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8045" y="1440370"/>
                  <a:ext cx="1461171" cy="1607287"/>
                </a:xfrm>
                <a:prstGeom prst="rect">
                  <a:avLst/>
                </a:prstGeom>
              </p:spPr>
            </p:pic>
            <p:pic>
              <p:nvPicPr>
                <p:cNvPr id="200" name="Graphic 199">
                  <a:extLst>
                    <a:ext uri="{FF2B5EF4-FFF2-40B4-BE49-F238E27FC236}">
                      <a16:creationId xmlns:a16="http://schemas.microsoft.com/office/drawing/2014/main" id="{94E46A55-A413-43EB-8104-2CF7B8A6CF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74965" y="1368395"/>
                  <a:ext cx="1555036" cy="1760416"/>
                </a:xfrm>
                <a:prstGeom prst="rect">
                  <a:avLst/>
                </a:prstGeom>
              </p:spPr>
            </p:pic>
          </p:grpSp>
          <p:sp>
            <p:nvSpPr>
              <p:cNvPr id="198" name="Rectangle 197">
                <a:extLst>
                  <a:ext uri="{FF2B5EF4-FFF2-40B4-BE49-F238E27FC236}">
                    <a16:creationId xmlns:a16="http://schemas.microsoft.com/office/drawing/2014/main" id="{7BA9D0B5-CC04-474F-B29C-C2103B735FE8}"/>
                  </a:ext>
                </a:extLst>
              </p:cNvPr>
              <p:cNvSpPr/>
              <p:nvPr/>
            </p:nvSpPr>
            <p:spPr>
              <a:xfrm>
                <a:off x="7011813" y="3705027"/>
                <a:ext cx="1628489" cy="1013928"/>
              </a:xfrm>
              <a:prstGeom prst="rect">
                <a:avLst/>
              </a:prstGeom>
            </p:spPr>
            <p:txBody>
              <a:bodyPr wrap="square">
                <a:spAutoFit/>
              </a:bodyPr>
              <a:lstStyle/>
              <a:p>
                <a:pPr lvl="0" defTabSz="457178">
                  <a:lnSpc>
                    <a:spcPct val="70000"/>
                  </a:lnSpc>
                  <a:defRPr/>
                </a:pPr>
                <a:r>
                  <a:rPr lang="en-US" sz="800" kern="0" dirty="0">
                    <a:solidFill>
                      <a:schemeClr val="bg1"/>
                    </a:solidFill>
                    <a:ea typeface="Karla" charset="0"/>
                    <a:cs typeface="Karla" charset="0"/>
                  </a:rPr>
                  <a:t>Falcon Endpoint Protection</a:t>
                </a:r>
              </a:p>
              <a:p>
                <a:pPr lvl="0" defTabSz="457178">
                  <a:lnSpc>
                    <a:spcPct val="70000"/>
                  </a:lnSpc>
                  <a:defRPr/>
                </a:pPr>
                <a:endParaRPr lang="en-US" sz="800" kern="0" dirty="0">
                  <a:solidFill>
                    <a:schemeClr val="bg1"/>
                  </a:solidFill>
                  <a:ea typeface="Karla" charset="0"/>
                  <a:cs typeface="Karla" charset="0"/>
                </a:endParaRPr>
              </a:p>
              <a:p>
                <a:pPr lvl="0" defTabSz="457178">
                  <a:lnSpc>
                    <a:spcPct val="70000"/>
                  </a:lnSpc>
                  <a:defRPr/>
                </a:pPr>
                <a:r>
                  <a:rPr lang="en-US" sz="800" kern="0" dirty="0">
                    <a:solidFill>
                      <a:schemeClr val="bg1"/>
                    </a:solidFill>
                    <a:ea typeface="Karla" charset="0"/>
                    <a:cs typeface="Karla" charset="0"/>
                  </a:rPr>
                  <a:t>Delivered As A Service</a:t>
                </a:r>
              </a:p>
              <a:p>
                <a:pPr lvl="0" defTabSz="457178">
                  <a:lnSpc>
                    <a:spcPct val="70000"/>
                  </a:lnSpc>
                  <a:defRPr/>
                </a:pPr>
                <a:endParaRPr lang="en-US" sz="800" kern="0" dirty="0">
                  <a:solidFill>
                    <a:schemeClr val="bg1"/>
                  </a:solidFill>
                  <a:ea typeface="Karla" charset="0"/>
                  <a:cs typeface="Karla" charset="0"/>
                </a:endParaRPr>
              </a:p>
              <a:p>
                <a:pPr lvl="0" defTabSz="457178">
                  <a:lnSpc>
                    <a:spcPct val="90000"/>
                  </a:lnSpc>
                  <a:defRPr/>
                </a:pPr>
                <a:r>
                  <a:rPr lang="en-US" sz="800" kern="0" dirty="0">
                    <a:solidFill>
                      <a:schemeClr val="bg1"/>
                    </a:solidFill>
                    <a:ea typeface="Karla" charset="0"/>
                    <a:cs typeface="Karla" charset="0"/>
                  </a:rPr>
                  <a:t>Backed By $1M Warranty</a:t>
                </a:r>
              </a:p>
            </p:txBody>
          </p:sp>
        </p:grpSp>
        <p:pic>
          <p:nvPicPr>
            <p:cNvPr id="201" name="Graphic 200">
              <a:extLst>
                <a:ext uri="{FF2B5EF4-FFF2-40B4-BE49-F238E27FC236}">
                  <a16:creationId xmlns:a16="http://schemas.microsoft.com/office/drawing/2014/main" id="{A6B416FA-9FD1-44E5-A753-F70946809A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1831" y="1649464"/>
              <a:ext cx="1095878" cy="1205466"/>
            </a:xfrm>
            <a:prstGeom prst="rect">
              <a:avLst/>
            </a:prstGeom>
          </p:spPr>
        </p:pic>
        <p:sp>
          <p:nvSpPr>
            <p:cNvPr id="202" name="Rectangle 201">
              <a:extLst>
                <a:ext uri="{FF2B5EF4-FFF2-40B4-BE49-F238E27FC236}">
                  <a16:creationId xmlns:a16="http://schemas.microsoft.com/office/drawing/2014/main" id="{C53F3DD0-01FE-4CCE-80EE-B5C7C03AC6F3}"/>
                </a:ext>
              </a:extLst>
            </p:cNvPr>
            <p:cNvSpPr/>
            <p:nvPr/>
          </p:nvSpPr>
          <p:spPr>
            <a:xfrm>
              <a:off x="4681604" y="3004071"/>
              <a:ext cx="1931416" cy="276999"/>
            </a:xfrm>
            <a:prstGeom prst="rect">
              <a:avLst/>
            </a:prstGeom>
          </p:spPr>
          <p:txBody>
            <a:bodyPr wrap="square">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uLnTx/>
                  <a:uFillTx/>
                  <a:latin typeface="ITC Avant Garde Pro Md" panose="02000503030000020004" pitchFamily="2" charset="77"/>
                  <a:ea typeface="Karla" charset="0"/>
                  <a:cs typeface="Karla" charset="0"/>
                </a:rPr>
                <a:t>FALCON PREMIUM</a:t>
              </a:r>
            </a:p>
          </p:txBody>
        </p:sp>
        <p:cxnSp>
          <p:nvCxnSpPr>
            <p:cNvPr id="203" name="Straight Connector 202">
              <a:extLst>
                <a:ext uri="{FF2B5EF4-FFF2-40B4-BE49-F238E27FC236}">
                  <a16:creationId xmlns:a16="http://schemas.microsoft.com/office/drawing/2014/main" id="{F0E5BCF6-62E2-4054-AFF5-9B253DCD4F3D}"/>
                </a:ext>
              </a:extLst>
            </p:cNvPr>
            <p:cNvCxnSpPr>
              <a:cxnSpLocks/>
            </p:cNvCxnSpPr>
            <p:nvPr/>
          </p:nvCxnSpPr>
          <p:spPr>
            <a:xfrm>
              <a:off x="4867671" y="3683269"/>
              <a:ext cx="1600784" cy="0"/>
            </a:xfrm>
            <a:prstGeom prst="line">
              <a:avLst/>
            </a:prstGeom>
            <a:noFill/>
            <a:ln w="19050" cap="flat" cmpd="sng" algn="ctr">
              <a:solidFill>
                <a:srgbClr val="E71D16"/>
              </a:solidFill>
              <a:prstDash val="solid"/>
            </a:ln>
            <a:effectLst/>
          </p:spPr>
        </p:cxnSp>
        <p:pic>
          <p:nvPicPr>
            <p:cNvPr id="204" name="Picture 203">
              <a:extLst>
                <a:ext uri="{FF2B5EF4-FFF2-40B4-BE49-F238E27FC236}">
                  <a16:creationId xmlns:a16="http://schemas.microsoft.com/office/drawing/2014/main" id="{6CD34F4D-E13C-468D-99D7-2728C9E470B0}"/>
                </a:ext>
              </a:extLst>
            </p:cNvPr>
            <p:cNvPicPr>
              <a:picLocks noChangeAspect="1"/>
            </p:cNvPicPr>
            <p:nvPr/>
          </p:nvPicPr>
          <p:blipFill>
            <a:blip r:embed="rId8"/>
            <a:stretch>
              <a:fillRect/>
            </a:stretch>
          </p:blipFill>
          <p:spPr>
            <a:xfrm>
              <a:off x="2946150" y="1723124"/>
              <a:ext cx="1060934" cy="1106610"/>
            </a:xfrm>
            <a:prstGeom prst="rect">
              <a:avLst/>
            </a:prstGeom>
          </p:spPr>
        </p:pic>
        <p:sp>
          <p:nvSpPr>
            <p:cNvPr id="205" name="Rectangle 204">
              <a:extLst>
                <a:ext uri="{FF2B5EF4-FFF2-40B4-BE49-F238E27FC236}">
                  <a16:creationId xmlns:a16="http://schemas.microsoft.com/office/drawing/2014/main" id="{D08480A1-6F3F-4F14-B228-6B6F11079CFB}"/>
                </a:ext>
              </a:extLst>
            </p:cNvPr>
            <p:cNvSpPr/>
            <p:nvPr/>
          </p:nvSpPr>
          <p:spPr>
            <a:xfrm>
              <a:off x="2467768" y="3004071"/>
              <a:ext cx="2097181" cy="276999"/>
            </a:xfrm>
            <a:prstGeom prst="rect">
              <a:avLst/>
            </a:prstGeom>
          </p:spPr>
          <p:txBody>
            <a:bodyPr wrap="square">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uLnTx/>
                  <a:uFillTx/>
                  <a:latin typeface="ITC Avant Garde Pro Md" panose="02000503030000020004" pitchFamily="2" charset="77"/>
                  <a:ea typeface="Karla" charset="0"/>
                  <a:cs typeface="Karla" charset="0"/>
                </a:rPr>
                <a:t>FALCON ENTERPRISE</a:t>
              </a:r>
            </a:p>
          </p:txBody>
        </p:sp>
        <p:sp>
          <p:nvSpPr>
            <p:cNvPr id="206" name="Rectangle 205">
              <a:extLst>
                <a:ext uri="{FF2B5EF4-FFF2-40B4-BE49-F238E27FC236}">
                  <a16:creationId xmlns:a16="http://schemas.microsoft.com/office/drawing/2014/main" id="{7CBB7ACC-80DC-45AF-A08A-7F32EA0B5002}"/>
                </a:ext>
              </a:extLst>
            </p:cNvPr>
            <p:cNvSpPr/>
            <p:nvPr/>
          </p:nvSpPr>
          <p:spPr>
            <a:xfrm>
              <a:off x="2567628" y="3799081"/>
              <a:ext cx="1881611" cy="1301627"/>
            </a:xfrm>
            <a:prstGeom prst="rect">
              <a:avLst/>
            </a:prstGeom>
          </p:spPr>
          <p:txBody>
            <a:bodyPr wrap="square">
              <a:spAutoFit/>
            </a:bodyPr>
            <a:lstStyle/>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Next Gen Antivirus</a:t>
              </a: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Endpoint Detection &amp; Response</a:t>
              </a: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defTabSz="457178">
                <a:lnSpc>
                  <a:spcPct val="70000"/>
                </a:lnSpc>
                <a:defRPr/>
              </a:pPr>
              <a:r>
                <a:rPr lang="en-US" sz="800" kern="0" dirty="0">
                  <a:solidFill>
                    <a:schemeClr val="bg1"/>
                  </a:solidFill>
                  <a:ea typeface="Karla" charset="0"/>
                  <a:cs typeface="Karla" charset="0"/>
                </a:rPr>
                <a:t>Integrated Threat Intel</a:t>
              </a: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Managed Threat Hunting</a:t>
              </a: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Device Control</a:t>
              </a:r>
            </a:p>
          </p:txBody>
        </p:sp>
        <p:cxnSp>
          <p:nvCxnSpPr>
            <p:cNvPr id="207" name="Straight Connector 206">
              <a:extLst>
                <a:ext uri="{FF2B5EF4-FFF2-40B4-BE49-F238E27FC236}">
                  <a16:creationId xmlns:a16="http://schemas.microsoft.com/office/drawing/2014/main" id="{0AD4F250-60AF-4072-9527-B68640401097}"/>
                </a:ext>
              </a:extLst>
            </p:cNvPr>
            <p:cNvCxnSpPr>
              <a:cxnSpLocks/>
            </p:cNvCxnSpPr>
            <p:nvPr/>
          </p:nvCxnSpPr>
          <p:spPr>
            <a:xfrm>
              <a:off x="2784035" y="3683269"/>
              <a:ext cx="1449276" cy="0"/>
            </a:xfrm>
            <a:prstGeom prst="line">
              <a:avLst/>
            </a:prstGeom>
            <a:noFill/>
            <a:ln w="19050" cap="flat" cmpd="sng" algn="ctr">
              <a:solidFill>
                <a:srgbClr val="E71D16"/>
              </a:solidFill>
              <a:prstDash val="solid"/>
            </a:ln>
            <a:effectLst/>
          </p:spPr>
        </p:cxnSp>
        <p:grpSp>
          <p:nvGrpSpPr>
            <p:cNvPr id="208" name="Group 207">
              <a:extLst>
                <a:ext uri="{FF2B5EF4-FFF2-40B4-BE49-F238E27FC236}">
                  <a16:creationId xmlns:a16="http://schemas.microsoft.com/office/drawing/2014/main" id="{F156534D-D6A4-4744-A5E1-2AA8524F14B0}"/>
                </a:ext>
              </a:extLst>
            </p:cNvPr>
            <p:cNvGrpSpPr/>
            <p:nvPr/>
          </p:nvGrpSpPr>
          <p:grpSpPr>
            <a:xfrm>
              <a:off x="326518" y="1763462"/>
              <a:ext cx="1976988" cy="2860282"/>
              <a:chOff x="326518" y="1669409"/>
              <a:chExt cx="1976988" cy="2860282"/>
            </a:xfrm>
          </p:grpSpPr>
          <p:pic>
            <p:nvPicPr>
              <p:cNvPr id="209" name="Picture 208">
                <a:extLst>
                  <a:ext uri="{FF2B5EF4-FFF2-40B4-BE49-F238E27FC236}">
                    <a16:creationId xmlns:a16="http://schemas.microsoft.com/office/drawing/2014/main" id="{38A78057-639C-4C9C-ADCE-C34BC4629F31}"/>
                  </a:ext>
                </a:extLst>
              </p:cNvPr>
              <p:cNvPicPr>
                <a:picLocks noChangeAspect="1"/>
              </p:cNvPicPr>
              <p:nvPr/>
            </p:nvPicPr>
            <p:blipFill>
              <a:blip r:embed="rId9"/>
              <a:stretch>
                <a:fillRect/>
              </a:stretch>
            </p:blipFill>
            <p:spPr>
              <a:xfrm>
                <a:off x="684090" y="1669409"/>
                <a:ext cx="1024868" cy="1001630"/>
              </a:xfrm>
              <a:prstGeom prst="rect">
                <a:avLst/>
              </a:prstGeom>
            </p:spPr>
          </p:pic>
          <p:sp>
            <p:nvSpPr>
              <p:cNvPr id="210" name="Rectangle 209">
                <a:extLst>
                  <a:ext uri="{FF2B5EF4-FFF2-40B4-BE49-F238E27FC236}">
                    <a16:creationId xmlns:a16="http://schemas.microsoft.com/office/drawing/2014/main" id="{1219CF1E-FFF5-4F7A-9AE3-5BA152A490D5}"/>
                  </a:ext>
                </a:extLst>
              </p:cNvPr>
              <p:cNvSpPr/>
              <p:nvPr/>
            </p:nvSpPr>
            <p:spPr>
              <a:xfrm>
                <a:off x="326518" y="2902311"/>
                <a:ext cx="1976988" cy="276999"/>
              </a:xfrm>
              <a:prstGeom prst="rect">
                <a:avLst/>
              </a:prstGeom>
            </p:spPr>
            <p:txBody>
              <a:bodyPr wrap="square">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uLnTx/>
                    <a:uFillTx/>
                    <a:latin typeface="ITC Avant Garde Pro Md" panose="02000503030000020004" pitchFamily="2" charset="77"/>
                    <a:ea typeface="Karla" charset="0"/>
                    <a:cs typeface="Karla" charset="0"/>
                  </a:rPr>
                  <a:t>FALCON PRO</a:t>
                </a:r>
              </a:p>
            </p:txBody>
          </p:sp>
          <p:sp>
            <p:nvSpPr>
              <p:cNvPr id="211" name="Rectangle 210">
                <a:extLst>
                  <a:ext uri="{FF2B5EF4-FFF2-40B4-BE49-F238E27FC236}">
                    <a16:creationId xmlns:a16="http://schemas.microsoft.com/office/drawing/2014/main" id="{C603793D-2D25-4502-B3CC-545CA5F1D755}"/>
                  </a:ext>
                </a:extLst>
              </p:cNvPr>
              <p:cNvSpPr/>
              <p:nvPr/>
            </p:nvSpPr>
            <p:spPr>
              <a:xfrm>
                <a:off x="442129" y="3697321"/>
                <a:ext cx="1765531" cy="832370"/>
              </a:xfrm>
              <a:prstGeom prst="rect">
                <a:avLst/>
              </a:prstGeom>
            </p:spPr>
            <p:txBody>
              <a:bodyPr wrap="square">
                <a:spAutoFit/>
              </a:bodyPr>
              <a:lstStyle/>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Next Gen Antivirus</a:t>
                </a: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lang="en-US" sz="800" kern="0" dirty="0">
                    <a:solidFill>
                      <a:schemeClr val="bg1"/>
                    </a:solidFill>
                    <a:ea typeface="Karla" charset="0"/>
                    <a:cs typeface="Karla" charset="0"/>
                  </a:rPr>
                  <a:t>Remote</a:t>
                </a:r>
                <a:r>
                  <a:rPr kumimoji="0" lang="en-US" sz="800" b="0" i="0" u="none" strike="noStrike" kern="0" cap="none" spc="0" normalizeH="0" baseline="0" noProof="0" dirty="0">
                    <a:ln>
                      <a:noFill/>
                    </a:ln>
                    <a:solidFill>
                      <a:schemeClr val="bg1"/>
                    </a:solidFill>
                    <a:effectLst/>
                    <a:uLnTx/>
                    <a:uFillTx/>
                    <a:ea typeface="Karla" charset="0"/>
                    <a:cs typeface="Karla" charset="0"/>
                  </a:rPr>
                  <a:t> Response</a:t>
                </a: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Integrated Threat Intel</a:t>
                </a: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p:txBody>
          </p:sp>
          <p:cxnSp>
            <p:nvCxnSpPr>
              <p:cNvPr id="212" name="Straight Connector 211">
                <a:extLst>
                  <a:ext uri="{FF2B5EF4-FFF2-40B4-BE49-F238E27FC236}">
                    <a16:creationId xmlns:a16="http://schemas.microsoft.com/office/drawing/2014/main" id="{A6B0E549-F59B-4FA5-A43D-48F1DB592D57}"/>
                  </a:ext>
                </a:extLst>
              </p:cNvPr>
              <p:cNvCxnSpPr>
                <a:cxnSpLocks/>
              </p:cNvCxnSpPr>
              <p:nvPr/>
            </p:nvCxnSpPr>
            <p:spPr>
              <a:xfrm>
                <a:off x="633918" y="3581510"/>
                <a:ext cx="1399209" cy="8033"/>
              </a:xfrm>
              <a:prstGeom prst="line">
                <a:avLst/>
              </a:prstGeom>
              <a:noFill/>
              <a:ln w="19050" cap="flat" cmpd="sng" algn="ctr">
                <a:solidFill>
                  <a:srgbClr val="E71D16"/>
                </a:solidFill>
                <a:prstDash val="solid"/>
              </a:ln>
              <a:effectLst/>
            </p:spPr>
          </p:cxnSp>
        </p:grpSp>
        <p:cxnSp>
          <p:nvCxnSpPr>
            <p:cNvPr id="213" name="Straight Connector 212">
              <a:extLst>
                <a:ext uri="{FF2B5EF4-FFF2-40B4-BE49-F238E27FC236}">
                  <a16:creationId xmlns:a16="http://schemas.microsoft.com/office/drawing/2014/main" id="{04BEADB2-7512-4059-8857-A95B179D4A76}"/>
                </a:ext>
              </a:extLst>
            </p:cNvPr>
            <p:cNvCxnSpPr>
              <a:cxnSpLocks/>
            </p:cNvCxnSpPr>
            <p:nvPr/>
          </p:nvCxnSpPr>
          <p:spPr>
            <a:xfrm>
              <a:off x="2404678" y="1573124"/>
              <a:ext cx="0" cy="2962405"/>
            </a:xfrm>
            <a:prstGeom prst="line">
              <a:avLst/>
            </a:prstGeom>
            <a:noFill/>
            <a:ln w="9525" cap="flat" cmpd="sng" algn="ctr">
              <a:solidFill>
                <a:srgbClr val="E71D16"/>
              </a:solidFill>
              <a:prstDash val="solid"/>
            </a:ln>
            <a:effectLst/>
          </p:spPr>
        </p:cxnSp>
        <p:cxnSp>
          <p:nvCxnSpPr>
            <p:cNvPr id="214" name="Straight Connector 213">
              <a:extLst>
                <a:ext uri="{FF2B5EF4-FFF2-40B4-BE49-F238E27FC236}">
                  <a16:creationId xmlns:a16="http://schemas.microsoft.com/office/drawing/2014/main" id="{565EAD7D-EEF5-42B8-8AF7-3B8F55E7164B}"/>
                </a:ext>
              </a:extLst>
            </p:cNvPr>
            <p:cNvCxnSpPr>
              <a:cxnSpLocks/>
            </p:cNvCxnSpPr>
            <p:nvPr/>
          </p:nvCxnSpPr>
          <p:spPr>
            <a:xfrm>
              <a:off x="4613868" y="1573124"/>
              <a:ext cx="0" cy="2962405"/>
            </a:xfrm>
            <a:prstGeom prst="line">
              <a:avLst/>
            </a:prstGeom>
            <a:noFill/>
            <a:ln w="9525" cap="flat" cmpd="sng" algn="ctr">
              <a:solidFill>
                <a:srgbClr val="E71D16"/>
              </a:solidFill>
              <a:prstDash val="solid"/>
            </a:ln>
            <a:effectLst/>
          </p:spPr>
        </p:cxnSp>
        <p:cxnSp>
          <p:nvCxnSpPr>
            <p:cNvPr id="215" name="Straight Connector 214">
              <a:extLst>
                <a:ext uri="{FF2B5EF4-FFF2-40B4-BE49-F238E27FC236}">
                  <a16:creationId xmlns:a16="http://schemas.microsoft.com/office/drawing/2014/main" id="{51C5A264-8C32-4F08-8BF9-8B937F56F45F}"/>
                </a:ext>
              </a:extLst>
            </p:cNvPr>
            <p:cNvCxnSpPr>
              <a:cxnSpLocks/>
            </p:cNvCxnSpPr>
            <p:nvPr/>
          </p:nvCxnSpPr>
          <p:spPr>
            <a:xfrm>
              <a:off x="6764537" y="1573124"/>
              <a:ext cx="0" cy="2962405"/>
            </a:xfrm>
            <a:prstGeom prst="line">
              <a:avLst/>
            </a:prstGeom>
            <a:noFill/>
            <a:ln w="9525" cap="flat" cmpd="sng" algn="ctr">
              <a:solidFill>
                <a:srgbClr val="E71D16"/>
              </a:solidFill>
              <a:prstDash val="solid"/>
            </a:ln>
            <a:effectLst/>
          </p:spPr>
        </p:cxnSp>
        <p:sp>
          <p:nvSpPr>
            <p:cNvPr id="216" name="TextBox 215">
              <a:extLst>
                <a:ext uri="{FF2B5EF4-FFF2-40B4-BE49-F238E27FC236}">
                  <a16:creationId xmlns:a16="http://schemas.microsoft.com/office/drawing/2014/main" id="{5A6E9C37-89A6-4DE2-A0CF-92EF3EAB06DD}"/>
                </a:ext>
              </a:extLst>
            </p:cNvPr>
            <p:cNvSpPr txBox="1"/>
            <p:nvPr/>
          </p:nvSpPr>
          <p:spPr>
            <a:xfrm>
              <a:off x="8029" y="738074"/>
              <a:ext cx="9135972" cy="327778"/>
            </a:xfrm>
            <a:prstGeom prst="rect">
              <a:avLst/>
            </a:prstGeom>
            <a:noFill/>
          </p:spPr>
          <p:txBody>
            <a:bodyPr wrap="square" lIns="91436" tIns="45718" rIns="91436" bIns="45718" rtlCol="0">
              <a:spAutoFit/>
            </a:bodyPr>
            <a:lstStyle/>
            <a:p>
              <a:pPr algn="ctr" defTabSz="685715">
                <a:lnSpc>
                  <a:spcPct val="85000"/>
                </a:lnSpc>
              </a:pPr>
              <a:r>
                <a:rPr lang="en-US" b="1" dirty="0">
                  <a:solidFill>
                    <a:prstClr val="white"/>
                  </a:solidFill>
                  <a:latin typeface="ITC Avant Garde Pro Md" panose="02000503030000020004" pitchFamily="2" charset="77"/>
                  <a:ea typeface="ITC Avant Garde Pro Md" charset="0"/>
                  <a:cs typeface="ITC Avant Garde Pro Md" charset="0"/>
                  <a:sym typeface="Arial"/>
                  <a:rtl val="0"/>
                </a:rPr>
                <a:t>FALCON ENDPOINT PROTECTION SOLUTIONS</a:t>
              </a:r>
            </a:p>
          </p:txBody>
        </p:sp>
        <p:grpSp>
          <p:nvGrpSpPr>
            <p:cNvPr id="217" name="Group 216">
              <a:extLst>
                <a:ext uri="{FF2B5EF4-FFF2-40B4-BE49-F238E27FC236}">
                  <a16:creationId xmlns:a16="http://schemas.microsoft.com/office/drawing/2014/main" id="{B9168215-8F7B-4CB8-AB60-BA1A7382976C}"/>
                </a:ext>
              </a:extLst>
            </p:cNvPr>
            <p:cNvGrpSpPr/>
            <p:nvPr/>
          </p:nvGrpSpPr>
          <p:grpSpPr>
            <a:xfrm rot="16200000">
              <a:off x="2121347" y="2413396"/>
              <a:ext cx="570847" cy="79018"/>
              <a:chOff x="5111418" y="939590"/>
              <a:chExt cx="3255005" cy="349123"/>
            </a:xfrm>
          </p:grpSpPr>
          <p:sp>
            <p:nvSpPr>
              <p:cNvPr id="218" name="Oval 217">
                <a:extLst>
                  <a:ext uri="{FF2B5EF4-FFF2-40B4-BE49-F238E27FC236}">
                    <a16:creationId xmlns:a16="http://schemas.microsoft.com/office/drawing/2014/main" id="{9D26AFBD-E4A4-4918-AC9B-111E10EADD1C}"/>
                  </a:ext>
                </a:extLst>
              </p:cNvPr>
              <p:cNvSpPr/>
              <p:nvPr/>
            </p:nvSpPr>
            <p:spPr>
              <a:xfrm>
                <a:off x="5111418" y="939590"/>
                <a:ext cx="3255005" cy="349123"/>
              </a:xfrm>
              <a:prstGeom prst="ellipse">
                <a:avLst/>
              </a:prstGeom>
              <a:gradFill flip="none" rotWithShape="1">
                <a:gsLst>
                  <a:gs pos="100000">
                    <a:srgbClr val="EC3825">
                      <a:alpha val="0"/>
                    </a:srgbClr>
                  </a:gs>
                  <a:gs pos="0">
                    <a:srgbClr val="EC3825"/>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219" name="Oval 218">
                <a:extLst>
                  <a:ext uri="{FF2B5EF4-FFF2-40B4-BE49-F238E27FC236}">
                    <a16:creationId xmlns:a16="http://schemas.microsoft.com/office/drawing/2014/main" id="{87BFD324-0596-4056-879A-23EF52D7B4DD}"/>
                  </a:ext>
                </a:extLst>
              </p:cNvPr>
              <p:cNvSpPr/>
              <p:nvPr/>
            </p:nvSpPr>
            <p:spPr>
              <a:xfrm>
                <a:off x="5563634" y="988092"/>
                <a:ext cx="2350560" cy="252114"/>
              </a:xfrm>
              <a:prstGeom prst="ellipse">
                <a:avLst/>
              </a:prstGeom>
              <a:gradFill flip="none" rotWithShape="1">
                <a:gsLst>
                  <a:gs pos="61000">
                    <a:srgbClr val="22789B">
                      <a:lumMod val="5000"/>
                      <a:lumOff val="95000"/>
                      <a:alpha val="0"/>
                    </a:srgbClr>
                  </a:gs>
                  <a:gs pos="0">
                    <a:sysClr val="window" lastClr="FFFFFF"/>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Karla"/>
                  <a:ea typeface="+mn-ea"/>
                  <a:cs typeface="+mn-cs"/>
                </a:endParaRPr>
              </a:p>
            </p:txBody>
          </p:sp>
        </p:grpSp>
        <p:grpSp>
          <p:nvGrpSpPr>
            <p:cNvPr id="220" name="Group 219">
              <a:extLst>
                <a:ext uri="{FF2B5EF4-FFF2-40B4-BE49-F238E27FC236}">
                  <a16:creationId xmlns:a16="http://schemas.microsoft.com/office/drawing/2014/main" id="{557F4911-85D6-4A52-B3D4-3E80AB70CE1A}"/>
                </a:ext>
              </a:extLst>
            </p:cNvPr>
            <p:cNvGrpSpPr/>
            <p:nvPr/>
          </p:nvGrpSpPr>
          <p:grpSpPr>
            <a:xfrm rot="16200000">
              <a:off x="4337853" y="3576514"/>
              <a:ext cx="570847" cy="79018"/>
              <a:chOff x="5111418" y="939590"/>
              <a:chExt cx="3255005" cy="349123"/>
            </a:xfrm>
          </p:grpSpPr>
          <p:sp>
            <p:nvSpPr>
              <p:cNvPr id="221" name="Oval 220">
                <a:extLst>
                  <a:ext uri="{FF2B5EF4-FFF2-40B4-BE49-F238E27FC236}">
                    <a16:creationId xmlns:a16="http://schemas.microsoft.com/office/drawing/2014/main" id="{6921DC08-7C22-434C-91EC-2F2564C8D593}"/>
                  </a:ext>
                </a:extLst>
              </p:cNvPr>
              <p:cNvSpPr/>
              <p:nvPr/>
            </p:nvSpPr>
            <p:spPr>
              <a:xfrm>
                <a:off x="5111418" y="939590"/>
                <a:ext cx="3255005" cy="349123"/>
              </a:xfrm>
              <a:prstGeom prst="ellipse">
                <a:avLst/>
              </a:prstGeom>
              <a:gradFill flip="none" rotWithShape="1">
                <a:gsLst>
                  <a:gs pos="100000">
                    <a:srgbClr val="EC3825">
                      <a:alpha val="0"/>
                    </a:srgbClr>
                  </a:gs>
                  <a:gs pos="0">
                    <a:srgbClr val="EC3825"/>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222" name="Oval 221">
                <a:extLst>
                  <a:ext uri="{FF2B5EF4-FFF2-40B4-BE49-F238E27FC236}">
                    <a16:creationId xmlns:a16="http://schemas.microsoft.com/office/drawing/2014/main" id="{48BF0447-6E5D-46BE-A098-604B96F33878}"/>
                  </a:ext>
                </a:extLst>
              </p:cNvPr>
              <p:cNvSpPr/>
              <p:nvPr/>
            </p:nvSpPr>
            <p:spPr>
              <a:xfrm>
                <a:off x="5563634" y="988092"/>
                <a:ext cx="2350560" cy="252114"/>
              </a:xfrm>
              <a:prstGeom prst="ellipse">
                <a:avLst/>
              </a:prstGeom>
              <a:gradFill flip="none" rotWithShape="1">
                <a:gsLst>
                  <a:gs pos="61000">
                    <a:srgbClr val="22789B">
                      <a:lumMod val="5000"/>
                      <a:lumOff val="95000"/>
                      <a:alpha val="0"/>
                    </a:srgbClr>
                  </a:gs>
                  <a:gs pos="0">
                    <a:sysClr val="window" lastClr="FFFFFF"/>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Karla"/>
                  <a:ea typeface="+mn-ea"/>
                  <a:cs typeface="+mn-cs"/>
                </a:endParaRPr>
              </a:p>
            </p:txBody>
          </p:sp>
        </p:grpSp>
        <p:grpSp>
          <p:nvGrpSpPr>
            <p:cNvPr id="223" name="Group 222">
              <a:extLst>
                <a:ext uri="{FF2B5EF4-FFF2-40B4-BE49-F238E27FC236}">
                  <a16:creationId xmlns:a16="http://schemas.microsoft.com/office/drawing/2014/main" id="{2C90034C-DBAF-43A9-81CB-3E6EFEB6FD65}"/>
                </a:ext>
              </a:extLst>
            </p:cNvPr>
            <p:cNvGrpSpPr/>
            <p:nvPr/>
          </p:nvGrpSpPr>
          <p:grpSpPr>
            <a:xfrm rot="16200000">
              <a:off x="6488523" y="2720635"/>
              <a:ext cx="570847" cy="79018"/>
              <a:chOff x="5111418" y="939590"/>
              <a:chExt cx="3255005" cy="349123"/>
            </a:xfrm>
          </p:grpSpPr>
          <p:sp>
            <p:nvSpPr>
              <p:cNvPr id="224" name="Oval 223">
                <a:extLst>
                  <a:ext uri="{FF2B5EF4-FFF2-40B4-BE49-F238E27FC236}">
                    <a16:creationId xmlns:a16="http://schemas.microsoft.com/office/drawing/2014/main" id="{560C120F-160F-4EBE-B1B7-54B1CB8581CD}"/>
                  </a:ext>
                </a:extLst>
              </p:cNvPr>
              <p:cNvSpPr/>
              <p:nvPr/>
            </p:nvSpPr>
            <p:spPr>
              <a:xfrm>
                <a:off x="5111418" y="939590"/>
                <a:ext cx="3255005" cy="349123"/>
              </a:xfrm>
              <a:prstGeom prst="ellipse">
                <a:avLst/>
              </a:prstGeom>
              <a:gradFill flip="none" rotWithShape="1">
                <a:gsLst>
                  <a:gs pos="100000">
                    <a:srgbClr val="EC3825">
                      <a:alpha val="0"/>
                    </a:srgbClr>
                  </a:gs>
                  <a:gs pos="0">
                    <a:srgbClr val="EC3825"/>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225" name="Oval 224">
                <a:extLst>
                  <a:ext uri="{FF2B5EF4-FFF2-40B4-BE49-F238E27FC236}">
                    <a16:creationId xmlns:a16="http://schemas.microsoft.com/office/drawing/2014/main" id="{C6DA7C8B-B667-4F63-9CE3-F7EB27FE2BAE}"/>
                  </a:ext>
                </a:extLst>
              </p:cNvPr>
              <p:cNvSpPr/>
              <p:nvPr/>
            </p:nvSpPr>
            <p:spPr>
              <a:xfrm>
                <a:off x="5563634" y="988092"/>
                <a:ext cx="2350560" cy="252114"/>
              </a:xfrm>
              <a:prstGeom prst="ellipse">
                <a:avLst/>
              </a:prstGeom>
              <a:gradFill flip="none" rotWithShape="1">
                <a:gsLst>
                  <a:gs pos="61000">
                    <a:srgbClr val="22789B">
                      <a:lumMod val="5000"/>
                      <a:lumOff val="95000"/>
                      <a:alpha val="0"/>
                    </a:srgbClr>
                  </a:gs>
                  <a:gs pos="0">
                    <a:sysClr val="window" lastClr="FFFFFF"/>
                  </a:gs>
                </a:gsLst>
                <a:path path="shape">
                  <a:fillToRect l="50000" t="50000" r="50000" b="50000"/>
                </a:path>
                <a:tileRect/>
              </a:gra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Karla"/>
                  <a:ea typeface="+mn-ea"/>
                  <a:cs typeface="+mn-cs"/>
                </a:endParaRPr>
              </a:p>
            </p:txBody>
          </p:sp>
        </p:grpSp>
        <p:sp>
          <p:nvSpPr>
            <p:cNvPr id="226" name="Rectangle 225">
              <a:extLst>
                <a:ext uri="{FF2B5EF4-FFF2-40B4-BE49-F238E27FC236}">
                  <a16:creationId xmlns:a16="http://schemas.microsoft.com/office/drawing/2014/main" id="{C14892F9-2CE3-4195-A4DC-FF851193F355}"/>
                </a:ext>
              </a:extLst>
            </p:cNvPr>
            <p:cNvSpPr/>
            <p:nvPr/>
          </p:nvSpPr>
          <p:spPr>
            <a:xfrm>
              <a:off x="4745321" y="3791374"/>
              <a:ext cx="1881611" cy="1536255"/>
            </a:xfrm>
            <a:prstGeom prst="rect">
              <a:avLst/>
            </a:prstGeom>
          </p:spPr>
          <p:txBody>
            <a:bodyPr wrap="square">
              <a:spAutoFit/>
            </a:bodyPr>
            <a:lstStyle/>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Next Gen Antivirus</a:t>
              </a: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Endpoint Detection &amp; Response</a:t>
              </a:r>
            </a:p>
            <a:p>
              <a:pPr marL="0" marR="0" lvl="0" indent="0" defTabSz="457178" eaLnBrk="1" fontAlgn="auto" latinLnBrk="0" hangingPunct="1">
                <a:lnSpc>
                  <a:spcPct val="70000"/>
                </a:lnSpc>
                <a:spcBef>
                  <a:spcPts val="0"/>
                </a:spcBef>
                <a:spcAft>
                  <a:spcPts val="0"/>
                </a:spcAft>
                <a:buClrTx/>
                <a:buSzTx/>
                <a:buFontTx/>
                <a:buNone/>
                <a:tabLst/>
                <a:defRPr/>
              </a:pP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defTabSz="457178">
                <a:lnSpc>
                  <a:spcPct val="70000"/>
                </a:lnSpc>
                <a:defRPr/>
              </a:pPr>
              <a:r>
                <a:rPr lang="en-US" sz="800" kern="0" dirty="0">
                  <a:solidFill>
                    <a:schemeClr val="bg1"/>
                  </a:solidFill>
                  <a:ea typeface="Karla" charset="0"/>
                  <a:cs typeface="Karla" charset="0"/>
                </a:rPr>
                <a:t>Integrated Threat Intel</a:t>
              </a:r>
              <a:endParaRPr kumimoji="0" lang="en-US" sz="800" b="0" i="0" u="none" strike="noStrike" kern="0" cap="none" spc="0" normalizeH="0" baseline="0" noProof="0" dirty="0">
                <a:ln>
                  <a:noFill/>
                </a:ln>
                <a:solidFill>
                  <a:schemeClr val="bg1"/>
                </a:solidFill>
                <a:effectLst/>
                <a:uLnTx/>
                <a:uFillTx/>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Premium Hunting Service</a:t>
              </a: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Device Control</a:t>
              </a:r>
            </a:p>
            <a:p>
              <a:pPr marL="0" marR="0" lvl="0" indent="0" defTabSz="457178" eaLnBrk="1" fontAlgn="auto" latinLnBrk="0" hangingPunct="1">
                <a:lnSpc>
                  <a:spcPct val="70000"/>
                </a:lnSpc>
                <a:spcBef>
                  <a:spcPts val="0"/>
                </a:spcBef>
                <a:spcAft>
                  <a:spcPts val="0"/>
                </a:spcAft>
                <a:buClrTx/>
                <a:buSzTx/>
                <a:buFontTx/>
                <a:buNone/>
                <a:tabLst/>
                <a:defRPr/>
              </a:pPr>
              <a:endParaRPr lang="en-US" sz="800" kern="0" dirty="0">
                <a:solidFill>
                  <a:schemeClr val="bg1"/>
                </a:solidFill>
                <a:ea typeface="Karla" charset="0"/>
                <a:cs typeface="Karla" charset="0"/>
              </a:endParaRPr>
            </a:p>
            <a:p>
              <a:pPr marL="0" marR="0" lvl="0" indent="0" defTabSz="457178" eaLnBrk="1" fontAlgn="auto" latinLnBrk="0" hangingPunct="1">
                <a:lnSpc>
                  <a:spcPct val="7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ea typeface="Karla" charset="0"/>
                  <a:cs typeface="Karla" charset="0"/>
                </a:rPr>
                <a:t>IT Hygiene</a:t>
              </a:r>
            </a:p>
          </p:txBody>
        </p:sp>
      </p:grpSp>
      <p:pic>
        <p:nvPicPr>
          <p:cNvPr id="43" name="Picture 42">
            <a:extLst>
              <a:ext uri="{FF2B5EF4-FFF2-40B4-BE49-F238E27FC236}">
                <a16:creationId xmlns:a16="http://schemas.microsoft.com/office/drawing/2014/main" id="{73BED3E3-65D9-46AA-A596-663214FD8F32}"/>
              </a:ext>
            </a:extLst>
          </p:cNvPr>
          <p:cNvPicPr>
            <a:picLocks noChangeAspect="1"/>
          </p:cNvPicPr>
          <p:nvPr/>
        </p:nvPicPr>
        <p:blipFill>
          <a:blip r:embed="rId10"/>
          <a:stretch>
            <a:fillRect/>
          </a:stretch>
        </p:blipFill>
        <p:spPr>
          <a:xfrm>
            <a:off x="51488" y="4591230"/>
            <a:ext cx="528779" cy="518308"/>
          </a:xfrm>
          <a:prstGeom prst="rect">
            <a:avLst/>
          </a:prstGeom>
          <a:solidFill>
            <a:schemeClr val="tx1"/>
          </a:solidFill>
        </p:spPr>
      </p:pic>
      <p:pic>
        <p:nvPicPr>
          <p:cNvPr id="44" name="Picture 43">
            <a:extLst>
              <a:ext uri="{FF2B5EF4-FFF2-40B4-BE49-F238E27FC236}">
                <a16:creationId xmlns:a16="http://schemas.microsoft.com/office/drawing/2014/main" id="{67B0E6E1-9DAC-4B26-9FEC-33AF0CF6B826}"/>
              </a:ext>
            </a:extLst>
          </p:cNvPr>
          <p:cNvPicPr>
            <a:picLocks noChangeAspect="1"/>
          </p:cNvPicPr>
          <p:nvPr/>
        </p:nvPicPr>
        <p:blipFill>
          <a:blip r:embed="rId11"/>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210463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0" presetClass="path" presetSubtype="0" accel="50000" decel="50000" fill="hold" grpId="1" nodeType="withEffect">
                                  <p:stCondLst>
                                    <p:cond delay="0"/>
                                  </p:stCondLst>
                                  <p:childTnLst>
                                    <p:animMotion origin="layout" path="M 0.37917 -0.00679 L -3.33333E-6 -4.81481E-6 " pathEditMode="relative" rAng="0" ptsTypes="AA">
                                      <p:cBhvr>
                                        <p:cTn id="9" dur="1000" fill="hold"/>
                                        <p:tgtEl>
                                          <p:spTgt spid="80"/>
                                        </p:tgtEl>
                                        <p:attrNameLst>
                                          <p:attrName>ppt_x</p:attrName>
                                          <p:attrName>ppt_y</p:attrName>
                                        </p:attrNameLst>
                                      </p:cBhvr>
                                      <p:rCtr x="-18958"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87236D4-14E5-4A79-AA2F-2A669C4E8D15}"/>
              </a:ext>
            </a:extLst>
          </p:cNvPr>
          <p:cNvSpPr/>
          <p:nvPr/>
        </p:nvSpPr>
        <p:spPr>
          <a:xfrm>
            <a:off x="2226892" y="-1"/>
            <a:ext cx="6952793" cy="4632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47" name="Freeform 19">
            <a:extLst>
              <a:ext uri="{FF2B5EF4-FFF2-40B4-BE49-F238E27FC236}">
                <a16:creationId xmlns:a16="http://schemas.microsoft.com/office/drawing/2014/main" id="{6C4F6A3B-4C9D-440D-97ED-C68064DD4211}"/>
              </a:ext>
            </a:extLst>
          </p:cNvPr>
          <p:cNvSpPr/>
          <p:nvPr/>
        </p:nvSpPr>
        <p:spPr>
          <a:xfrm>
            <a:off x="2226892" y="-1"/>
            <a:ext cx="6917107"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72" name="Freeform 13">
            <a:extLst>
              <a:ext uri="{FF2B5EF4-FFF2-40B4-BE49-F238E27FC236}">
                <a16:creationId xmlns:a16="http://schemas.microsoft.com/office/drawing/2014/main" id="{DACA0FDF-BED1-433E-BE48-BA576D16465E}"/>
              </a:ext>
            </a:extLst>
          </p:cNvPr>
          <p:cNvSpPr>
            <a:spLocks/>
          </p:cNvSpPr>
          <p:nvPr/>
        </p:nvSpPr>
        <p:spPr bwMode="auto">
          <a:xfrm>
            <a:off x="10048" y="169538"/>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73" name="Title 1">
            <a:extLst>
              <a:ext uri="{FF2B5EF4-FFF2-40B4-BE49-F238E27FC236}">
                <a16:creationId xmlns:a16="http://schemas.microsoft.com/office/drawing/2014/main" id="{B8919489-C724-4AB2-84CA-805380B95A04}"/>
              </a:ext>
            </a:extLst>
          </p:cNvPr>
          <p:cNvSpPr txBox="1">
            <a:spLocks/>
          </p:cNvSpPr>
          <p:nvPr/>
        </p:nvSpPr>
        <p:spPr>
          <a:xfrm>
            <a:off x="4800600" y="865592"/>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Who We Are</a:t>
            </a:r>
          </a:p>
        </p:txBody>
      </p:sp>
      <p:grpSp>
        <p:nvGrpSpPr>
          <p:cNvPr id="82" name="Group 81">
            <a:extLst>
              <a:ext uri="{FF2B5EF4-FFF2-40B4-BE49-F238E27FC236}">
                <a16:creationId xmlns:a16="http://schemas.microsoft.com/office/drawing/2014/main" id="{E5807098-84E8-411D-8D66-7BCE8C996E23}"/>
              </a:ext>
            </a:extLst>
          </p:cNvPr>
          <p:cNvGrpSpPr/>
          <p:nvPr/>
        </p:nvGrpSpPr>
        <p:grpSpPr>
          <a:xfrm>
            <a:off x="8293993" y="996742"/>
            <a:ext cx="810285" cy="82298"/>
            <a:chOff x="2381667" y="4351674"/>
            <a:chExt cx="659137" cy="66946"/>
          </a:xfrm>
        </p:grpSpPr>
        <p:sp>
          <p:nvSpPr>
            <p:cNvPr id="83" name="Rectangle 82">
              <a:extLst>
                <a:ext uri="{FF2B5EF4-FFF2-40B4-BE49-F238E27FC236}">
                  <a16:creationId xmlns:a16="http://schemas.microsoft.com/office/drawing/2014/main" id="{0793AA60-26D9-482E-B1B0-06CA477240B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4" name="Rectangle 83">
              <a:extLst>
                <a:ext uri="{FF2B5EF4-FFF2-40B4-BE49-F238E27FC236}">
                  <a16:creationId xmlns:a16="http://schemas.microsoft.com/office/drawing/2014/main" id="{4AFACBB0-39D1-40CD-BB9F-47CF3D14C1E4}"/>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5" name="Rectangle 84">
              <a:extLst>
                <a:ext uri="{FF2B5EF4-FFF2-40B4-BE49-F238E27FC236}">
                  <a16:creationId xmlns:a16="http://schemas.microsoft.com/office/drawing/2014/main" id="{2117FE46-63EB-46CF-B8A5-216749E700FF}"/>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6" name="Rectangle 85">
              <a:extLst>
                <a:ext uri="{FF2B5EF4-FFF2-40B4-BE49-F238E27FC236}">
                  <a16:creationId xmlns:a16="http://schemas.microsoft.com/office/drawing/2014/main" id="{39ED976C-2426-487B-A2FD-51A7B3FFD4C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7" name="Rectangle 86">
              <a:extLst>
                <a:ext uri="{FF2B5EF4-FFF2-40B4-BE49-F238E27FC236}">
                  <a16:creationId xmlns:a16="http://schemas.microsoft.com/office/drawing/2014/main" id="{4B6D3135-030C-45C4-9359-8A926BA59BF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8" name="Rectangle 87">
              <a:extLst>
                <a:ext uri="{FF2B5EF4-FFF2-40B4-BE49-F238E27FC236}">
                  <a16:creationId xmlns:a16="http://schemas.microsoft.com/office/drawing/2014/main" id="{09199155-8BAD-421F-B387-258D4BE13AFF}"/>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90" name="animation">
            <a:extLst>
              <a:ext uri="{FF2B5EF4-FFF2-40B4-BE49-F238E27FC236}">
                <a16:creationId xmlns:a16="http://schemas.microsoft.com/office/drawing/2014/main" id="{1436A8E5-4A8E-456F-AB48-E5276A6FA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91" name="bottom_secondlayer">
            <a:extLst>
              <a:ext uri="{FF2B5EF4-FFF2-40B4-BE49-F238E27FC236}">
                <a16:creationId xmlns:a16="http://schemas.microsoft.com/office/drawing/2014/main" id="{D97A5199-09EF-4D97-B0A7-E2CFA090FE4A}"/>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92" name="bottom_firstlayer">
            <a:extLst>
              <a:ext uri="{FF2B5EF4-FFF2-40B4-BE49-F238E27FC236}">
                <a16:creationId xmlns:a16="http://schemas.microsoft.com/office/drawing/2014/main" id="{9113D27B-D300-4794-8C5F-1FEB0B623C4F}"/>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94" name="Group 93">
            <a:extLst>
              <a:ext uri="{FF2B5EF4-FFF2-40B4-BE49-F238E27FC236}">
                <a16:creationId xmlns:a16="http://schemas.microsoft.com/office/drawing/2014/main" id="{57CC8EFB-95E3-415B-80F6-1D03909FEA41}"/>
              </a:ext>
            </a:extLst>
          </p:cNvPr>
          <p:cNvGrpSpPr/>
          <p:nvPr/>
        </p:nvGrpSpPr>
        <p:grpSpPr>
          <a:xfrm>
            <a:off x="8283944" y="4506970"/>
            <a:ext cx="810285" cy="82298"/>
            <a:chOff x="2381667" y="4351674"/>
            <a:chExt cx="659137" cy="66946"/>
          </a:xfrm>
        </p:grpSpPr>
        <p:sp>
          <p:nvSpPr>
            <p:cNvPr id="95" name="Rectangle 94">
              <a:extLst>
                <a:ext uri="{FF2B5EF4-FFF2-40B4-BE49-F238E27FC236}">
                  <a16:creationId xmlns:a16="http://schemas.microsoft.com/office/drawing/2014/main" id="{7BEECBE9-1803-4096-8D2A-34C1FD95E45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6" name="Rectangle 95">
              <a:extLst>
                <a:ext uri="{FF2B5EF4-FFF2-40B4-BE49-F238E27FC236}">
                  <a16:creationId xmlns:a16="http://schemas.microsoft.com/office/drawing/2014/main" id="{FE5F7394-F521-4E6E-B371-A6BBCDF71A80}"/>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97" name="Rectangle 96">
              <a:extLst>
                <a:ext uri="{FF2B5EF4-FFF2-40B4-BE49-F238E27FC236}">
                  <a16:creationId xmlns:a16="http://schemas.microsoft.com/office/drawing/2014/main" id="{14FA9356-9783-447A-A544-AC174E134026}"/>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8" name="Rectangle 97">
              <a:extLst>
                <a:ext uri="{FF2B5EF4-FFF2-40B4-BE49-F238E27FC236}">
                  <a16:creationId xmlns:a16="http://schemas.microsoft.com/office/drawing/2014/main" id="{F02D3CAD-6860-4E66-BC56-3D840A143B4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9" name="Rectangle 98">
              <a:extLst>
                <a:ext uri="{FF2B5EF4-FFF2-40B4-BE49-F238E27FC236}">
                  <a16:creationId xmlns:a16="http://schemas.microsoft.com/office/drawing/2014/main" id="{7B12B865-CAC2-46FC-83B1-3D16668D445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0" name="Rectangle 99">
              <a:extLst>
                <a:ext uri="{FF2B5EF4-FFF2-40B4-BE49-F238E27FC236}">
                  <a16:creationId xmlns:a16="http://schemas.microsoft.com/office/drawing/2014/main" id="{EC0FC41F-BBD3-4826-82C8-39B518159FA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01" name="Group 100">
            <a:extLst>
              <a:ext uri="{FF2B5EF4-FFF2-40B4-BE49-F238E27FC236}">
                <a16:creationId xmlns:a16="http://schemas.microsoft.com/office/drawing/2014/main" id="{99E294C9-5391-4F8C-8495-4BEE2723902E}"/>
              </a:ext>
            </a:extLst>
          </p:cNvPr>
          <p:cNvGrpSpPr/>
          <p:nvPr/>
        </p:nvGrpSpPr>
        <p:grpSpPr>
          <a:xfrm>
            <a:off x="944064" y="4740308"/>
            <a:ext cx="810285" cy="82298"/>
            <a:chOff x="2381667" y="4351674"/>
            <a:chExt cx="659137" cy="66946"/>
          </a:xfrm>
        </p:grpSpPr>
        <p:sp>
          <p:nvSpPr>
            <p:cNvPr id="102" name="Rectangle 101">
              <a:extLst>
                <a:ext uri="{FF2B5EF4-FFF2-40B4-BE49-F238E27FC236}">
                  <a16:creationId xmlns:a16="http://schemas.microsoft.com/office/drawing/2014/main" id="{8931A625-B8C4-438B-8B88-2E6DFF715E82}"/>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3" name="Rectangle 102">
              <a:extLst>
                <a:ext uri="{FF2B5EF4-FFF2-40B4-BE49-F238E27FC236}">
                  <a16:creationId xmlns:a16="http://schemas.microsoft.com/office/drawing/2014/main" id="{01191F82-F938-4D50-A986-BF42D253AFB7}"/>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4" name="Rectangle 103">
              <a:extLst>
                <a:ext uri="{FF2B5EF4-FFF2-40B4-BE49-F238E27FC236}">
                  <a16:creationId xmlns:a16="http://schemas.microsoft.com/office/drawing/2014/main" id="{68E95DC0-0406-4E82-AC01-21245FC6DAA1}"/>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5" name="Rectangle 104">
              <a:extLst>
                <a:ext uri="{FF2B5EF4-FFF2-40B4-BE49-F238E27FC236}">
                  <a16:creationId xmlns:a16="http://schemas.microsoft.com/office/drawing/2014/main" id="{BDEB385E-3828-4C6E-AC4F-FA792CA7BA7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6" name="Rectangle 105">
              <a:extLst>
                <a:ext uri="{FF2B5EF4-FFF2-40B4-BE49-F238E27FC236}">
                  <a16:creationId xmlns:a16="http://schemas.microsoft.com/office/drawing/2014/main" id="{492E08EF-9C08-4220-9B74-C94DE206E6A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7" name="Rectangle 106">
              <a:extLst>
                <a:ext uri="{FF2B5EF4-FFF2-40B4-BE49-F238E27FC236}">
                  <a16:creationId xmlns:a16="http://schemas.microsoft.com/office/drawing/2014/main" id="{394B1825-44B1-486B-AEE0-9258682116E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54" name="animation">
            <a:extLst>
              <a:ext uri="{FF2B5EF4-FFF2-40B4-BE49-F238E27FC236}">
                <a16:creationId xmlns:a16="http://schemas.microsoft.com/office/drawing/2014/main" id="{99B75CFC-1B2D-49FE-93B0-73CE1749F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3" name="Picture 2">
            <a:extLst>
              <a:ext uri="{FF2B5EF4-FFF2-40B4-BE49-F238E27FC236}">
                <a16:creationId xmlns:a16="http://schemas.microsoft.com/office/drawing/2014/main" id="{41632A08-35B4-4B9A-8188-1E483A784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1519" y="1339742"/>
            <a:ext cx="2537321" cy="3137008"/>
          </a:xfrm>
          <a:prstGeom prst="rect">
            <a:avLst/>
          </a:prstGeom>
        </p:spPr>
      </p:pic>
      <p:pic>
        <p:nvPicPr>
          <p:cNvPr id="33" name="Picture 32">
            <a:extLst>
              <a:ext uri="{FF2B5EF4-FFF2-40B4-BE49-F238E27FC236}">
                <a16:creationId xmlns:a16="http://schemas.microsoft.com/office/drawing/2014/main" id="{6F8B4021-1E8A-4412-B682-BE8BA3D61C54}"/>
              </a:ext>
            </a:extLst>
          </p:cNvPr>
          <p:cNvPicPr>
            <a:picLocks noChangeAspect="1"/>
          </p:cNvPicPr>
          <p:nvPr/>
        </p:nvPicPr>
        <p:blipFill>
          <a:blip r:embed="rId4"/>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938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par>
                                <p:cTn id="8" presetID="22" presetClass="entr" presetSubtype="4"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800"/>
                                        <p:tgtEl>
                                          <p:spTgt spid="82"/>
                                        </p:tgtEl>
                                      </p:cBhvr>
                                    </p:animEffect>
                                  </p:childTnLst>
                                </p:cTn>
                              </p:par>
                              <p:par>
                                <p:cTn id="11" presetID="47" presetClass="entr" presetSubtype="0" fill="hold" grpId="0" nodeType="withEffect">
                                  <p:stCondLst>
                                    <p:cond delay="20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right)">
                                      <p:cBhvr>
                                        <p:cTn id="18" dur="500"/>
                                        <p:tgtEl>
                                          <p:spTgt spid="91"/>
                                        </p:tgtEl>
                                      </p:cBhvr>
                                    </p:animEffect>
                                  </p:childTnLst>
                                </p:cTn>
                              </p:par>
                              <p:par>
                                <p:cTn id="19" presetID="22" presetClass="entr" presetSubtype="4" fill="hold" nodeType="withEffect">
                                  <p:stCondLst>
                                    <p:cond delay="800"/>
                                  </p:stCondLst>
                                  <p:childTnLst>
                                    <p:set>
                                      <p:cBhvr>
                                        <p:cTn id="20" dur="1" fill="hold">
                                          <p:stCondLst>
                                            <p:cond delay="0"/>
                                          </p:stCondLst>
                                        </p:cTn>
                                        <p:tgtEl>
                                          <p:spTgt spid="94"/>
                                        </p:tgtEl>
                                        <p:attrNameLst>
                                          <p:attrName>style.visibility</p:attrName>
                                        </p:attrNameLst>
                                      </p:cBhvr>
                                      <p:to>
                                        <p:strVal val="visible"/>
                                      </p:to>
                                    </p:set>
                                    <p:animEffect transition="in" filter="wipe(down)">
                                      <p:cBhvr>
                                        <p:cTn id="21" dur="800"/>
                                        <p:tgtEl>
                                          <p:spTgt spid="94"/>
                                        </p:tgtEl>
                                      </p:cBhvr>
                                    </p:animEffect>
                                  </p:childTnLst>
                                </p:cTn>
                              </p:par>
                              <p:par>
                                <p:cTn id="22" presetID="22" presetClass="entr" presetSubtype="4" fill="hold" nodeType="withEffect">
                                  <p:stCondLst>
                                    <p:cond delay="1100"/>
                                  </p:stCondLst>
                                  <p:childTnLst>
                                    <p:set>
                                      <p:cBhvr>
                                        <p:cTn id="23" dur="1" fill="hold">
                                          <p:stCondLst>
                                            <p:cond delay="0"/>
                                          </p:stCondLst>
                                        </p:cTn>
                                        <p:tgtEl>
                                          <p:spTgt spid="101"/>
                                        </p:tgtEl>
                                        <p:attrNameLst>
                                          <p:attrName>style.visibility</p:attrName>
                                        </p:attrNameLst>
                                      </p:cBhvr>
                                      <p:to>
                                        <p:strVal val="visible"/>
                                      </p:to>
                                    </p:set>
                                    <p:animEffect transition="in" filter="wipe(down)">
                                      <p:cBhvr>
                                        <p:cTn id="24" dur="8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Hexagon 42">
            <a:extLst>
              <a:ext uri="{FF2B5EF4-FFF2-40B4-BE49-F238E27FC236}">
                <a16:creationId xmlns:a16="http://schemas.microsoft.com/office/drawing/2014/main" id="{316F4679-4288-B349-BB16-8A264EAAF04C}"/>
              </a:ext>
            </a:extLst>
          </p:cNvPr>
          <p:cNvSpPr/>
          <p:nvPr/>
        </p:nvSpPr>
        <p:spPr>
          <a:xfrm rot="5400000">
            <a:off x="2936969" y="1650817"/>
            <a:ext cx="2423026" cy="2136534"/>
          </a:xfrm>
          <a:prstGeom prst="hexagon">
            <a:avLst/>
          </a:prstGeom>
          <a:solidFill>
            <a:srgbClr val="161616">
              <a:alpha val="70000"/>
            </a:srgbClr>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44" name="Freeform 5">
            <a:extLst>
              <a:ext uri="{FF2B5EF4-FFF2-40B4-BE49-F238E27FC236}">
                <a16:creationId xmlns:a16="http://schemas.microsoft.com/office/drawing/2014/main" id="{F01E90C9-D1D0-3743-93D2-BCF9A4697AA1}"/>
              </a:ext>
            </a:extLst>
          </p:cNvPr>
          <p:cNvSpPr>
            <a:spLocks/>
          </p:cNvSpPr>
          <p:nvPr/>
        </p:nvSpPr>
        <p:spPr bwMode="auto">
          <a:xfrm>
            <a:off x="4426719" y="1508311"/>
            <a:ext cx="910619" cy="2270909"/>
          </a:xfrm>
          <a:custGeom>
            <a:avLst/>
            <a:gdLst>
              <a:gd name="T0" fmla="*/ 243 w 816"/>
              <a:gd name="T1" fmla="*/ 2036 h 2036"/>
              <a:gd name="T2" fmla="*/ 746 w 816"/>
              <a:gd name="T3" fmla="*/ 1745 h 2036"/>
              <a:gd name="T4" fmla="*/ 816 w 816"/>
              <a:gd name="T5" fmla="*/ 1625 h 2036"/>
              <a:gd name="T6" fmla="*/ 816 w 816"/>
              <a:gd name="T7" fmla="*/ 551 h 2036"/>
              <a:gd name="T8" fmla="*/ 746 w 816"/>
              <a:gd name="T9" fmla="*/ 431 h 2036"/>
              <a:gd name="T10" fmla="*/ 0 w 816"/>
              <a:gd name="T11" fmla="*/ 0 h 2036"/>
            </a:gdLst>
            <a:ahLst/>
            <a:cxnLst>
              <a:cxn ang="0">
                <a:pos x="T0" y="T1"/>
              </a:cxn>
              <a:cxn ang="0">
                <a:pos x="T2" y="T3"/>
              </a:cxn>
              <a:cxn ang="0">
                <a:pos x="T4" y="T5"/>
              </a:cxn>
              <a:cxn ang="0">
                <a:pos x="T6" y="T7"/>
              </a:cxn>
              <a:cxn ang="0">
                <a:pos x="T8" y="T9"/>
              </a:cxn>
              <a:cxn ang="0">
                <a:pos x="T10" y="T11"/>
              </a:cxn>
            </a:cxnLst>
            <a:rect l="0" t="0" r="r" b="b"/>
            <a:pathLst>
              <a:path w="816" h="2036">
                <a:moveTo>
                  <a:pt x="243" y="2036"/>
                </a:moveTo>
                <a:cubicBezTo>
                  <a:pt x="746" y="1745"/>
                  <a:pt x="746" y="1745"/>
                  <a:pt x="746" y="1745"/>
                </a:cubicBezTo>
                <a:cubicBezTo>
                  <a:pt x="789" y="1720"/>
                  <a:pt x="816" y="1674"/>
                  <a:pt x="816" y="1625"/>
                </a:cubicBezTo>
                <a:cubicBezTo>
                  <a:pt x="816" y="551"/>
                  <a:pt x="816" y="551"/>
                  <a:pt x="816" y="551"/>
                </a:cubicBezTo>
                <a:cubicBezTo>
                  <a:pt x="816" y="502"/>
                  <a:pt x="789" y="455"/>
                  <a:pt x="746" y="431"/>
                </a:cubicBezTo>
                <a:cubicBezTo>
                  <a:pt x="0" y="0"/>
                  <a:pt x="0" y="0"/>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6">
            <a:extLst>
              <a:ext uri="{FF2B5EF4-FFF2-40B4-BE49-F238E27FC236}">
                <a16:creationId xmlns:a16="http://schemas.microsoft.com/office/drawing/2014/main" id="{FE5ECB31-6B51-994F-A7F0-8124585A79AA}"/>
              </a:ext>
            </a:extLst>
          </p:cNvPr>
          <p:cNvSpPr>
            <a:spLocks/>
          </p:cNvSpPr>
          <p:nvPr/>
        </p:nvSpPr>
        <p:spPr bwMode="auto">
          <a:xfrm>
            <a:off x="3442846" y="3694696"/>
            <a:ext cx="700996" cy="379799"/>
          </a:xfrm>
          <a:custGeom>
            <a:avLst/>
            <a:gdLst>
              <a:gd name="T0" fmla="*/ 0 w 628"/>
              <a:gd name="T1" fmla="*/ 0 h 341"/>
              <a:gd name="T2" fmla="*/ 558 w 628"/>
              <a:gd name="T3" fmla="*/ 322 h 341"/>
              <a:gd name="T4" fmla="*/ 628 w 628"/>
              <a:gd name="T5" fmla="*/ 341 h 341"/>
            </a:gdLst>
            <a:ahLst/>
            <a:cxnLst>
              <a:cxn ang="0">
                <a:pos x="T0" y="T1"/>
              </a:cxn>
              <a:cxn ang="0">
                <a:pos x="T2" y="T3"/>
              </a:cxn>
              <a:cxn ang="0">
                <a:pos x="T4" y="T5"/>
              </a:cxn>
            </a:cxnLst>
            <a:rect l="0" t="0" r="r" b="b"/>
            <a:pathLst>
              <a:path w="628" h="341">
                <a:moveTo>
                  <a:pt x="0" y="0"/>
                </a:moveTo>
                <a:cubicBezTo>
                  <a:pt x="558" y="322"/>
                  <a:pt x="558" y="322"/>
                  <a:pt x="558" y="322"/>
                </a:cubicBezTo>
                <a:cubicBezTo>
                  <a:pt x="580" y="334"/>
                  <a:pt x="604" y="341"/>
                  <a:pt x="628" y="34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6" name="Freeform 7">
            <a:extLst>
              <a:ext uri="{FF2B5EF4-FFF2-40B4-BE49-F238E27FC236}">
                <a16:creationId xmlns:a16="http://schemas.microsoft.com/office/drawing/2014/main" id="{25A9BEDF-FB80-BA4E-A6FA-E5A88857013C}"/>
              </a:ext>
            </a:extLst>
          </p:cNvPr>
          <p:cNvSpPr>
            <a:spLocks/>
          </p:cNvSpPr>
          <p:nvPr/>
        </p:nvSpPr>
        <p:spPr bwMode="auto">
          <a:xfrm>
            <a:off x="2950345" y="2185639"/>
            <a:ext cx="314435" cy="1406499"/>
          </a:xfrm>
          <a:custGeom>
            <a:avLst/>
            <a:gdLst>
              <a:gd name="T0" fmla="*/ 0 w 282"/>
              <a:gd name="T1" fmla="*/ 0 h 1261"/>
              <a:gd name="T2" fmla="*/ 0 w 282"/>
              <a:gd name="T3" fmla="*/ 1018 h 1261"/>
              <a:gd name="T4" fmla="*/ 70 w 282"/>
              <a:gd name="T5" fmla="*/ 1138 h 1261"/>
              <a:gd name="T6" fmla="*/ 282 w 282"/>
              <a:gd name="T7" fmla="*/ 1261 h 1261"/>
            </a:gdLst>
            <a:ahLst/>
            <a:cxnLst>
              <a:cxn ang="0">
                <a:pos x="T0" y="T1"/>
              </a:cxn>
              <a:cxn ang="0">
                <a:pos x="T2" y="T3"/>
              </a:cxn>
              <a:cxn ang="0">
                <a:pos x="T4" y="T5"/>
              </a:cxn>
              <a:cxn ang="0">
                <a:pos x="T6" y="T7"/>
              </a:cxn>
            </a:cxnLst>
            <a:rect l="0" t="0" r="r" b="b"/>
            <a:pathLst>
              <a:path w="282" h="1261">
                <a:moveTo>
                  <a:pt x="0" y="0"/>
                </a:moveTo>
                <a:cubicBezTo>
                  <a:pt x="0" y="1018"/>
                  <a:pt x="0" y="1018"/>
                  <a:pt x="0" y="1018"/>
                </a:cubicBezTo>
                <a:cubicBezTo>
                  <a:pt x="0" y="1067"/>
                  <a:pt x="27" y="1113"/>
                  <a:pt x="70" y="1138"/>
                </a:cubicBezTo>
                <a:cubicBezTo>
                  <a:pt x="282" y="1261"/>
                  <a:pt x="282" y="1261"/>
                  <a:pt x="282" y="126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Line 8">
            <a:extLst>
              <a:ext uri="{FF2B5EF4-FFF2-40B4-BE49-F238E27FC236}">
                <a16:creationId xmlns:a16="http://schemas.microsoft.com/office/drawing/2014/main" id="{D4C6E0B4-0D00-9F4B-97D8-8AB01B5D41EA}"/>
              </a:ext>
            </a:extLst>
          </p:cNvPr>
          <p:cNvSpPr>
            <a:spLocks noChangeShapeType="1"/>
          </p:cNvSpPr>
          <p:nvPr/>
        </p:nvSpPr>
        <p:spPr bwMode="auto">
          <a:xfrm flipH="1">
            <a:off x="3099110" y="1588328"/>
            <a:ext cx="624359" cy="359513"/>
          </a:xfrm>
          <a:prstGeom prst="line">
            <a:avLst/>
          </a:prstGeom>
          <a:noFill/>
          <a:ln w="17463" cap="rnd">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9">
            <a:extLst>
              <a:ext uri="{FF2B5EF4-FFF2-40B4-BE49-F238E27FC236}">
                <a16:creationId xmlns:a16="http://schemas.microsoft.com/office/drawing/2014/main" id="{F42EDC05-DB87-DD47-851E-90F4840935E8}"/>
              </a:ext>
            </a:extLst>
          </p:cNvPr>
          <p:cNvSpPr>
            <a:spLocks/>
          </p:cNvSpPr>
          <p:nvPr/>
        </p:nvSpPr>
        <p:spPr bwMode="auto">
          <a:xfrm>
            <a:off x="3013458" y="1436183"/>
            <a:ext cx="2260768" cy="2571819"/>
          </a:xfrm>
          <a:custGeom>
            <a:avLst/>
            <a:gdLst>
              <a:gd name="T0" fmla="*/ 0 w 2024"/>
              <a:gd name="T1" fmla="*/ 1656 h 2306"/>
              <a:gd name="T2" fmla="*/ 70 w 2024"/>
              <a:gd name="T3" fmla="*/ 1777 h 2306"/>
              <a:gd name="T4" fmla="*/ 942 w 2024"/>
              <a:gd name="T5" fmla="*/ 2281 h 2306"/>
              <a:gd name="T6" fmla="*/ 1082 w 2024"/>
              <a:gd name="T7" fmla="*/ 2281 h 2306"/>
              <a:gd name="T8" fmla="*/ 1954 w 2024"/>
              <a:gd name="T9" fmla="*/ 1777 h 2306"/>
              <a:gd name="T10" fmla="*/ 2024 w 2024"/>
              <a:gd name="T11" fmla="*/ 1656 h 2306"/>
              <a:gd name="T12" fmla="*/ 2024 w 2024"/>
              <a:gd name="T13" fmla="*/ 650 h 2306"/>
              <a:gd name="T14" fmla="*/ 1954 w 2024"/>
              <a:gd name="T15" fmla="*/ 529 h 2306"/>
              <a:gd name="T16" fmla="*/ 1082 w 2024"/>
              <a:gd name="T17" fmla="*/ 25 h 2306"/>
              <a:gd name="T18" fmla="*/ 942 w 2024"/>
              <a:gd name="T19" fmla="*/ 25 h 2306"/>
              <a:gd name="T20" fmla="*/ 370 w 2024"/>
              <a:gd name="T21" fmla="*/ 356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4" h="2306">
                <a:moveTo>
                  <a:pt x="0" y="1656"/>
                </a:moveTo>
                <a:cubicBezTo>
                  <a:pt x="0" y="1706"/>
                  <a:pt x="27" y="1752"/>
                  <a:pt x="70" y="1777"/>
                </a:cubicBezTo>
                <a:cubicBezTo>
                  <a:pt x="942" y="2281"/>
                  <a:pt x="942" y="2281"/>
                  <a:pt x="942" y="2281"/>
                </a:cubicBezTo>
                <a:cubicBezTo>
                  <a:pt x="985" y="2306"/>
                  <a:pt x="1039" y="2306"/>
                  <a:pt x="1082" y="2281"/>
                </a:cubicBezTo>
                <a:cubicBezTo>
                  <a:pt x="1954" y="1777"/>
                  <a:pt x="1954" y="1777"/>
                  <a:pt x="1954" y="1777"/>
                </a:cubicBezTo>
                <a:cubicBezTo>
                  <a:pt x="1997" y="1752"/>
                  <a:pt x="2024" y="1706"/>
                  <a:pt x="2024" y="1656"/>
                </a:cubicBezTo>
                <a:cubicBezTo>
                  <a:pt x="2024" y="650"/>
                  <a:pt x="2024" y="650"/>
                  <a:pt x="2024" y="650"/>
                </a:cubicBezTo>
                <a:cubicBezTo>
                  <a:pt x="2024" y="600"/>
                  <a:pt x="1997" y="554"/>
                  <a:pt x="1954" y="529"/>
                </a:cubicBezTo>
                <a:cubicBezTo>
                  <a:pt x="1082" y="25"/>
                  <a:pt x="1082" y="25"/>
                  <a:pt x="1082" y="25"/>
                </a:cubicBezTo>
                <a:cubicBezTo>
                  <a:pt x="1039" y="0"/>
                  <a:pt x="985" y="0"/>
                  <a:pt x="942" y="25"/>
                </a:cubicBezTo>
                <a:cubicBezTo>
                  <a:pt x="370" y="356"/>
                  <a:pt x="370" y="356"/>
                  <a:pt x="370" y="356"/>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10">
            <a:extLst>
              <a:ext uri="{FF2B5EF4-FFF2-40B4-BE49-F238E27FC236}">
                <a16:creationId xmlns:a16="http://schemas.microsoft.com/office/drawing/2014/main" id="{55CCDDF9-9352-0848-8564-0F0CD340B6B4}"/>
              </a:ext>
            </a:extLst>
          </p:cNvPr>
          <p:cNvSpPr>
            <a:spLocks/>
          </p:cNvSpPr>
          <p:nvPr/>
        </p:nvSpPr>
        <p:spPr bwMode="auto">
          <a:xfrm>
            <a:off x="3013458" y="1832888"/>
            <a:ext cx="413611" cy="706630"/>
          </a:xfrm>
          <a:custGeom>
            <a:avLst/>
            <a:gdLst>
              <a:gd name="T0" fmla="*/ 370 w 370"/>
              <a:gd name="T1" fmla="*/ 0 h 633"/>
              <a:gd name="T2" fmla="*/ 70 w 370"/>
              <a:gd name="T3" fmla="*/ 173 h 633"/>
              <a:gd name="T4" fmla="*/ 0 w 370"/>
              <a:gd name="T5" fmla="*/ 294 h 633"/>
              <a:gd name="T6" fmla="*/ 0 w 370"/>
              <a:gd name="T7" fmla="*/ 633 h 633"/>
            </a:gdLst>
            <a:ahLst/>
            <a:cxnLst>
              <a:cxn ang="0">
                <a:pos x="T0" y="T1"/>
              </a:cxn>
              <a:cxn ang="0">
                <a:pos x="T2" y="T3"/>
              </a:cxn>
              <a:cxn ang="0">
                <a:pos x="T4" y="T5"/>
              </a:cxn>
              <a:cxn ang="0">
                <a:pos x="T6" y="T7"/>
              </a:cxn>
            </a:cxnLst>
            <a:rect l="0" t="0" r="r" b="b"/>
            <a:pathLst>
              <a:path w="370" h="633">
                <a:moveTo>
                  <a:pt x="370" y="0"/>
                </a:moveTo>
                <a:cubicBezTo>
                  <a:pt x="70" y="173"/>
                  <a:pt x="70" y="173"/>
                  <a:pt x="70" y="173"/>
                </a:cubicBezTo>
                <a:cubicBezTo>
                  <a:pt x="27" y="198"/>
                  <a:pt x="0" y="244"/>
                  <a:pt x="0" y="294"/>
                </a:cubicBezTo>
                <a:cubicBezTo>
                  <a:pt x="0" y="633"/>
                  <a:pt x="0" y="633"/>
                  <a:pt x="0" y="633"/>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Freeform 11">
            <a:extLst>
              <a:ext uri="{FF2B5EF4-FFF2-40B4-BE49-F238E27FC236}">
                <a16:creationId xmlns:a16="http://schemas.microsoft.com/office/drawing/2014/main" id="{33EF0C12-E4D3-0E49-9946-A810F13CA82A}"/>
              </a:ext>
            </a:extLst>
          </p:cNvPr>
          <p:cNvSpPr>
            <a:spLocks/>
          </p:cNvSpPr>
          <p:nvPr/>
        </p:nvSpPr>
        <p:spPr bwMode="auto">
          <a:xfrm>
            <a:off x="5138985" y="2058288"/>
            <a:ext cx="77764" cy="1327609"/>
          </a:xfrm>
          <a:custGeom>
            <a:avLst/>
            <a:gdLst>
              <a:gd name="T0" fmla="*/ 0 w 70"/>
              <a:gd name="T1" fmla="*/ 1190 h 1190"/>
              <a:gd name="T2" fmla="*/ 70 w 70"/>
              <a:gd name="T3" fmla="*/ 1069 h 1190"/>
              <a:gd name="T4" fmla="*/ 70 w 70"/>
              <a:gd name="T5" fmla="*/ 121 h 1190"/>
              <a:gd name="T6" fmla="*/ 0 w 70"/>
              <a:gd name="T7" fmla="*/ 0 h 1190"/>
            </a:gdLst>
            <a:ahLst/>
            <a:cxnLst>
              <a:cxn ang="0">
                <a:pos x="T0" y="T1"/>
              </a:cxn>
              <a:cxn ang="0">
                <a:pos x="T2" y="T3"/>
              </a:cxn>
              <a:cxn ang="0">
                <a:pos x="T4" y="T5"/>
              </a:cxn>
              <a:cxn ang="0">
                <a:pos x="T6" y="T7"/>
              </a:cxn>
            </a:cxnLst>
            <a:rect l="0" t="0" r="r" b="b"/>
            <a:pathLst>
              <a:path w="70" h="1190">
                <a:moveTo>
                  <a:pt x="0" y="1190"/>
                </a:moveTo>
                <a:cubicBezTo>
                  <a:pt x="43" y="1165"/>
                  <a:pt x="70" y="1119"/>
                  <a:pt x="70" y="1069"/>
                </a:cubicBezTo>
                <a:cubicBezTo>
                  <a:pt x="70" y="121"/>
                  <a:pt x="70" y="121"/>
                  <a:pt x="70" y="121"/>
                </a:cubicBezTo>
                <a:cubicBezTo>
                  <a:pt x="70" y="71"/>
                  <a:pt x="43" y="25"/>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12">
            <a:extLst>
              <a:ext uri="{FF2B5EF4-FFF2-40B4-BE49-F238E27FC236}">
                <a16:creationId xmlns:a16="http://schemas.microsoft.com/office/drawing/2014/main" id="{A3D15FC9-3719-B645-B715-B17531F7846A}"/>
              </a:ext>
            </a:extLst>
          </p:cNvPr>
          <p:cNvSpPr>
            <a:spLocks/>
          </p:cNvSpPr>
          <p:nvPr/>
        </p:nvSpPr>
        <p:spPr bwMode="auto">
          <a:xfrm>
            <a:off x="3468767" y="3569598"/>
            <a:ext cx="926396" cy="371911"/>
          </a:xfrm>
          <a:custGeom>
            <a:avLst/>
            <a:gdLst>
              <a:gd name="T0" fmla="*/ 0 w 830"/>
              <a:gd name="T1" fmla="*/ 0 h 334"/>
              <a:gd name="T2" fmla="*/ 535 w 830"/>
              <a:gd name="T3" fmla="*/ 309 h 334"/>
              <a:gd name="T4" fmla="*/ 675 w 830"/>
              <a:gd name="T5" fmla="*/ 309 h 334"/>
              <a:gd name="T6" fmla="*/ 830 w 830"/>
              <a:gd name="T7" fmla="*/ 220 h 334"/>
            </a:gdLst>
            <a:ahLst/>
            <a:cxnLst>
              <a:cxn ang="0">
                <a:pos x="T0" y="T1"/>
              </a:cxn>
              <a:cxn ang="0">
                <a:pos x="T2" y="T3"/>
              </a:cxn>
              <a:cxn ang="0">
                <a:pos x="T4" y="T5"/>
              </a:cxn>
              <a:cxn ang="0">
                <a:pos x="T6" y="T7"/>
              </a:cxn>
            </a:cxnLst>
            <a:rect l="0" t="0" r="r" b="b"/>
            <a:pathLst>
              <a:path w="830" h="334">
                <a:moveTo>
                  <a:pt x="0" y="0"/>
                </a:moveTo>
                <a:cubicBezTo>
                  <a:pt x="535" y="309"/>
                  <a:pt x="535" y="309"/>
                  <a:pt x="535" y="309"/>
                </a:cubicBezTo>
                <a:cubicBezTo>
                  <a:pt x="578" y="334"/>
                  <a:pt x="632" y="334"/>
                  <a:pt x="675" y="309"/>
                </a:cubicBezTo>
                <a:cubicBezTo>
                  <a:pt x="830" y="220"/>
                  <a:pt x="830" y="220"/>
                  <a:pt x="830" y="22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13">
            <a:extLst>
              <a:ext uri="{FF2B5EF4-FFF2-40B4-BE49-F238E27FC236}">
                <a16:creationId xmlns:a16="http://schemas.microsoft.com/office/drawing/2014/main" id="{32F1A509-C6BC-DA4F-95A5-8F249BF3545A}"/>
              </a:ext>
            </a:extLst>
          </p:cNvPr>
          <p:cNvSpPr>
            <a:spLocks/>
          </p:cNvSpPr>
          <p:nvPr/>
        </p:nvSpPr>
        <p:spPr bwMode="auto">
          <a:xfrm>
            <a:off x="3070935" y="1508311"/>
            <a:ext cx="1072907" cy="2061287"/>
          </a:xfrm>
          <a:custGeom>
            <a:avLst/>
            <a:gdLst>
              <a:gd name="T0" fmla="*/ 961 w 961"/>
              <a:gd name="T1" fmla="*/ 0 h 1848"/>
              <a:gd name="T2" fmla="*/ 891 w 961"/>
              <a:gd name="T3" fmla="*/ 19 h 1848"/>
              <a:gd name="T4" fmla="*/ 70 w 961"/>
              <a:gd name="T5" fmla="*/ 493 h 1848"/>
              <a:gd name="T6" fmla="*/ 0 w 961"/>
              <a:gd name="T7" fmla="*/ 614 h 1848"/>
              <a:gd name="T8" fmla="*/ 0 w 961"/>
              <a:gd name="T9" fmla="*/ 1562 h 1848"/>
              <a:gd name="T10" fmla="*/ 70 w 961"/>
              <a:gd name="T11" fmla="*/ 1683 h 1848"/>
              <a:gd name="T12" fmla="*/ 356 w 961"/>
              <a:gd name="T13" fmla="*/ 1848 h 1848"/>
            </a:gdLst>
            <a:ahLst/>
            <a:cxnLst>
              <a:cxn ang="0">
                <a:pos x="T0" y="T1"/>
              </a:cxn>
              <a:cxn ang="0">
                <a:pos x="T2" y="T3"/>
              </a:cxn>
              <a:cxn ang="0">
                <a:pos x="T4" y="T5"/>
              </a:cxn>
              <a:cxn ang="0">
                <a:pos x="T6" y="T7"/>
              </a:cxn>
              <a:cxn ang="0">
                <a:pos x="T8" y="T9"/>
              </a:cxn>
              <a:cxn ang="0">
                <a:pos x="T10" y="T11"/>
              </a:cxn>
              <a:cxn ang="0">
                <a:pos x="T12" y="T13"/>
              </a:cxn>
            </a:cxnLst>
            <a:rect l="0" t="0" r="r" b="b"/>
            <a:pathLst>
              <a:path w="961" h="1848">
                <a:moveTo>
                  <a:pt x="961" y="0"/>
                </a:moveTo>
                <a:cubicBezTo>
                  <a:pt x="937" y="0"/>
                  <a:pt x="913" y="6"/>
                  <a:pt x="891" y="19"/>
                </a:cubicBezTo>
                <a:cubicBezTo>
                  <a:pt x="70" y="493"/>
                  <a:pt x="70" y="493"/>
                  <a:pt x="70" y="493"/>
                </a:cubicBezTo>
                <a:cubicBezTo>
                  <a:pt x="27" y="518"/>
                  <a:pt x="0" y="564"/>
                  <a:pt x="0" y="614"/>
                </a:cubicBezTo>
                <a:cubicBezTo>
                  <a:pt x="0" y="1562"/>
                  <a:pt x="0" y="1562"/>
                  <a:pt x="0" y="1562"/>
                </a:cubicBezTo>
                <a:cubicBezTo>
                  <a:pt x="0" y="1612"/>
                  <a:pt x="27" y="1658"/>
                  <a:pt x="70" y="1683"/>
                </a:cubicBezTo>
                <a:cubicBezTo>
                  <a:pt x="356" y="1848"/>
                  <a:pt x="356" y="1848"/>
                  <a:pt x="356" y="1848"/>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TextBox 52">
            <a:extLst>
              <a:ext uri="{FF2B5EF4-FFF2-40B4-BE49-F238E27FC236}">
                <a16:creationId xmlns:a16="http://schemas.microsoft.com/office/drawing/2014/main" id="{4A029E09-07F3-1D45-A0F2-23AE137D8C8C}"/>
              </a:ext>
            </a:extLst>
          </p:cNvPr>
          <p:cNvSpPr txBox="1"/>
          <p:nvPr/>
        </p:nvSpPr>
        <p:spPr>
          <a:xfrm>
            <a:off x="1863795" y="3867150"/>
            <a:ext cx="1510518" cy="295466"/>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Full Attack </a:t>
            </a:r>
            <a:br>
              <a:rPr lang="en-US" sz="1200" dirty="0">
                <a:solidFill>
                  <a:prstClr val="white"/>
                </a:solidFill>
                <a:ea typeface="Karla" charset="0"/>
                <a:cs typeface="Karla" charset="0"/>
              </a:rPr>
            </a:br>
            <a:r>
              <a:rPr lang="en-US" sz="1200" dirty="0">
                <a:solidFill>
                  <a:prstClr val="white"/>
                </a:solidFill>
                <a:ea typeface="Karla" charset="0"/>
                <a:cs typeface="Karla" charset="0"/>
              </a:rPr>
              <a:t>Visibility</a:t>
            </a:r>
          </a:p>
        </p:txBody>
      </p:sp>
      <p:sp>
        <p:nvSpPr>
          <p:cNvPr id="56" name="TextBox 55">
            <a:extLst>
              <a:ext uri="{FF2B5EF4-FFF2-40B4-BE49-F238E27FC236}">
                <a16:creationId xmlns:a16="http://schemas.microsoft.com/office/drawing/2014/main" id="{B7CF1953-9BBA-A846-908B-481DF1C4E54C}"/>
              </a:ext>
            </a:extLst>
          </p:cNvPr>
          <p:cNvSpPr txBox="1"/>
          <p:nvPr/>
        </p:nvSpPr>
        <p:spPr>
          <a:xfrm>
            <a:off x="4954732" y="3838069"/>
            <a:ext cx="1778496" cy="295466"/>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Real Time </a:t>
            </a:r>
            <a:br>
              <a:rPr lang="en-US" sz="1200" dirty="0">
                <a:solidFill>
                  <a:prstClr val="white"/>
                </a:solidFill>
                <a:ea typeface="Karla" charset="0"/>
                <a:cs typeface="Karla" charset="0"/>
              </a:rPr>
            </a:br>
            <a:r>
              <a:rPr lang="en-US" sz="1200" dirty="0">
                <a:solidFill>
                  <a:prstClr val="white"/>
                </a:solidFill>
                <a:ea typeface="Karla" charset="0"/>
                <a:cs typeface="Karla" charset="0"/>
              </a:rPr>
              <a:t>Response</a:t>
            </a:r>
          </a:p>
        </p:txBody>
      </p:sp>
      <p:grpSp>
        <p:nvGrpSpPr>
          <p:cNvPr id="57" name="Group 56">
            <a:extLst>
              <a:ext uri="{FF2B5EF4-FFF2-40B4-BE49-F238E27FC236}">
                <a16:creationId xmlns:a16="http://schemas.microsoft.com/office/drawing/2014/main" id="{4128E165-74E4-C54C-9F02-2E46473BE4F4}"/>
              </a:ext>
            </a:extLst>
          </p:cNvPr>
          <p:cNvGrpSpPr/>
          <p:nvPr/>
        </p:nvGrpSpPr>
        <p:grpSpPr>
          <a:xfrm>
            <a:off x="3400778" y="1672830"/>
            <a:ext cx="236476" cy="236474"/>
            <a:chOff x="4003010" y="-313017"/>
            <a:chExt cx="236476" cy="236474"/>
          </a:xfrm>
        </p:grpSpPr>
        <p:sp>
          <p:nvSpPr>
            <p:cNvPr id="58" name="Oval 57">
              <a:extLst>
                <a:ext uri="{FF2B5EF4-FFF2-40B4-BE49-F238E27FC236}">
                  <a16:creationId xmlns:a16="http://schemas.microsoft.com/office/drawing/2014/main" id="{314718B6-5FA7-4C4A-94AE-98602F39ACF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59" name="Oval 58">
              <a:extLst>
                <a:ext uri="{FF2B5EF4-FFF2-40B4-BE49-F238E27FC236}">
                  <a16:creationId xmlns:a16="http://schemas.microsoft.com/office/drawing/2014/main" id="{3A1E555E-A8E6-CB48-95A8-C2CBF7F60283}"/>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0" name="Oval 59">
              <a:extLst>
                <a:ext uri="{FF2B5EF4-FFF2-40B4-BE49-F238E27FC236}">
                  <a16:creationId xmlns:a16="http://schemas.microsoft.com/office/drawing/2014/main" id="{54CAAE72-E9A1-8C4B-A40C-060C6BAB740E}"/>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1" name="Group 60">
            <a:extLst>
              <a:ext uri="{FF2B5EF4-FFF2-40B4-BE49-F238E27FC236}">
                <a16:creationId xmlns:a16="http://schemas.microsoft.com/office/drawing/2014/main" id="{C3255C9D-4A76-934E-8CCD-1FEA29E98301}"/>
              </a:ext>
            </a:extLst>
          </p:cNvPr>
          <p:cNvGrpSpPr/>
          <p:nvPr/>
        </p:nvGrpSpPr>
        <p:grpSpPr>
          <a:xfrm>
            <a:off x="4633898" y="1649847"/>
            <a:ext cx="236476" cy="236474"/>
            <a:chOff x="4003010" y="-313017"/>
            <a:chExt cx="236476" cy="236474"/>
          </a:xfrm>
        </p:grpSpPr>
        <p:sp>
          <p:nvSpPr>
            <p:cNvPr id="62" name="Oval 61">
              <a:extLst>
                <a:ext uri="{FF2B5EF4-FFF2-40B4-BE49-F238E27FC236}">
                  <a16:creationId xmlns:a16="http://schemas.microsoft.com/office/drawing/2014/main" id="{3FC5F3C8-B0CF-254B-BCD6-74D184D6886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3" name="Oval 62">
              <a:extLst>
                <a:ext uri="{FF2B5EF4-FFF2-40B4-BE49-F238E27FC236}">
                  <a16:creationId xmlns:a16="http://schemas.microsoft.com/office/drawing/2014/main" id="{7B89EA0C-B713-224C-A112-73020229F14E}"/>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4" name="Oval 63">
              <a:extLst>
                <a:ext uri="{FF2B5EF4-FFF2-40B4-BE49-F238E27FC236}">
                  <a16:creationId xmlns:a16="http://schemas.microsoft.com/office/drawing/2014/main" id="{D977B5D2-FF74-6143-8D4D-988DE12708E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5" name="Group 64">
            <a:extLst>
              <a:ext uri="{FF2B5EF4-FFF2-40B4-BE49-F238E27FC236}">
                <a16:creationId xmlns:a16="http://schemas.microsoft.com/office/drawing/2014/main" id="{942875E2-D5E0-7B49-8E0C-08295A2E8174}"/>
              </a:ext>
            </a:extLst>
          </p:cNvPr>
          <p:cNvGrpSpPr/>
          <p:nvPr/>
        </p:nvGrpSpPr>
        <p:grpSpPr>
          <a:xfrm>
            <a:off x="3403247" y="3582558"/>
            <a:ext cx="236476" cy="236474"/>
            <a:chOff x="4003010" y="-313017"/>
            <a:chExt cx="236476" cy="236474"/>
          </a:xfrm>
        </p:grpSpPr>
        <p:sp>
          <p:nvSpPr>
            <p:cNvPr id="66" name="Oval 65">
              <a:extLst>
                <a:ext uri="{FF2B5EF4-FFF2-40B4-BE49-F238E27FC236}">
                  <a16:creationId xmlns:a16="http://schemas.microsoft.com/office/drawing/2014/main" id="{606B5AB0-205C-F44E-AC6D-1E1300B99D4C}"/>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7" name="Oval 66">
              <a:extLst>
                <a:ext uri="{FF2B5EF4-FFF2-40B4-BE49-F238E27FC236}">
                  <a16:creationId xmlns:a16="http://schemas.microsoft.com/office/drawing/2014/main" id="{5947FAD7-DF83-0349-90ED-BAE288CA0BA1}"/>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8" name="Oval 67">
              <a:extLst>
                <a:ext uri="{FF2B5EF4-FFF2-40B4-BE49-F238E27FC236}">
                  <a16:creationId xmlns:a16="http://schemas.microsoft.com/office/drawing/2014/main" id="{97E1FA46-E5B8-6742-B8E4-C7254A6E060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9" name="Group 68">
            <a:extLst>
              <a:ext uri="{FF2B5EF4-FFF2-40B4-BE49-F238E27FC236}">
                <a16:creationId xmlns:a16="http://schemas.microsoft.com/office/drawing/2014/main" id="{D5A50296-F404-D442-9E88-268ADEFE9757}"/>
              </a:ext>
            </a:extLst>
          </p:cNvPr>
          <p:cNvGrpSpPr/>
          <p:nvPr/>
        </p:nvGrpSpPr>
        <p:grpSpPr>
          <a:xfrm>
            <a:off x="4636367" y="3582558"/>
            <a:ext cx="236476" cy="236474"/>
            <a:chOff x="4003010" y="-313017"/>
            <a:chExt cx="236476" cy="236474"/>
          </a:xfrm>
        </p:grpSpPr>
        <p:sp>
          <p:nvSpPr>
            <p:cNvPr id="70" name="Oval 69">
              <a:extLst>
                <a:ext uri="{FF2B5EF4-FFF2-40B4-BE49-F238E27FC236}">
                  <a16:creationId xmlns:a16="http://schemas.microsoft.com/office/drawing/2014/main" id="{40068A51-4A2D-474F-94AB-B8125039478D}"/>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1" name="Oval 70">
              <a:extLst>
                <a:ext uri="{FF2B5EF4-FFF2-40B4-BE49-F238E27FC236}">
                  <a16:creationId xmlns:a16="http://schemas.microsoft.com/office/drawing/2014/main" id="{43FF2CC1-DE6B-2540-B7DC-BB5B49855542}"/>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2" name="Oval 71">
              <a:extLst>
                <a:ext uri="{FF2B5EF4-FFF2-40B4-BE49-F238E27FC236}">
                  <a16:creationId xmlns:a16="http://schemas.microsoft.com/office/drawing/2014/main" id="{48997027-0500-3F49-BE9D-592CB4495758}"/>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73" name="Group 14">
            <a:extLst>
              <a:ext uri="{FF2B5EF4-FFF2-40B4-BE49-F238E27FC236}">
                <a16:creationId xmlns:a16="http://schemas.microsoft.com/office/drawing/2014/main" id="{2AA73335-FB83-0645-A288-E8FDC842C50E}"/>
              </a:ext>
            </a:extLst>
          </p:cNvPr>
          <p:cNvGrpSpPr>
            <a:grpSpLocks noChangeAspect="1"/>
          </p:cNvGrpSpPr>
          <p:nvPr/>
        </p:nvGrpSpPr>
        <p:grpSpPr bwMode="auto">
          <a:xfrm>
            <a:off x="3565134" y="2250826"/>
            <a:ext cx="1011116" cy="985838"/>
            <a:chOff x="2148" y="1446"/>
            <a:chExt cx="640" cy="624"/>
          </a:xfrm>
        </p:grpSpPr>
        <p:sp>
          <p:nvSpPr>
            <p:cNvPr id="74" name="Freeform 15">
              <a:extLst>
                <a:ext uri="{FF2B5EF4-FFF2-40B4-BE49-F238E27FC236}">
                  <a16:creationId xmlns:a16="http://schemas.microsoft.com/office/drawing/2014/main" id="{D44A3F81-39F9-9740-9EC7-501DDBA8D377}"/>
                </a:ext>
              </a:extLst>
            </p:cNvPr>
            <p:cNvSpPr>
              <a:spLocks/>
            </p:cNvSpPr>
            <p:nvPr/>
          </p:nvSpPr>
          <p:spPr bwMode="auto">
            <a:xfrm>
              <a:off x="2436" y="1774"/>
              <a:ext cx="271" cy="164"/>
            </a:xfrm>
            <a:custGeom>
              <a:avLst/>
              <a:gdLst>
                <a:gd name="T0" fmla="*/ 349 w 349"/>
                <a:gd name="T1" fmla="*/ 92 h 212"/>
                <a:gd name="T2" fmla="*/ 268 w 349"/>
                <a:gd name="T3" fmla="*/ 105 h 212"/>
                <a:gd name="T4" fmla="*/ 199 w 349"/>
                <a:gd name="T5" fmla="*/ 122 h 212"/>
                <a:gd name="T6" fmla="*/ 248 w 349"/>
                <a:gd name="T7" fmla="*/ 147 h 212"/>
                <a:gd name="T8" fmla="*/ 280 w 349"/>
                <a:gd name="T9" fmla="*/ 192 h 212"/>
                <a:gd name="T10" fmla="*/ 244 w 349"/>
                <a:gd name="T11" fmla="*/ 159 h 212"/>
                <a:gd name="T12" fmla="*/ 239 w 349"/>
                <a:gd name="T13" fmla="*/ 208 h 212"/>
                <a:gd name="T14" fmla="*/ 186 w 349"/>
                <a:gd name="T15" fmla="*/ 166 h 212"/>
                <a:gd name="T16" fmla="*/ 121 w 349"/>
                <a:gd name="T17" fmla="*/ 156 h 212"/>
                <a:gd name="T18" fmla="*/ 148 w 349"/>
                <a:gd name="T19" fmla="*/ 161 h 212"/>
                <a:gd name="T20" fmla="*/ 71 w 349"/>
                <a:gd name="T21" fmla="*/ 94 h 212"/>
                <a:gd name="T22" fmla="*/ 117 w 349"/>
                <a:gd name="T23" fmla="*/ 118 h 212"/>
                <a:gd name="T24" fmla="*/ 0 w 349"/>
                <a:gd name="T25" fmla="*/ 0 h 212"/>
                <a:gd name="T26" fmla="*/ 146 w 349"/>
                <a:gd name="T27" fmla="*/ 50 h 212"/>
                <a:gd name="T28" fmla="*/ 349 w 349"/>
                <a:gd name="T29" fmla="*/ 9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212">
                  <a:moveTo>
                    <a:pt x="349" y="92"/>
                  </a:moveTo>
                  <a:cubicBezTo>
                    <a:pt x="333" y="91"/>
                    <a:pt x="304" y="87"/>
                    <a:pt x="268" y="105"/>
                  </a:cubicBezTo>
                  <a:cubicBezTo>
                    <a:pt x="231" y="123"/>
                    <a:pt x="217" y="124"/>
                    <a:pt x="199" y="122"/>
                  </a:cubicBezTo>
                  <a:cubicBezTo>
                    <a:pt x="204" y="132"/>
                    <a:pt x="215" y="145"/>
                    <a:pt x="248" y="147"/>
                  </a:cubicBezTo>
                  <a:cubicBezTo>
                    <a:pt x="282" y="149"/>
                    <a:pt x="298" y="150"/>
                    <a:pt x="280" y="192"/>
                  </a:cubicBezTo>
                  <a:cubicBezTo>
                    <a:pt x="280" y="179"/>
                    <a:pt x="278" y="155"/>
                    <a:pt x="244" y="159"/>
                  </a:cubicBezTo>
                  <a:cubicBezTo>
                    <a:pt x="211" y="164"/>
                    <a:pt x="204" y="193"/>
                    <a:pt x="239" y="208"/>
                  </a:cubicBezTo>
                  <a:cubicBezTo>
                    <a:pt x="228" y="211"/>
                    <a:pt x="203" y="212"/>
                    <a:pt x="186" y="166"/>
                  </a:cubicBezTo>
                  <a:cubicBezTo>
                    <a:pt x="174" y="172"/>
                    <a:pt x="155" y="182"/>
                    <a:pt x="121" y="156"/>
                  </a:cubicBezTo>
                  <a:cubicBezTo>
                    <a:pt x="133" y="160"/>
                    <a:pt x="148" y="161"/>
                    <a:pt x="148" y="161"/>
                  </a:cubicBezTo>
                  <a:cubicBezTo>
                    <a:pt x="118" y="146"/>
                    <a:pt x="89" y="120"/>
                    <a:pt x="71" y="94"/>
                  </a:cubicBezTo>
                  <a:cubicBezTo>
                    <a:pt x="85" y="105"/>
                    <a:pt x="101" y="116"/>
                    <a:pt x="117" y="118"/>
                  </a:cubicBezTo>
                  <a:cubicBezTo>
                    <a:pt x="98" y="95"/>
                    <a:pt x="54" y="48"/>
                    <a:pt x="0" y="0"/>
                  </a:cubicBezTo>
                  <a:cubicBezTo>
                    <a:pt x="34" y="22"/>
                    <a:pt x="77" y="59"/>
                    <a:pt x="146" y="50"/>
                  </a:cubicBezTo>
                  <a:cubicBezTo>
                    <a:pt x="214" y="42"/>
                    <a:pt x="261" y="27"/>
                    <a:pt x="349" y="92"/>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6">
              <a:extLst>
                <a:ext uri="{FF2B5EF4-FFF2-40B4-BE49-F238E27FC236}">
                  <a16:creationId xmlns:a16="http://schemas.microsoft.com/office/drawing/2014/main" id="{C7CFB428-40D2-A949-AC72-F5E3B824EA91}"/>
                </a:ext>
              </a:extLst>
            </p:cNvPr>
            <p:cNvSpPr>
              <a:spLocks/>
            </p:cNvSpPr>
            <p:nvPr/>
          </p:nvSpPr>
          <p:spPr bwMode="auto">
            <a:xfrm>
              <a:off x="2280" y="1735"/>
              <a:ext cx="198" cy="98"/>
            </a:xfrm>
            <a:custGeom>
              <a:avLst/>
              <a:gdLst>
                <a:gd name="T0" fmla="*/ 255 w 255"/>
                <a:gd name="T1" fmla="*/ 126 h 126"/>
                <a:gd name="T2" fmla="*/ 147 w 255"/>
                <a:gd name="T3" fmla="*/ 89 h 126"/>
                <a:gd name="T4" fmla="*/ 0 w 255"/>
                <a:gd name="T5" fmla="*/ 0 h 126"/>
                <a:gd name="T6" fmla="*/ 132 w 255"/>
                <a:gd name="T7" fmla="*/ 53 h 126"/>
                <a:gd name="T8" fmla="*/ 91 w 255"/>
                <a:gd name="T9" fmla="*/ 22 h 126"/>
                <a:gd name="T10" fmla="*/ 255 w 255"/>
                <a:gd name="T11" fmla="*/ 126 h 126"/>
              </a:gdLst>
              <a:ahLst/>
              <a:cxnLst>
                <a:cxn ang="0">
                  <a:pos x="T0" y="T1"/>
                </a:cxn>
                <a:cxn ang="0">
                  <a:pos x="T2" y="T3"/>
                </a:cxn>
                <a:cxn ang="0">
                  <a:pos x="T4" y="T5"/>
                </a:cxn>
                <a:cxn ang="0">
                  <a:pos x="T6" y="T7"/>
                </a:cxn>
                <a:cxn ang="0">
                  <a:pos x="T8" y="T9"/>
                </a:cxn>
                <a:cxn ang="0">
                  <a:pos x="T10" y="T11"/>
                </a:cxn>
              </a:cxnLst>
              <a:rect l="0" t="0" r="r" b="b"/>
              <a:pathLst>
                <a:path w="255" h="126">
                  <a:moveTo>
                    <a:pt x="255" y="126"/>
                  </a:moveTo>
                  <a:cubicBezTo>
                    <a:pt x="212" y="107"/>
                    <a:pt x="202" y="104"/>
                    <a:pt x="147" y="89"/>
                  </a:cubicBezTo>
                  <a:cubicBezTo>
                    <a:pt x="91" y="75"/>
                    <a:pt x="36" y="46"/>
                    <a:pt x="0" y="0"/>
                  </a:cubicBezTo>
                  <a:cubicBezTo>
                    <a:pt x="26" y="19"/>
                    <a:pt x="78" y="57"/>
                    <a:pt x="132" y="53"/>
                  </a:cubicBezTo>
                  <a:cubicBezTo>
                    <a:pt x="124" y="41"/>
                    <a:pt x="109" y="31"/>
                    <a:pt x="91" y="22"/>
                  </a:cubicBezTo>
                  <a:cubicBezTo>
                    <a:pt x="111" y="27"/>
                    <a:pt x="173" y="43"/>
                    <a:pt x="255" y="126"/>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7">
              <a:extLst>
                <a:ext uri="{FF2B5EF4-FFF2-40B4-BE49-F238E27FC236}">
                  <a16:creationId xmlns:a16="http://schemas.microsoft.com/office/drawing/2014/main" id="{EFF3FFE6-362E-9B49-9021-520734E1E61A}"/>
                </a:ext>
              </a:extLst>
            </p:cNvPr>
            <p:cNvSpPr>
              <a:spLocks/>
            </p:cNvSpPr>
            <p:nvPr/>
          </p:nvSpPr>
          <p:spPr bwMode="auto">
            <a:xfrm>
              <a:off x="2148" y="1475"/>
              <a:ext cx="257" cy="233"/>
            </a:xfrm>
            <a:custGeom>
              <a:avLst/>
              <a:gdLst>
                <a:gd name="T0" fmla="*/ 331 w 331"/>
                <a:gd name="T1" fmla="*/ 301 h 301"/>
                <a:gd name="T2" fmla="*/ 204 w 331"/>
                <a:gd name="T3" fmla="*/ 167 h 301"/>
                <a:gd name="T4" fmla="*/ 0 w 331"/>
                <a:gd name="T5" fmla="*/ 0 h 301"/>
                <a:gd name="T6" fmla="*/ 177 w 331"/>
                <a:gd name="T7" fmla="*/ 184 h 301"/>
                <a:gd name="T8" fmla="*/ 331 w 331"/>
                <a:gd name="T9" fmla="*/ 301 h 301"/>
              </a:gdLst>
              <a:ahLst/>
              <a:cxnLst>
                <a:cxn ang="0">
                  <a:pos x="T0" y="T1"/>
                </a:cxn>
                <a:cxn ang="0">
                  <a:pos x="T2" y="T3"/>
                </a:cxn>
                <a:cxn ang="0">
                  <a:pos x="T4" y="T5"/>
                </a:cxn>
                <a:cxn ang="0">
                  <a:pos x="T6" y="T7"/>
                </a:cxn>
                <a:cxn ang="0">
                  <a:pos x="T8" y="T9"/>
                </a:cxn>
              </a:cxnLst>
              <a:rect l="0" t="0" r="r" b="b"/>
              <a:pathLst>
                <a:path w="331" h="301">
                  <a:moveTo>
                    <a:pt x="331" y="301"/>
                  </a:moveTo>
                  <a:cubicBezTo>
                    <a:pt x="320" y="269"/>
                    <a:pt x="299" y="228"/>
                    <a:pt x="204" y="167"/>
                  </a:cubicBezTo>
                  <a:cubicBezTo>
                    <a:pt x="158" y="137"/>
                    <a:pt x="89" y="98"/>
                    <a:pt x="0" y="0"/>
                  </a:cubicBezTo>
                  <a:cubicBezTo>
                    <a:pt x="6" y="26"/>
                    <a:pt x="34" y="95"/>
                    <a:pt x="177" y="184"/>
                  </a:cubicBezTo>
                  <a:cubicBezTo>
                    <a:pt x="224" y="217"/>
                    <a:pt x="285" y="236"/>
                    <a:pt x="331" y="30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18">
              <a:extLst>
                <a:ext uri="{FF2B5EF4-FFF2-40B4-BE49-F238E27FC236}">
                  <a16:creationId xmlns:a16="http://schemas.microsoft.com/office/drawing/2014/main" id="{472B1FF7-9524-F84F-A18C-9CF0069DF80F}"/>
                </a:ext>
              </a:extLst>
            </p:cNvPr>
            <p:cNvSpPr>
              <a:spLocks/>
            </p:cNvSpPr>
            <p:nvPr/>
          </p:nvSpPr>
          <p:spPr bwMode="auto">
            <a:xfrm>
              <a:off x="2170" y="1557"/>
              <a:ext cx="239" cy="187"/>
            </a:xfrm>
            <a:custGeom>
              <a:avLst/>
              <a:gdLst>
                <a:gd name="T0" fmla="*/ 309 w 309"/>
                <a:gd name="T1" fmla="*/ 241 h 241"/>
                <a:gd name="T2" fmla="*/ 181 w 309"/>
                <a:gd name="T3" fmla="*/ 130 h 241"/>
                <a:gd name="T4" fmla="*/ 0 w 309"/>
                <a:gd name="T5" fmla="*/ 0 h 241"/>
                <a:gd name="T6" fmla="*/ 167 w 309"/>
                <a:gd name="T7" fmla="*/ 149 h 241"/>
                <a:gd name="T8" fmla="*/ 309 w 309"/>
                <a:gd name="T9" fmla="*/ 241 h 241"/>
              </a:gdLst>
              <a:ahLst/>
              <a:cxnLst>
                <a:cxn ang="0">
                  <a:pos x="T0" y="T1"/>
                </a:cxn>
                <a:cxn ang="0">
                  <a:pos x="T2" y="T3"/>
                </a:cxn>
                <a:cxn ang="0">
                  <a:pos x="T4" y="T5"/>
                </a:cxn>
                <a:cxn ang="0">
                  <a:pos x="T6" y="T7"/>
                </a:cxn>
                <a:cxn ang="0">
                  <a:pos x="T8" y="T9"/>
                </a:cxn>
              </a:cxnLst>
              <a:rect l="0" t="0" r="r" b="b"/>
              <a:pathLst>
                <a:path w="309" h="241">
                  <a:moveTo>
                    <a:pt x="309" y="241"/>
                  </a:moveTo>
                  <a:cubicBezTo>
                    <a:pt x="297" y="214"/>
                    <a:pt x="273" y="180"/>
                    <a:pt x="181" y="130"/>
                  </a:cubicBezTo>
                  <a:cubicBezTo>
                    <a:pt x="138" y="106"/>
                    <a:pt x="65" y="69"/>
                    <a:pt x="0" y="0"/>
                  </a:cubicBezTo>
                  <a:cubicBezTo>
                    <a:pt x="6" y="25"/>
                    <a:pt x="36" y="80"/>
                    <a:pt x="167" y="149"/>
                  </a:cubicBezTo>
                  <a:cubicBezTo>
                    <a:pt x="203" y="169"/>
                    <a:pt x="265" y="188"/>
                    <a:pt x="309" y="24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19">
              <a:extLst>
                <a:ext uri="{FF2B5EF4-FFF2-40B4-BE49-F238E27FC236}">
                  <a16:creationId xmlns:a16="http://schemas.microsoft.com/office/drawing/2014/main" id="{DCD6684D-0FFE-A541-BDF0-854A9FAA6D9D}"/>
                </a:ext>
              </a:extLst>
            </p:cNvPr>
            <p:cNvSpPr>
              <a:spLocks noEditPoints="1"/>
            </p:cNvSpPr>
            <p:nvPr/>
          </p:nvSpPr>
          <p:spPr bwMode="auto">
            <a:xfrm>
              <a:off x="2240" y="1493"/>
              <a:ext cx="504" cy="374"/>
            </a:xfrm>
            <a:custGeom>
              <a:avLst/>
              <a:gdLst>
                <a:gd name="T0" fmla="*/ 567 w 649"/>
                <a:gd name="T1" fmla="*/ 396 h 482"/>
                <a:gd name="T2" fmla="*/ 600 w 649"/>
                <a:gd name="T3" fmla="*/ 421 h 482"/>
                <a:gd name="T4" fmla="*/ 567 w 649"/>
                <a:gd name="T5" fmla="*/ 396 h 482"/>
                <a:gd name="T6" fmla="*/ 307 w 649"/>
                <a:gd name="T7" fmla="*/ 184 h 482"/>
                <a:gd name="T8" fmla="*/ 0 w 649"/>
                <a:gd name="T9" fmla="*/ 0 h 482"/>
                <a:gd name="T10" fmla="*/ 150 w 649"/>
                <a:gd name="T11" fmla="*/ 159 h 482"/>
                <a:gd name="T12" fmla="*/ 237 w 649"/>
                <a:gd name="T13" fmla="*/ 271 h 482"/>
                <a:gd name="T14" fmla="*/ 328 w 649"/>
                <a:gd name="T15" fmla="*/ 382 h 482"/>
                <a:gd name="T16" fmla="*/ 503 w 649"/>
                <a:gd name="T17" fmla="*/ 403 h 482"/>
                <a:gd name="T18" fmla="*/ 635 w 649"/>
                <a:gd name="T19" fmla="*/ 482 h 482"/>
                <a:gd name="T20" fmla="*/ 607 w 649"/>
                <a:gd name="T21" fmla="*/ 413 h 482"/>
                <a:gd name="T22" fmla="*/ 507 w 649"/>
                <a:gd name="T23" fmla="*/ 356 h 482"/>
                <a:gd name="T24" fmla="*/ 499 w 649"/>
                <a:gd name="T25" fmla="*/ 322 h 482"/>
                <a:gd name="T26" fmla="*/ 307 w 649"/>
                <a:gd name="T27" fmla="*/ 18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9" h="482">
                  <a:moveTo>
                    <a:pt x="567" y="396"/>
                  </a:moveTo>
                  <a:cubicBezTo>
                    <a:pt x="601" y="401"/>
                    <a:pt x="600" y="408"/>
                    <a:pt x="600" y="421"/>
                  </a:cubicBezTo>
                  <a:cubicBezTo>
                    <a:pt x="585" y="405"/>
                    <a:pt x="567" y="396"/>
                    <a:pt x="567" y="396"/>
                  </a:cubicBezTo>
                  <a:moveTo>
                    <a:pt x="307" y="184"/>
                  </a:moveTo>
                  <a:cubicBezTo>
                    <a:pt x="127" y="133"/>
                    <a:pt x="55" y="68"/>
                    <a:pt x="0" y="0"/>
                  </a:cubicBezTo>
                  <a:cubicBezTo>
                    <a:pt x="25" y="78"/>
                    <a:pt x="86" y="106"/>
                    <a:pt x="150" y="159"/>
                  </a:cubicBezTo>
                  <a:cubicBezTo>
                    <a:pt x="215" y="211"/>
                    <a:pt x="218" y="240"/>
                    <a:pt x="237" y="271"/>
                  </a:cubicBezTo>
                  <a:cubicBezTo>
                    <a:pt x="280" y="340"/>
                    <a:pt x="286" y="351"/>
                    <a:pt x="328" y="382"/>
                  </a:cubicBezTo>
                  <a:cubicBezTo>
                    <a:pt x="378" y="415"/>
                    <a:pt x="438" y="392"/>
                    <a:pt x="503" y="403"/>
                  </a:cubicBezTo>
                  <a:cubicBezTo>
                    <a:pt x="569" y="413"/>
                    <a:pt x="623" y="463"/>
                    <a:pt x="635" y="482"/>
                  </a:cubicBezTo>
                  <a:cubicBezTo>
                    <a:pt x="649" y="458"/>
                    <a:pt x="616" y="422"/>
                    <a:pt x="607" y="413"/>
                  </a:cubicBezTo>
                  <a:cubicBezTo>
                    <a:pt x="612" y="381"/>
                    <a:pt x="536" y="367"/>
                    <a:pt x="507" y="356"/>
                  </a:cubicBezTo>
                  <a:cubicBezTo>
                    <a:pt x="501" y="354"/>
                    <a:pt x="487" y="351"/>
                    <a:pt x="499" y="322"/>
                  </a:cubicBezTo>
                  <a:cubicBezTo>
                    <a:pt x="516" y="282"/>
                    <a:pt x="533" y="247"/>
                    <a:pt x="307" y="184"/>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Freeform 20">
              <a:extLst>
                <a:ext uri="{FF2B5EF4-FFF2-40B4-BE49-F238E27FC236}">
                  <a16:creationId xmlns:a16="http://schemas.microsoft.com/office/drawing/2014/main" id="{D3B2C813-CDBC-E24F-90BC-52FDE0567B46}"/>
                </a:ext>
              </a:extLst>
            </p:cNvPr>
            <p:cNvSpPr>
              <a:spLocks/>
            </p:cNvSpPr>
            <p:nvPr/>
          </p:nvSpPr>
          <p:spPr bwMode="auto">
            <a:xfrm>
              <a:off x="2236" y="1446"/>
              <a:ext cx="552" cy="624"/>
            </a:xfrm>
            <a:custGeom>
              <a:avLst/>
              <a:gdLst>
                <a:gd name="T0" fmla="*/ 184 w 712"/>
                <a:gd name="T1" fmla="*/ 90 h 804"/>
                <a:gd name="T2" fmla="*/ 322 w 712"/>
                <a:gd name="T3" fmla="*/ 11 h 804"/>
                <a:gd name="T4" fmla="*/ 391 w 712"/>
                <a:gd name="T5" fmla="*/ 11 h 804"/>
                <a:gd name="T6" fmla="*/ 678 w 712"/>
                <a:gd name="T7" fmla="*/ 177 h 804"/>
                <a:gd name="T8" fmla="*/ 712 w 712"/>
                <a:gd name="T9" fmla="*/ 237 h 804"/>
                <a:gd name="T10" fmla="*/ 712 w 712"/>
                <a:gd name="T11" fmla="*/ 568 h 804"/>
                <a:gd name="T12" fmla="*/ 678 w 712"/>
                <a:gd name="T13" fmla="*/ 628 h 804"/>
                <a:gd name="T14" fmla="*/ 391 w 712"/>
                <a:gd name="T15" fmla="*/ 793 h 804"/>
                <a:gd name="T16" fmla="*/ 322 w 712"/>
                <a:gd name="T17" fmla="*/ 793 h 804"/>
                <a:gd name="T18" fmla="*/ 35 w 712"/>
                <a:gd name="T19" fmla="*/ 628 h 804"/>
                <a:gd name="T20" fmla="*/ 0 w 712"/>
                <a:gd name="T21" fmla="*/ 568 h 804"/>
                <a:gd name="T22" fmla="*/ 0 w 712"/>
                <a:gd name="T23" fmla="*/ 38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2" h="804">
                  <a:moveTo>
                    <a:pt x="184" y="90"/>
                  </a:moveTo>
                  <a:cubicBezTo>
                    <a:pt x="322" y="11"/>
                    <a:pt x="322" y="11"/>
                    <a:pt x="322" y="11"/>
                  </a:cubicBezTo>
                  <a:cubicBezTo>
                    <a:pt x="341" y="0"/>
                    <a:pt x="372" y="0"/>
                    <a:pt x="391" y="11"/>
                  </a:cubicBezTo>
                  <a:cubicBezTo>
                    <a:pt x="678" y="177"/>
                    <a:pt x="678" y="177"/>
                    <a:pt x="678" y="177"/>
                  </a:cubicBezTo>
                  <a:cubicBezTo>
                    <a:pt x="697" y="188"/>
                    <a:pt x="712" y="215"/>
                    <a:pt x="712" y="237"/>
                  </a:cubicBezTo>
                  <a:cubicBezTo>
                    <a:pt x="712" y="568"/>
                    <a:pt x="712" y="568"/>
                    <a:pt x="712" y="568"/>
                  </a:cubicBezTo>
                  <a:cubicBezTo>
                    <a:pt x="712" y="590"/>
                    <a:pt x="697" y="617"/>
                    <a:pt x="678" y="628"/>
                  </a:cubicBezTo>
                  <a:cubicBezTo>
                    <a:pt x="391" y="793"/>
                    <a:pt x="391" y="793"/>
                    <a:pt x="391" y="793"/>
                  </a:cubicBezTo>
                  <a:cubicBezTo>
                    <a:pt x="372" y="804"/>
                    <a:pt x="341" y="804"/>
                    <a:pt x="322" y="793"/>
                  </a:cubicBezTo>
                  <a:cubicBezTo>
                    <a:pt x="35" y="628"/>
                    <a:pt x="35" y="628"/>
                    <a:pt x="35" y="628"/>
                  </a:cubicBezTo>
                  <a:cubicBezTo>
                    <a:pt x="16" y="617"/>
                    <a:pt x="0" y="590"/>
                    <a:pt x="0" y="568"/>
                  </a:cubicBezTo>
                  <a:cubicBezTo>
                    <a:pt x="0" y="384"/>
                    <a:pt x="0" y="384"/>
                    <a:pt x="0" y="384"/>
                  </a:cubicBezTo>
                </a:path>
              </a:pathLst>
            </a:custGeom>
            <a:noFill/>
            <a:ln w="14288" cap="rnd">
              <a:solidFill>
                <a:srgbClr val="EC3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0" name="Round Same Side Corner Rectangle 79">
            <a:extLst>
              <a:ext uri="{FF2B5EF4-FFF2-40B4-BE49-F238E27FC236}">
                <a16:creationId xmlns:a16="http://schemas.microsoft.com/office/drawing/2014/main" id="{9FD9057F-2686-574A-928C-9F118290F3AF}"/>
              </a:ext>
            </a:extLst>
          </p:cNvPr>
          <p:cNvSpPr/>
          <p:nvPr/>
        </p:nvSpPr>
        <p:spPr>
          <a:xfrm rot="16200000">
            <a:off x="5417806" y="1417303"/>
            <a:ext cx="4476750" cy="2975644"/>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reeform 80">
            <a:extLst>
              <a:ext uri="{FF2B5EF4-FFF2-40B4-BE49-F238E27FC236}">
                <a16:creationId xmlns:a16="http://schemas.microsoft.com/office/drawing/2014/main" id="{9E59A911-08C2-684B-B6AC-F85E405B4939}"/>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82" name="Rectangle 81">
            <a:extLst>
              <a:ext uri="{FF2B5EF4-FFF2-40B4-BE49-F238E27FC236}">
                <a16:creationId xmlns:a16="http://schemas.microsoft.com/office/drawing/2014/main" id="{6FB78AD6-5329-9F46-BDD1-676E7B2BB099}"/>
              </a:ext>
            </a:extLst>
          </p:cNvPr>
          <p:cNvSpPr/>
          <p:nvPr/>
        </p:nvSpPr>
        <p:spPr>
          <a:xfrm>
            <a:off x="6577947" y="866358"/>
            <a:ext cx="1818648" cy="303416"/>
          </a:xfrm>
          <a:prstGeom prst="rect">
            <a:avLst/>
          </a:prstGeom>
        </p:spPr>
        <p:txBody>
          <a:bodyPr wrap="square">
            <a:spAutoFit/>
          </a:bodyPr>
          <a:lstStyle/>
          <a:p>
            <a:pPr marL="7938">
              <a:lnSpc>
                <a:spcPct val="85000"/>
              </a:lnSpc>
            </a:pPr>
            <a:r>
              <a:rPr lang="en-US" sz="1600" b="1" dirty="0">
                <a:solidFill>
                  <a:schemeClr val="bg1"/>
                </a:solidFill>
                <a:latin typeface="ITC Avant Garde Pro Md" panose="02000503030000020004" pitchFamily="2" charset="77"/>
                <a:ea typeface="ITC Avant Garde Gothic Pro Book" charset="0"/>
                <a:cs typeface="ITC Avant Garde Gothic Pro Book" charset="0"/>
              </a:rPr>
              <a:t>BUSINESS VALUE</a:t>
            </a:r>
          </a:p>
        </p:txBody>
      </p:sp>
      <p:sp>
        <p:nvSpPr>
          <p:cNvPr id="83" name="Rectangle 82">
            <a:extLst>
              <a:ext uri="{FF2B5EF4-FFF2-40B4-BE49-F238E27FC236}">
                <a16:creationId xmlns:a16="http://schemas.microsoft.com/office/drawing/2014/main" id="{1F319EAB-B5FC-2645-86DF-91E67E25CF3D}"/>
              </a:ext>
            </a:extLst>
          </p:cNvPr>
          <p:cNvSpPr/>
          <p:nvPr/>
        </p:nvSpPr>
        <p:spPr>
          <a:xfrm>
            <a:off x="6577947" y="2722309"/>
            <a:ext cx="2304796" cy="249812"/>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Remediate incidents quickly</a:t>
            </a:r>
          </a:p>
        </p:txBody>
      </p:sp>
      <p:sp>
        <p:nvSpPr>
          <p:cNvPr id="84" name="Rectangle 83">
            <a:extLst>
              <a:ext uri="{FF2B5EF4-FFF2-40B4-BE49-F238E27FC236}">
                <a16:creationId xmlns:a16="http://schemas.microsoft.com/office/drawing/2014/main" id="{758E0B52-4417-AD4A-98A9-AD3099F4297C}"/>
              </a:ext>
            </a:extLst>
          </p:cNvPr>
          <p:cNvSpPr/>
          <p:nvPr/>
        </p:nvSpPr>
        <p:spPr>
          <a:xfrm>
            <a:off x="6577947" y="3132060"/>
            <a:ext cx="222771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Restore system performance and productivity</a:t>
            </a:r>
          </a:p>
        </p:txBody>
      </p:sp>
      <p:sp>
        <p:nvSpPr>
          <p:cNvPr id="85" name="Rectangle 84">
            <a:extLst>
              <a:ext uri="{FF2B5EF4-FFF2-40B4-BE49-F238E27FC236}">
                <a16:creationId xmlns:a16="http://schemas.microsoft.com/office/drawing/2014/main" id="{D82AA410-4A19-8244-ABFD-32BA060F8249}"/>
              </a:ext>
            </a:extLst>
          </p:cNvPr>
          <p:cNvSpPr/>
          <p:nvPr/>
        </p:nvSpPr>
        <p:spPr>
          <a:xfrm>
            <a:off x="6577947" y="2177668"/>
            <a:ext cx="230320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Stop known and unknown malware</a:t>
            </a:r>
          </a:p>
        </p:txBody>
      </p:sp>
      <p:sp>
        <p:nvSpPr>
          <p:cNvPr id="86" name="Rectangle 85">
            <a:extLst>
              <a:ext uri="{FF2B5EF4-FFF2-40B4-BE49-F238E27FC236}">
                <a16:creationId xmlns:a16="http://schemas.microsoft.com/office/drawing/2014/main" id="{008F53BE-D4F9-A349-9BCD-E9F492316806}"/>
              </a:ext>
            </a:extLst>
          </p:cNvPr>
          <p:cNvSpPr/>
          <p:nvPr/>
        </p:nvSpPr>
        <p:spPr>
          <a:xfrm>
            <a:off x="6577947" y="1697142"/>
            <a:ext cx="1985482" cy="406778"/>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Replace legacy antivirus solutions</a:t>
            </a:r>
          </a:p>
        </p:txBody>
      </p:sp>
      <p:grpSp>
        <p:nvGrpSpPr>
          <p:cNvPr id="87" name="Group 86">
            <a:extLst>
              <a:ext uri="{FF2B5EF4-FFF2-40B4-BE49-F238E27FC236}">
                <a16:creationId xmlns:a16="http://schemas.microsoft.com/office/drawing/2014/main" id="{499CCDB9-CBA7-BE41-BF0C-A102D717F441}"/>
              </a:ext>
            </a:extLst>
          </p:cNvPr>
          <p:cNvGrpSpPr/>
          <p:nvPr/>
        </p:nvGrpSpPr>
        <p:grpSpPr>
          <a:xfrm>
            <a:off x="6633029" y="2136301"/>
            <a:ext cx="2111180" cy="1444172"/>
            <a:chOff x="6633029" y="1991157"/>
            <a:chExt cx="2111180" cy="1444172"/>
          </a:xfrm>
        </p:grpSpPr>
        <p:cxnSp>
          <p:nvCxnSpPr>
            <p:cNvPr id="88" name="Straight Connector 87">
              <a:extLst>
                <a:ext uri="{FF2B5EF4-FFF2-40B4-BE49-F238E27FC236}">
                  <a16:creationId xmlns:a16="http://schemas.microsoft.com/office/drawing/2014/main" id="{0238E63B-9E7D-E54B-A9D5-2703FEDA86FE}"/>
                </a:ext>
              </a:extLst>
            </p:cNvPr>
            <p:cNvCxnSpPr>
              <a:cxnSpLocks/>
            </p:cNvCxnSpPr>
            <p:nvPr/>
          </p:nvCxnSpPr>
          <p:spPr>
            <a:xfrm>
              <a:off x="6633029" y="1991157"/>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70C7BB5-713E-DA42-8D26-D29A49A04900}"/>
                </a:ext>
              </a:extLst>
            </p:cNvPr>
            <p:cNvCxnSpPr>
              <a:cxnSpLocks/>
            </p:cNvCxnSpPr>
            <p:nvPr/>
          </p:nvCxnSpPr>
          <p:spPr>
            <a:xfrm>
              <a:off x="6633029" y="24701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CE6B42D-645C-8248-BBD0-70BCE66F5B9E}"/>
                </a:ext>
              </a:extLst>
            </p:cNvPr>
            <p:cNvCxnSpPr>
              <a:cxnSpLocks/>
            </p:cNvCxnSpPr>
            <p:nvPr/>
          </p:nvCxnSpPr>
          <p:spPr>
            <a:xfrm>
              <a:off x="6633029" y="29273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07D4E7B-3ABC-3C42-9AB7-AE4B6AAFAE69}"/>
                </a:ext>
              </a:extLst>
            </p:cNvPr>
            <p:cNvCxnSpPr>
              <a:cxnSpLocks/>
            </p:cNvCxnSpPr>
            <p:nvPr/>
          </p:nvCxnSpPr>
          <p:spPr>
            <a:xfrm>
              <a:off x="6633029" y="3435329"/>
              <a:ext cx="2111180" cy="0"/>
            </a:xfrm>
            <a:prstGeom prst="line">
              <a:avLst/>
            </a:prstGeom>
            <a:ln w="12700">
              <a:solidFill>
                <a:schemeClr val="tx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E53685F-C182-704D-AD3A-2267D2D9519E}"/>
                </a:ext>
              </a:extLst>
            </p:cNvPr>
            <p:cNvCxnSpPr>
              <a:cxnSpLocks/>
            </p:cNvCxnSpPr>
            <p:nvPr/>
          </p:nvCxnSpPr>
          <p:spPr>
            <a:xfrm>
              <a:off x="6633029" y="3420944"/>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99" name="Rectangle 98">
            <a:extLst>
              <a:ext uri="{FF2B5EF4-FFF2-40B4-BE49-F238E27FC236}">
                <a16:creationId xmlns:a16="http://schemas.microsoft.com/office/drawing/2014/main" id="{B7BFE7A5-6A71-C441-B1F2-30AF5E39DB29}"/>
              </a:ext>
            </a:extLst>
          </p:cNvPr>
          <p:cNvSpPr/>
          <p:nvPr/>
        </p:nvSpPr>
        <p:spPr>
          <a:xfrm>
            <a:off x="6577947" y="3651714"/>
            <a:ext cx="2176586"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Empower analysts to operate more efficiently</a:t>
            </a:r>
          </a:p>
        </p:txBody>
      </p:sp>
      <p:sp>
        <p:nvSpPr>
          <p:cNvPr id="92" name="Title 7">
            <a:extLst>
              <a:ext uri="{FF2B5EF4-FFF2-40B4-BE49-F238E27FC236}">
                <a16:creationId xmlns:a16="http://schemas.microsoft.com/office/drawing/2014/main" id="{B3FFB396-0035-4019-8064-0177FE61A613}"/>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Falcon </a:t>
            </a:r>
            <a:r>
              <a:rPr lang="en-US" sz="2400" b="1" dirty="0" err="1"/>
              <a:t>EndPoint</a:t>
            </a:r>
            <a:r>
              <a:rPr lang="en-US" sz="2400" b="1" dirty="0"/>
              <a:t> Protection PRO</a:t>
            </a:r>
          </a:p>
        </p:txBody>
      </p:sp>
      <p:sp>
        <p:nvSpPr>
          <p:cNvPr id="104" name="TextBox 103">
            <a:extLst>
              <a:ext uri="{FF2B5EF4-FFF2-40B4-BE49-F238E27FC236}">
                <a16:creationId xmlns:a16="http://schemas.microsoft.com/office/drawing/2014/main" id="{D49914C0-8AAF-4035-AF5B-E0492D2E67B6}"/>
              </a:ext>
            </a:extLst>
          </p:cNvPr>
          <p:cNvSpPr txBox="1"/>
          <p:nvPr/>
        </p:nvSpPr>
        <p:spPr>
          <a:xfrm>
            <a:off x="1737423" y="1137952"/>
            <a:ext cx="1996377" cy="443198"/>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Integrated </a:t>
            </a:r>
            <a:br>
              <a:rPr lang="en-US" sz="1200" dirty="0">
                <a:solidFill>
                  <a:prstClr val="white"/>
                </a:solidFill>
                <a:ea typeface="Karla" charset="0"/>
                <a:cs typeface="Karla" charset="0"/>
              </a:rPr>
            </a:br>
            <a:r>
              <a:rPr lang="en-US" sz="1200" dirty="0">
                <a:solidFill>
                  <a:prstClr val="white"/>
                </a:solidFill>
                <a:ea typeface="Karla" charset="0"/>
                <a:cs typeface="Karla" charset="0"/>
              </a:rPr>
              <a:t>Threat Intelligence</a:t>
            </a:r>
            <a:br>
              <a:rPr lang="en-US" sz="1200" dirty="0">
                <a:solidFill>
                  <a:prstClr val="white"/>
                </a:solidFill>
                <a:ea typeface="Karla" charset="0"/>
                <a:cs typeface="Karla" charset="0"/>
              </a:rPr>
            </a:br>
            <a:r>
              <a:rPr lang="en-US" sz="1200" dirty="0">
                <a:solidFill>
                  <a:prstClr val="white"/>
                </a:solidFill>
                <a:ea typeface="Karla" charset="0"/>
                <a:cs typeface="Karla" charset="0"/>
              </a:rPr>
              <a:t> </a:t>
            </a:r>
          </a:p>
        </p:txBody>
      </p:sp>
      <p:sp>
        <p:nvSpPr>
          <p:cNvPr id="105" name="TextBox 104">
            <a:extLst>
              <a:ext uri="{FF2B5EF4-FFF2-40B4-BE49-F238E27FC236}">
                <a16:creationId xmlns:a16="http://schemas.microsoft.com/office/drawing/2014/main" id="{37A0AB4C-6D69-4059-B6E3-B7083AE61BCC}"/>
              </a:ext>
            </a:extLst>
          </p:cNvPr>
          <p:cNvSpPr txBox="1"/>
          <p:nvPr/>
        </p:nvSpPr>
        <p:spPr>
          <a:xfrm>
            <a:off x="4714352" y="1144046"/>
            <a:ext cx="1312270" cy="298287"/>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Next Generation Antivirus (AV)</a:t>
            </a:r>
          </a:p>
        </p:txBody>
      </p:sp>
      <p:sp>
        <p:nvSpPr>
          <p:cNvPr id="106" name="Rectangle 3">
            <a:extLst>
              <a:ext uri="{FF2B5EF4-FFF2-40B4-BE49-F238E27FC236}">
                <a16:creationId xmlns:a16="http://schemas.microsoft.com/office/drawing/2014/main" id="{81BCDD7F-5004-435D-90A7-F0B69EA4A7FF}"/>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animation">
            <a:extLst>
              <a:ext uri="{FF2B5EF4-FFF2-40B4-BE49-F238E27FC236}">
                <a16:creationId xmlns:a16="http://schemas.microsoft.com/office/drawing/2014/main" id="{AD539254-C7E9-46D1-AF61-8898C1F2D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93" name="Picture 92">
            <a:extLst>
              <a:ext uri="{FF2B5EF4-FFF2-40B4-BE49-F238E27FC236}">
                <a16:creationId xmlns:a16="http://schemas.microsoft.com/office/drawing/2014/main" id="{70B93985-BA01-402C-A7C2-986E13FB3CEA}"/>
              </a:ext>
            </a:extLst>
          </p:cNvPr>
          <p:cNvPicPr>
            <a:picLocks noChangeAspect="1"/>
          </p:cNvPicPr>
          <p:nvPr/>
        </p:nvPicPr>
        <p:blipFill>
          <a:blip r:embed="rId4"/>
          <a:stretch>
            <a:fillRect/>
          </a:stretch>
        </p:blipFill>
        <p:spPr>
          <a:xfrm>
            <a:off x="51488" y="4591230"/>
            <a:ext cx="528779" cy="518308"/>
          </a:xfrm>
          <a:prstGeom prst="rect">
            <a:avLst/>
          </a:prstGeom>
          <a:solidFill>
            <a:schemeClr val="tx1"/>
          </a:solidFill>
        </p:spPr>
      </p:pic>
      <p:pic>
        <p:nvPicPr>
          <p:cNvPr id="94" name="Picture 93">
            <a:extLst>
              <a:ext uri="{FF2B5EF4-FFF2-40B4-BE49-F238E27FC236}">
                <a16:creationId xmlns:a16="http://schemas.microsoft.com/office/drawing/2014/main" id="{ADB09163-9203-4270-9D51-2F467DD0C03E}"/>
              </a:ext>
            </a:extLst>
          </p:cNvPr>
          <p:cNvPicPr>
            <a:picLocks noChangeAspect="1"/>
          </p:cNvPicPr>
          <p:nvPr/>
        </p:nvPicPr>
        <p:blipFill>
          <a:blip r:embed="rId5"/>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358319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par>
                                <p:cTn id="20" presetID="22" presetClass="entr" presetSubtype="1" fill="hold" grpId="0" nodeType="withEffect">
                                  <p:stCondLst>
                                    <p:cond delay="25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par>
                                <p:cTn id="23" presetID="22" presetClass="entr" presetSubtype="4" fill="hold" grpId="0" nodeType="withEffect">
                                  <p:stCondLst>
                                    <p:cond delay="250"/>
                                  </p:stCondLst>
                                  <p:childTnLst>
                                    <p:set>
                                      <p:cBhvr>
                                        <p:cTn id="24" dur="1" fill="hold">
                                          <p:stCondLst>
                                            <p:cond delay="0"/>
                                          </p:stCondLst>
                                        </p:cTn>
                                        <p:tgtEl>
                                          <p:spTgt spid="52"/>
                                        </p:tgtEl>
                                        <p:attrNameLst>
                                          <p:attrName>style.visibility</p:attrName>
                                        </p:attrNameLst>
                                      </p:cBhvr>
                                      <p:to>
                                        <p:strVal val="visible"/>
                                      </p:to>
                                    </p:set>
                                    <p:animEffect transition="in" filter="wipe(down)">
                                      <p:cBhvr>
                                        <p:cTn id="25" dur="500"/>
                                        <p:tgtEl>
                                          <p:spTgt spid="52"/>
                                        </p:tgtEl>
                                      </p:cBhvr>
                                    </p:animEffect>
                                  </p:childTnLst>
                                </p:cTn>
                              </p:par>
                              <p:par>
                                <p:cTn id="26" presetID="22" presetClass="entr" presetSubtype="4" fill="hold" grpId="0" nodeType="withEffect">
                                  <p:stCondLst>
                                    <p:cond delay="25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grpId="0" nodeType="withEffect">
                                  <p:stCondLst>
                                    <p:cond delay="25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par>
                                <p:cTn id="32" presetID="53" presetClass="entr" presetSubtype="16" fill="hold" nodeType="withEffect">
                                  <p:stCondLst>
                                    <p:cond delay="50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 calcmode="lin" valueType="num">
                                      <p:cBhvr>
                                        <p:cTn id="44" dur="500" fill="hold"/>
                                        <p:tgtEl>
                                          <p:spTgt spid="69"/>
                                        </p:tgtEl>
                                        <p:attrNameLst>
                                          <p:attrName>ppt_w</p:attrName>
                                        </p:attrNameLst>
                                      </p:cBhvr>
                                      <p:tavLst>
                                        <p:tav tm="0">
                                          <p:val>
                                            <p:fltVal val="0"/>
                                          </p:val>
                                        </p:tav>
                                        <p:tav tm="100000">
                                          <p:val>
                                            <p:strVal val="#ppt_w"/>
                                          </p:val>
                                        </p:tav>
                                      </p:tavLst>
                                    </p:anim>
                                    <p:anim calcmode="lin" valueType="num">
                                      <p:cBhvr>
                                        <p:cTn id="45" dur="500" fill="hold"/>
                                        <p:tgtEl>
                                          <p:spTgt spid="69"/>
                                        </p:tgtEl>
                                        <p:attrNameLst>
                                          <p:attrName>ppt_h</p:attrName>
                                        </p:attrNameLst>
                                      </p:cBhvr>
                                      <p:tavLst>
                                        <p:tav tm="0">
                                          <p:val>
                                            <p:fltVal val="0"/>
                                          </p:val>
                                        </p:tav>
                                        <p:tav tm="100000">
                                          <p:val>
                                            <p:strVal val="#ppt_h"/>
                                          </p:val>
                                        </p:tav>
                                      </p:tavLst>
                                    </p:anim>
                                    <p:animEffect transition="in" filter="fade">
                                      <p:cBhvr>
                                        <p:cTn id="46" dur="500"/>
                                        <p:tgtEl>
                                          <p:spTgt spid="69"/>
                                        </p:tgtEl>
                                      </p:cBhvr>
                                    </p:animEffect>
                                  </p:childTnLst>
                                </p:cTn>
                              </p:par>
                              <p:par>
                                <p:cTn id="47" presetID="53" presetClass="entr" presetSubtype="16" fill="hold" nodeType="withEffect">
                                  <p:stCondLst>
                                    <p:cond delay="500"/>
                                  </p:stCondLst>
                                  <p:childTnLst>
                                    <p:set>
                                      <p:cBhvr>
                                        <p:cTn id="48" dur="1" fill="hold">
                                          <p:stCondLst>
                                            <p:cond delay="0"/>
                                          </p:stCondLst>
                                        </p:cTn>
                                        <p:tgtEl>
                                          <p:spTgt spid="65"/>
                                        </p:tgtEl>
                                        <p:attrNameLst>
                                          <p:attrName>style.visibility</p:attrName>
                                        </p:attrNameLst>
                                      </p:cBhvr>
                                      <p:to>
                                        <p:strVal val="visible"/>
                                      </p:to>
                                    </p:set>
                                    <p:anim calcmode="lin" valueType="num">
                                      <p:cBhvr>
                                        <p:cTn id="49" dur="500" fill="hold"/>
                                        <p:tgtEl>
                                          <p:spTgt spid="65"/>
                                        </p:tgtEl>
                                        <p:attrNameLst>
                                          <p:attrName>ppt_w</p:attrName>
                                        </p:attrNameLst>
                                      </p:cBhvr>
                                      <p:tavLst>
                                        <p:tav tm="0">
                                          <p:val>
                                            <p:fltVal val="0"/>
                                          </p:val>
                                        </p:tav>
                                        <p:tav tm="100000">
                                          <p:val>
                                            <p:strVal val="#ppt_w"/>
                                          </p:val>
                                        </p:tav>
                                      </p:tavLst>
                                    </p:anim>
                                    <p:anim calcmode="lin" valueType="num">
                                      <p:cBhvr>
                                        <p:cTn id="50" dur="500" fill="hold"/>
                                        <p:tgtEl>
                                          <p:spTgt spid="65"/>
                                        </p:tgtEl>
                                        <p:attrNameLst>
                                          <p:attrName>ppt_h</p:attrName>
                                        </p:attrNameLst>
                                      </p:cBhvr>
                                      <p:tavLst>
                                        <p:tav tm="0">
                                          <p:val>
                                            <p:fltVal val="0"/>
                                          </p:val>
                                        </p:tav>
                                        <p:tav tm="100000">
                                          <p:val>
                                            <p:strVal val="#ppt_h"/>
                                          </p:val>
                                        </p:tav>
                                      </p:tavLst>
                                    </p:anim>
                                    <p:animEffect transition="in" filter="fade">
                                      <p:cBhvr>
                                        <p:cTn id="51" dur="500"/>
                                        <p:tgtEl>
                                          <p:spTgt spid="6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250"/>
                                        <p:tgtEl>
                                          <p:spTgt spid="53"/>
                                        </p:tgtEl>
                                      </p:cBhvr>
                                    </p:animEffect>
                                  </p:childTnLst>
                                </p:cTn>
                              </p:par>
                              <p:par>
                                <p:cTn id="58" presetID="35" presetClass="path" presetSubtype="0" accel="50000" decel="50000" fill="hold" grpId="1" nodeType="withEffect">
                                  <p:stCondLst>
                                    <p:cond delay="1000"/>
                                  </p:stCondLst>
                                  <p:childTnLst>
                                    <p:animMotion origin="layout" path="M 1.66667E-6 4.44444E-6 L 0.03107 0.00154 " pathEditMode="relative" rAng="0" ptsTypes="AA">
                                      <p:cBhvr>
                                        <p:cTn id="59" dur="750" spd="-100000" fill="hold"/>
                                        <p:tgtEl>
                                          <p:spTgt spid="53"/>
                                        </p:tgtEl>
                                        <p:attrNameLst>
                                          <p:attrName>ppt_x</p:attrName>
                                          <p:attrName>ppt_y</p:attrName>
                                        </p:attrNameLst>
                                      </p:cBhvr>
                                      <p:rCtr x="1545" y="62"/>
                                    </p:animMotion>
                                  </p:childTnLst>
                                </p:cTn>
                              </p:par>
                              <p:par>
                                <p:cTn id="60" presetID="10" presetClass="entr" presetSubtype="0" fill="hold" grpId="0" nodeType="withEffect">
                                  <p:stCondLst>
                                    <p:cond delay="100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250"/>
                                        <p:tgtEl>
                                          <p:spTgt spid="56"/>
                                        </p:tgtEl>
                                      </p:cBhvr>
                                    </p:animEffect>
                                  </p:childTnLst>
                                </p:cTn>
                              </p:par>
                              <p:par>
                                <p:cTn id="63" presetID="42" presetClass="path" presetSubtype="0" decel="100000" fill="hold" grpId="1" nodeType="withEffect">
                                  <p:stCondLst>
                                    <p:cond delay="1000"/>
                                  </p:stCondLst>
                                  <p:childTnLst>
                                    <p:animMotion origin="layout" path="M -0.02482 0 L -2.5E-6 0 " pathEditMode="relative" rAng="0" ptsTypes="AA">
                                      <p:cBhvr>
                                        <p:cTn id="64" dur="1000" fill="hold"/>
                                        <p:tgtEl>
                                          <p:spTgt spid="56"/>
                                        </p:tgtEl>
                                        <p:attrNameLst>
                                          <p:attrName>ppt_x</p:attrName>
                                          <p:attrName>ppt_y</p:attrName>
                                        </p:attrNameLst>
                                      </p:cBhvr>
                                      <p:rCtr x="1233" y="0"/>
                                    </p:animMotion>
                                  </p:childTnLst>
                                </p:cTn>
                              </p:par>
                              <p:par>
                                <p:cTn id="65" presetID="10" presetClass="entr" presetSubtype="0" fill="hold" nodeType="withEffect">
                                  <p:stCondLst>
                                    <p:cond delay="100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250"/>
                                        <p:tgtEl>
                                          <p:spTgt spid="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par>
                                <p:cTn id="71" presetID="0" presetClass="path" presetSubtype="0" accel="50000" decel="50000" fill="hold" grpId="1" nodeType="withEffect">
                                  <p:stCondLst>
                                    <p:cond delay="0"/>
                                  </p:stCondLst>
                                  <p:childTnLst>
                                    <p:animMotion origin="layout" path="M 0.12569 -4.81481E-6 L 3.61111E-6 -4.81481E-6 " pathEditMode="relative" rAng="0" ptsTypes="AA">
                                      <p:cBhvr>
                                        <p:cTn id="72" dur="1000" fill="hold"/>
                                        <p:tgtEl>
                                          <p:spTgt spid="80"/>
                                        </p:tgtEl>
                                        <p:attrNameLst>
                                          <p:attrName>ppt_x</p:attrName>
                                          <p:attrName>ppt_y</p:attrName>
                                        </p:attrNameLst>
                                      </p:cBhvr>
                                      <p:rCtr x="-6285" y="0"/>
                                    </p:animMotion>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500"/>
                                        <p:tgtEl>
                                          <p:spTgt spid="8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0" presetClass="path" presetSubtype="0" decel="50000" fill="hold" grpId="1" nodeType="withEffect">
                                  <p:stCondLst>
                                    <p:cond delay="0"/>
                                  </p:stCondLst>
                                  <p:childTnLst>
                                    <p:animMotion origin="layout" path="M -1.38889E-6 0.04229 L -1.38889E-6 -4.44444E-6 " pathEditMode="relative" rAng="0" ptsTypes="AA">
                                      <p:cBhvr>
                                        <p:cTn id="81" dur="750" fill="hold"/>
                                        <p:tgtEl>
                                          <p:spTgt spid="86"/>
                                        </p:tgtEl>
                                        <p:attrNameLst>
                                          <p:attrName>ppt_x</p:attrName>
                                          <p:attrName>ppt_y</p:attrName>
                                        </p:attrNameLst>
                                      </p:cBhvr>
                                      <p:rCtr x="0" y="-2130"/>
                                    </p:animMotion>
                                  </p:childTnLst>
                                </p:cTn>
                              </p:par>
                              <p:par>
                                <p:cTn id="82" presetID="10" presetClass="entr" presetSubtype="0" fill="hold" grpId="0" nodeType="withEffect">
                                  <p:stCondLst>
                                    <p:cond delay="10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par>
                                <p:cTn id="85" presetID="0" presetClass="path" presetSubtype="0" decel="50000" fill="hold" grpId="1" nodeType="withEffect">
                                  <p:stCondLst>
                                    <p:cond delay="100"/>
                                  </p:stCondLst>
                                  <p:childTnLst>
                                    <p:animMotion origin="layout" path="M -2.5E-6 0.04229 L -2.5E-6 -2.96296E-6 " pathEditMode="relative" rAng="0" ptsTypes="AA">
                                      <p:cBhvr>
                                        <p:cTn id="86" dur="750" fill="hold"/>
                                        <p:tgtEl>
                                          <p:spTgt spid="85"/>
                                        </p:tgtEl>
                                        <p:attrNameLst>
                                          <p:attrName>ppt_x</p:attrName>
                                          <p:attrName>ppt_y</p:attrName>
                                        </p:attrNameLst>
                                      </p:cBhvr>
                                      <p:rCtr x="0" y="-2130"/>
                                    </p:animMotion>
                                  </p:childTnLst>
                                </p:cTn>
                              </p:par>
                              <p:par>
                                <p:cTn id="87" presetID="10" presetClass="entr" presetSubtype="0" fill="hold" grpId="0" nodeType="withEffect">
                                  <p:stCondLst>
                                    <p:cond delay="200"/>
                                  </p:stCondLst>
                                  <p:childTnLst>
                                    <p:set>
                                      <p:cBhvr>
                                        <p:cTn id="88" dur="1" fill="hold">
                                          <p:stCondLst>
                                            <p:cond delay="0"/>
                                          </p:stCondLst>
                                        </p:cTn>
                                        <p:tgtEl>
                                          <p:spTgt spid="83"/>
                                        </p:tgtEl>
                                        <p:attrNameLst>
                                          <p:attrName>style.visibility</p:attrName>
                                        </p:attrNameLst>
                                      </p:cBhvr>
                                      <p:to>
                                        <p:strVal val="visible"/>
                                      </p:to>
                                    </p:set>
                                    <p:animEffect transition="in" filter="fade">
                                      <p:cBhvr>
                                        <p:cTn id="89" dur="500"/>
                                        <p:tgtEl>
                                          <p:spTgt spid="83"/>
                                        </p:tgtEl>
                                      </p:cBhvr>
                                    </p:animEffect>
                                  </p:childTnLst>
                                </p:cTn>
                              </p:par>
                              <p:par>
                                <p:cTn id="90" presetID="0" presetClass="path" presetSubtype="0" decel="50000" fill="hold" grpId="1" nodeType="withEffect">
                                  <p:stCondLst>
                                    <p:cond delay="200"/>
                                  </p:stCondLst>
                                  <p:childTnLst>
                                    <p:animMotion origin="layout" path="M -2.5E-6 0.04228 L -2.5E-6 4.93827E-6 " pathEditMode="relative" rAng="0" ptsTypes="AA">
                                      <p:cBhvr>
                                        <p:cTn id="91" dur="750" fill="hold"/>
                                        <p:tgtEl>
                                          <p:spTgt spid="83"/>
                                        </p:tgtEl>
                                        <p:attrNameLst>
                                          <p:attrName>ppt_x</p:attrName>
                                          <p:attrName>ppt_y</p:attrName>
                                        </p:attrNameLst>
                                      </p:cBhvr>
                                      <p:rCtr x="0" y="-2130"/>
                                    </p:animMotion>
                                  </p:childTnLst>
                                </p:cTn>
                              </p:par>
                              <p:par>
                                <p:cTn id="92" presetID="10" presetClass="entr" presetSubtype="0" fill="hold" grpId="0" nodeType="withEffect">
                                  <p:stCondLst>
                                    <p:cond delay="30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500"/>
                                        <p:tgtEl>
                                          <p:spTgt spid="84"/>
                                        </p:tgtEl>
                                      </p:cBhvr>
                                    </p:animEffect>
                                  </p:childTnLst>
                                </p:cTn>
                              </p:par>
                              <p:par>
                                <p:cTn id="95" presetID="0" presetClass="path" presetSubtype="0" decel="50000" fill="hold" grpId="1" nodeType="withEffect">
                                  <p:stCondLst>
                                    <p:cond delay="300"/>
                                  </p:stCondLst>
                                  <p:childTnLst>
                                    <p:animMotion origin="layout" path="M 2.5E-6 0.04228 L 2.5E-6 3.20988E-6 " pathEditMode="relative" rAng="0" ptsTypes="AA">
                                      <p:cBhvr>
                                        <p:cTn id="96" dur="750" fill="hold"/>
                                        <p:tgtEl>
                                          <p:spTgt spid="84"/>
                                        </p:tgtEl>
                                        <p:attrNameLst>
                                          <p:attrName>ppt_x</p:attrName>
                                          <p:attrName>ppt_y</p:attrName>
                                        </p:attrNameLst>
                                      </p:cBhvr>
                                      <p:rCtr x="0" y="-2130"/>
                                    </p:animMotion>
                                  </p:childTnLst>
                                </p:cTn>
                              </p:par>
                              <p:par>
                                <p:cTn id="97" presetID="10" presetClass="entr" presetSubtype="0" fill="hold" nodeType="withEffect">
                                  <p:stCondLst>
                                    <p:cond delay="500"/>
                                  </p:stCondLst>
                                  <p:childTnLst>
                                    <p:set>
                                      <p:cBhvr>
                                        <p:cTn id="98" dur="1" fill="hold">
                                          <p:stCondLst>
                                            <p:cond delay="0"/>
                                          </p:stCondLst>
                                        </p:cTn>
                                        <p:tgtEl>
                                          <p:spTgt spid="87"/>
                                        </p:tgtEl>
                                        <p:attrNameLst>
                                          <p:attrName>style.visibility</p:attrName>
                                        </p:attrNameLst>
                                      </p:cBhvr>
                                      <p:to>
                                        <p:strVal val="visible"/>
                                      </p:to>
                                    </p:set>
                                    <p:animEffect transition="in" filter="fade">
                                      <p:cBhvr>
                                        <p:cTn id="99" dur="500"/>
                                        <p:tgtEl>
                                          <p:spTgt spid="87"/>
                                        </p:tgtEl>
                                      </p:cBhvr>
                                    </p:animEffect>
                                  </p:childTnLst>
                                </p:cTn>
                              </p:par>
                              <p:par>
                                <p:cTn id="100" presetID="10" presetClass="entr" presetSubtype="0" fill="hold" grpId="0" nodeType="withEffect">
                                  <p:stCondLst>
                                    <p:cond delay="30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childTnLst>
                                </p:cTn>
                              </p:par>
                              <p:par>
                                <p:cTn id="103" presetID="0" presetClass="path" presetSubtype="0" decel="50000" fill="hold" grpId="1" nodeType="withEffect">
                                  <p:stCondLst>
                                    <p:cond delay="300"/>
                                  </p:stCondLst>
                                  <p:childTnLst>
                                    <p:animMotion origin="layout" path="M 1.94444E-6 0.04228 L 1.94444E-6 7.40741E-7 " pathEditMode="relative" rAng="0" ptsTypes="AA">
                                      <p:cBhvr>
                                        <p:cTn id="104" dur="750" fill="hold"/>
                                        <p:tgtEl>
                                          <p:spTgt spid="99"/>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p:bldP spid="53" grpId="1"/>
      <p:bldP spid="56" grpId="0"/>
      <p:bldP spid="56" grpId="1"/>
      <p:bldP spid="80" grpId="0" animBg="1"/>
      <p:bldP spid="80" grpId="1" animBg="1"/>
      <p:bldP spid="82" grpId="0"/>
      <p:bldP spid="83" grpId="0"/>
      <p:bldP spid="83" grpId="1"/>
      <p:bldP spid="84" grpId="0"/>
      <p:bldP spid="84" grpId="1"/>
      <p:bldP spid="85" grpId="0"/>
      <p:bldP spid="85" grpId="1"/>
      <p:bldP spid="86" grpId="0"/>
      <p:bldP spid="86" grpId="1"/>
      <p:bldP spid="99" grpId="0"/>
      <p:bldP spid="9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Hexagon 42">
            <a:extLst>
              <a:ext uri="{FF2B5EF4-FFF2-40B4-BE49-F238E27FC236}">
                <a16:creationId xmlns:a16="http://schemas.microsoft.com/office/drawing/2014/main" id="{316F4679-4288-B349-BB16-8A264EAAF04C}"/>
              </a:ext>
            </a:extLst>
          </p:cNvPr>
          <p:cNvSpPr/>
          <p:nvPr/>
        </p:nvSpPr>
        <p:spPr>
          <a:xfrm rot="5400000">
            <a:off x="2939715" y="1650817"/>
            <a:ext cx="2423026" cy="2136534"/>
          </a:xfrm>
          <a:prstGeom prst="hexagon">
            <a:avLst/>
          </a:prstGeom>
          <a:solidFill>
            <a:srgbClr val="161616">
              <a:alpha val="70000"/>
            </a:srgbClr>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44" name="Freeform 5">
            <a:extLst>
              <a:ext uri="{FF2B5EF4-FFF2-40B4-BE49-F238E27FC236}">
                <a16:creationId xmlns:a16="http://schemas.microsoft.com/office/drawing/2014/main" id="{F01E90C9-D1D0-3743-93D2-BCF9A4697AA1}"/>
              </a:ext>
            </a:extLst>
          </p:cNvPr>
          <p:cNvSpPr>
            <a:spLocks/>
          </p:cNvSpPr>
          <p:nvPr/>
        </p:nvSpPr>
        <p:spPr bwMode="auto">
          <a:xfrm>
            <a:off x="4429465" y="1508311"/>
            <a:ext cx="910619" cy="2270909"/>
          </a:xfrm>
          <a:custGeom>
            <a:avLst/>
            <a:gdLst>
              <a:gd name="T0" fmla="*/ 243 w 816"/>
              <a:gd name="T1" fmla="*/ 2036 h 2036"/>
              <a:gd name="T2" fmla="*/ 746 w 816"/>
              <a:gd name="T3" fmla="*/ 1745 h 2036"/>
              <a:gd name="T4" fmla="*/ 816 w 816"/>
              <a:gd name="T5" fmla="*/ 1625 h 2036"/>
              <a:gd name="T6" fmla="*/ 816 w 816"/>
              <a:gd name="T7" fmla="*/ 551 h 2036"/>
              <a:gd name="T8" fmla="*/ 746 w 816"/>
              <a:gd name="T9" fmla="*/ 431 h 2036"/>
              <a:gd name="T10" fmla="*/ 0 w 816"/>
              <a:gd name="T11" fmla="*/ 0 h 2036"/>
            </a:gdLst>
            <a:ahLst/>
            <a:cxnLst>
              <a:cxn ang="0">
                <a:pos x="T0" y="T1"/>
              </a:cxn>
              <a:cxn ang="0">
                <a:pos x="T2" y="T3"/>
              </a:cxn>
              <a:cxn ang="0">
                <a:pos x="T4" y="T5"/>
              </a:cxn>
              <a:cxn ang="0">
                <a:pos x="T6" y="T7"/>
              </a:cxn>
              <a:cxn ang="0">
                <a:pos x="T8" y="T9"/>
              </a:cxn>
              <a:cxn ang="0">
                <a:pos x="T10" y="T11"/>
              </a:cxn>
            </a:cxnLst>
            <a:rect l="0" t="0" r="r" b="b"/>
            <a:pathLst>
              <a:path w="816" h="2036">
                <a:moveTo>
                  <a:pt x="243" y="2036"/>
                </a:moveTo>
                <a:cubicBezTo>
                  <a:pt x="746" y="1745"/>
                  <a:pt x="746" y="1745"/>
                  <a:pt x="746" y="1745"/>
                </a:cubicBezTo>
                <a:cubicBezTo>
                  <a:pt x="789" y="1720"/>
                  <a:pt x="816" y="1674"/>
                  <a:pt x="816" y="1625"/>
                </a:cubicBezTo>
                <a:cubicBezTo>
                  <a:pt x="816" y="551"/>
                  <a:pt x="816" y="551"/>
                  <a:pt x="816" y="551"/>
                </a:cubicBezTo>
                <a:cubicBezTo>
                  <a:pt x="816" y="502"/>
                  <a:pt x="789" y="455"/>
                  <a:pt x="746" y="431"/>
                </a:cubicBezTo>
                <a:cubicBezTo>
                  <a:pt x="0" y="0"/>
                  <a:pt x="0" y="0"/>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6">
            <a:extLst>
              <a:ext uri="{FF2B5EF4-FFF2-40B4-BE49-F238E27FC236}">
                <a16:creationId xmlns:a16="http://schemas.microsoft.com/office/drawing/2014/main" id="{FE5ECB31-6B51-994F-A7F0-8124585A79AA}"/>
              </a:ext>
            </a:extLst>
          </p:cNvPr>
          <p:cNvSpPr>
            <a:spLocks/>
          </p:cNvSpPr>
          <p:nvPr/>
        </p:nvSpPr>
        <p:spPr bwMode="auto">
          <a:xfrm>
            <a:off x="3445592" y="3694696"/>
            <a:ext cx="700996" cy="379799"/>
          </a:xfrm>
          <a:custGeom>
            <a:avLst/>
            <a:gdLst>
              <a:gd name="T0" fmla="*/ 0 w 628"/>
              <a:gd name="T1" fmla="*/ 0 h 341"/>
              <a:gd name="T2" fmla="*/ 558 w 628"/>
              <a:gd name="T3" fmla="*/ 322 h 341"/>
              <a:gd name="T4" fmla="*/ 628 w 628"/>
              <a:gd name="T5" fmla="*/ 341 h 341"/>
            </a:gdLst>
            <a:ahLst/>
            <a:cxnLst>
              <a:cxn ang="0">
                <a:pos x="T0" y="T1"/>
              </a:cxn>
              <a:cxn ang="0">
                <a:pos x="T2" y="T3"/>
              </a:cxn>
              <a:cxn ang="0">
                <a:pos x="T4" y="T5"/>
              </a:cxn>
            </a:cxnLst>
            <a:rect l="0" t="0" r="r" b="b"/>
            <a:pathLst>
              <a:path w="628" h="341">
                <a:moveTo>
                  <a:pt x="0" y="0"/>
                </a:moveTo>
                <a:cubicBezTo>
                  <a:pt x="558" y="322"/>
                  <a:pt x="558" y="322"/>
                  <a:pt x="558" y="322"/>
                </a:cubicBezTo>
                <a:cubicBezTo>
                  <a:pt x="580" y="334"/>
                  <a:pt x="604" y="341"/>
                  <a:pt x="628" y="34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6" name="Freeform 7">
            <a:extLst>
              <a:ext uri="{FF2B5EF4-FFF2-40B4-BE49-F238E27FC236}">
                <a16:creationId xmlns:a16="http://schemas.microsoft.com/office/drawing/2014/main" id="{25A9BEDF-FB80-BA4E-A6FA-E5A88857013C}"/>
              </a:ext>
            </a:extLst>
          </p:cNvPr>
          <p:cNvSpPr>
            <a:spLocks/>
          </p:cNvSpPr>
          <p:nvPr/>
        </p:nvSpPr>
        <p:spPr bwMode="auto">
          <a:xfrm>
            <a:off x="2953091" y="2185639"/>
            <a:ext cx="314435" cy="1406499"/>
          </a:xfrm>
          <a:custGeom>
            <a:avLst/>
            <a:gdLst>
              <a:gd name="T0" fmla="*/ 0 w 282"/>
              <a:gd name="T1" fmla="*/ 0 h 1261"/>
              <a:gd name="T2" fmla="*/ 0 w 282"/>
              <a:gd name="T3" fmla="*/ 1018 h 1261"/>
              <a:gd name="T4" fmla="*/ 70 w 282"/>
              <a:gd name="T5" fmla="*/ 1138 h 1261"/>
              <a:gd name="T6" fmla="*/ 282 w 282"/>
              <a:gd name="T7" fmla="*/ 1261 h 1261"/>
            </a:gdLst>
            <a:ahLst/>
            <a:cxnLst>
              <a:cxn ang="0">
                <a:pos x="T0" y="T1"/>
              </a:cxn>
              <a:cxn ang="0">
                <a:pos x="T2" y="T3"/>
              </a:cxn>
              <a:cxn ang="0">
                <a:pos x="T4" y="T5"/>
              </a:cxn>
              <a:cxn ang="0">
                <a:pos x="T6" y="T7"/>
              </a:cxn>
            </a:cxnLst>
            <a:rect l="0" t="0" r="r" b="b"/>
            <a:pathLst>
              <a:path w="282" h="1261">
                <a:moveTo>
                  <a:pt x="0" y="0"/>
                </a:moveTo>
                <a:cubicBezTo>
                  <a:pt x="0" y="1018"/>
                  <a:pt x="0" y="1018"/>
                  <a:pt x="0" y="1018"/>
                </a:cubicBezTo>
                <a:cubicBezTo>
                  <a:pt x="0" y="1067"/>
                  <a:pt x="27" y="1113"/>
                  <a:pt x="70" y="1138"/>
                </a:cubicBezTo>
                <a:cubicBezTo>
                  <a:pt x="282" y="1261"/>
                  <a:pt x="282" y="1261"/>
                  <a:pt x="282" y="126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Line 8">
            <a:extLst>
              <a:ext uri="{FF2B5EF4-FFF2-40B4-BE49-F238E27FC236}">
                <a16:creationId xmlns:a16="http://schemas.microsoft.com/office/drawing/2014/main" id="{D4C6E0B4-0D00-9F4B-97D8-8AB01B5D41EA}"/>
              </a:ext>
            </a:extLst>
          </p:cNvPr>
          <p:cNvSpPr>
            <a:spLocks noChangeShapeType="1"/>
          </p:cNvSpPr>
          <p:nvPr/>
        </p:nvSpPr>
        <p:spPr bwMode="auto">
          <a:xfrm flipH="1">
            <a:off x="3101856" y="1588328"/>
            <a:ext cx="624359" cy="359513"/>
          </a:xfrm>
          <a:prstGeom prst="line">
            <a:avLst/>
          </a:prstGeom>
          <a:noFill/>
          <a:ln w="17463" cap="rnd">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9">
            <a:extLst>
              <a:ext uri="{FF2B5EF4-FFF2-40B4-BE49-F238E27FC236}">
                <a16:creationId xmlns:a16="http://schemas.microsoft.com/office/drawing/2014/main" id="{F42EDC05-DB87-DD47-851E-90F4840935E8}"/>
              </a:ext>
            </a:extLst>
          </p:cNvPr>
          <p:cNvSpPr>
            <a:spLocks/>
          </p:cNvSpPr>
          <p:nvPr/>
        </p:nvSpPr>
        <p:spPr bwMode="auto">
          <a:xfrm>
            <a:off x="3016204" y="1436183"/>
            <a:ext cx="2260768" cy="2571819"/>
          </a:xfrm>
          <a:custGeom>
            <a:avLst/>
            <a:gdLst>
              <a:gd name="T0" fmla="*/ 0 w 2024"/>
              <a:gd name="T1" fmla="*/ 1656 h 2306"/>
              <a:gd name="T2" fmla="*/ 70 w 2024"/>
              <a:gd name="T3" fmla="*/ 1777 h 2306"/>
              <a:gd name="T4" fmla="*/ 942 w 2024"/>
              <a:gd name="T5" fmla="*/ 2281 h 2306"/>
              <a:gd name="T6" fmla="*/ 1082 w 2024"/>
              <a:gd name="T7" fmla="*/ 2281 h 2306"/>
              <a:gd name="T8" fmla="*/ 1954 w 2024"/>
              <a:gd name="T9" fmla="*/ 1777 h 2306"/>
              <a:gd name="T10" fmla="*/ 2024 w 2024"/>
              <a:gd name="T11" fmla="*/ 1656 h 2306"/>
              <a:gd name="T12" fmla="*/ 2024 w 2024"/>
              <a:gd name="T13" fmla="*/ 650 h 2306"/>
              <a:gd name="T14" fmla="*/ 1954 w 2024"/>
              <a:gd name="T15" fmla="*/ 529 h 2306"/>
              <a:gd name="T16" fmla="*/ 1082 w 2024"/>
              <a:gd name="T17" fmla="*/ 25 h 2306"/>
              <a:gd name="T18" fmla="*/ 942 w 2024"/>
              <a:gd name="T19" fmla="*/ 25 h 2306"/>
              <a:gd name="T20" fmla="*/ 370 w 2024"/>
              <a:gd name="T21" fmla="*/ 356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4" h="2306">
                <a:moveTo>
                  <a:pt x="0" y="1656"/>
                </a:moveTo>
                <a:cubicBezTo>
                  <a:pt x="0" y="1706"/>
                  <a:pt x="27" y="1752"/>
                  <a:pt x="70" y="1777"/>
                </a:cubicBezTo>
                <a:cubicBezTo>
                  <a:pt x="942" y="2281"/>
                  <a:pt x="942" y="2281"/>
                  <a:pt x="942" y="2281"/>
                </a:cubicBezTo>
                <a:cubicBezTo>
                  <a:pt x="985" y="2306"/>
                  <a:pt x="1039" y="2306"/>
                  <a:pt x="1082" y="2281"/>
                </a:cubicBezTo>
                <a:cubicBezTo>
                  <a:pt x="1954" y="1777"/>
                  <a:pt x="1954" y="1777"/>
                  <a:pt x="1954" y="1777"/>
                </a:cubicBezTo>
                <a:cubicBezTo>
                  <a:pt x="1997" y="1752"/>
                  <a:pt x="2024" y="1706"/>
                  <a:pt x="2024" y="1656"/>
                </a:cubicBezTo>
                <a:cubicBezTo>
                  <a:pt x="2024" y="650"/>
                  <a:pt x="2024" y="650"/>
                  <a:pt x="2024" y="650"/>
                </a:cubicBezTo>
                <a:cubicBezTo>
                  <a:pt x="2024" y="600"/>
                  <a:pt x="1997" y="554"/>
                  <a:pt x="1954" y="529"/>
                </a:cubicBezTo>
                <a:cubicBezTo>
                  <a:pt x="1082" y="25"/>
                  <a:pt x="1082" y="25"/>
                  <a:pt x="1082" y="25"/>
                </a:cubicBezTo>
                <a:cubicBezTo>
                  <a:pt x="1039" y="0"/>
                  <a:pt x="985" y="0"/>
                  <a:pt x="942" y="25"/>
                </a:cubicBezTo>
                <a:cubicBezTo>
                  <a:pt x="370" y="356"/>
                  <a:pt x="370" y="356"/>
                  <a:pt x="370" y="356"/>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10">
            <a:extLst>
              <a:ext uri="{FF2B5EF4-FFF2-40B4-BE49-F238E27FC236}">
                <a16:creationId xmlns:a16="http://schemas.microsoft.com/office/drawing/2014/main" id="{55CCDDF9-9352-0848-8564-0F0CD340B6B4}"/>
              </a:ext>
            </a:extLst>
          </p:cNvPr>
          <p:cNvSpPr>
            <a:spLocks/>
          </p:cNvSpPr>
          <p:nvPr/>
        </p:nvSpPr>
        <p:spPr bwMode="auto">
          <a:xfrm>
            <a:off x="3016204" y="1832888"/>
            <a:ext cx="413611" cy="706630"/>
          </a:xfrm>
          <a:custGeom>
            <a:avLst/>
            <a:gdLst>
              <a:gd name="T0" fmla="*/ 370 w 370"/>
              <a:gd name="T1" fmla="*/ 0 h 633"/>
              <a:gd name="T2" fmla="*/ 70 w 370"/>
              <a:gd name="T3" fmla="*/ 173 h 633"/>
              <a:gd name="T4" fmla="*/ 0 w 370"/>
              <a:gd name="T5" fmla="*/ 294 h 633"/>
              <a:gd name="T6" fmla="*/ 0 w 370"/>
              <a:gd name="T7" fmla="*/ 633 h 633"/>
            </a:gdLst>
            <a:ahLst/>
            <a:cxnLst>
              <a:cxn ang="0">
                <a:pos x="T0" y="T1"/>
              </a:cxn>
              <a:cxn ang="0">
                <a:pos x="T2" y="T3"/>
              </a:cxn>
              <a:cxn ang="0">
                <a:pos x="T4" y="T5"/>
              </a:cxn>
              <a:cxn ang="0">
                <a:pos x="T6" y="T7"/>
              </a:cxn>
            </a:cxnLst>
            <a:rect l="0" t="0" r="r" b="b"/>
            <a:pathLst>
              <a:path w="370" h="633">
                <a:moveTo>
                  <a:pt x="370" y="0"/>
                </a:moveTo>
                <a:cubicBezTo>
                  <a:pt x="70" y="173"/>
                  <a:pt x="70" y="173"/>
                  <a:pt x="70" y="173"/>
                </a:cubicBezTo>
                <a:cubicBezTo>
                  <a:pt x="27" y="198"/>
                  <a:pt x="0" y="244"/>
                  <a:pt x="0" y="294"/>
                </a:cubicBezTo>
                <a:cubicBezTo>
                  <a:pt x="0" y="633"/>
                  <a:pt x="0" y="633"/>
                  <a:pt x="0" y="633"/>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Freeform 11">
            <a:extLst>
              <a:ext uri="{FF2B5EF4-FFF2-40B4-BE49-F238E27FC236}">
                <a16:creationId xmlns:a16="http://schemas.microsoft.com/office/drawing/2014/main" id="{33EF0C12-E4D3-0E49-9946-A810F13CA82A}"/>
              </a:ext>
            </a:extLst>
          </p:cNvPr>
          <p:cNvSpPr>
            <a:spLocks/>
          </p:cNvSpPr>
          <p:nvPr/>
        </p:nvSpPr>
        <p:spPr bwMode="auto">
          <a:xfrm>
            <a:off x="5141731" y="2058288"/>
            <a:ext cx="77764" cy="1327609"/>
          </a:xfrm>
          <a:custGeom>
            <a:avLst/>
            <a:gdLst>
              <a:gd name="T0" fmla="*/ 0 w 70"/>
              <a:gd name="T1" fmla="*/ 1190 h 1190"/>
              <a:gd name="T2" fmla="*/ 70 w 70"/>
              <a:gd name="T3" fmla="*/ 1069 h 1190"/>
              <a:gd name="T4" fmla="*/ 70 w 70"/>
              <a:gd name="T5" fmla="*/ 121 h 1190"/>
              <a:gd name="T6" fmla="*/ 0 w 70"/>
              <a:gd name="T7" fmla="*/ 0 h 1190"/>
            </a:gdLst>
            <a:ahLst/>
            <a:cxnLst>
              <a:cxn ang="0">
                <a:pos x="T0" y="T1"/>
              </a:cxn>
              <a:cxn ang="0">
                <a:pos x="T2" y="T3"/>
              </a:cxn>
              <a:cxn ang="0">
                <a:pos x="T4" y="T5"/>
              </a:cxn>
              <a:cxn ang="0">
                <a:pos x="T6" y="T7"/>
              </a:cxn>
            </a:cxnLst>
            <a:rect l="0" t="0" r="r" b="b"/>
            <a:pathLst>
              <a:path w="70" h="1190">
                <a:moveTo>
                  <a:pt x="0" y="1190"/>
                </a:moveTo>
                <a:cubicBezTo>
                  <a:pt x="43" y="1165"/>
                  <a:pt x="70" y="1119"/>
                  <a:pt x="70" y="1069"/>
                </a:cubicBezTo>
                <a:cubicBezTo>
                  <a:pt x="70" y="121"/>
                  <a:pt x="70" y="121"/>
                  <a:pt x="70" y="121"/>
                </a:cubicBezTo>
                <a:cubicBezTo>
                  <a:pt x="70" y="71"/>
                  <a:pt x="43" y="25"/>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12">
            <a:extLst>
              <a:ext uri="{FF2B5EF4-FFF2-40B4-BE49-F238E27FC236}">
                <a16:creationId xmlns:a16="http://schemas.microsoft.com/office/drawing/2014/main" id="{A3D15FC9-3719-B645-B715-B17531F7846A}"/>
              </a:ext>
            </a:extLst>
          </p:cNvPr>
          <p:cNvSpPr>
            <a:spLocks/>
          </p:cNvSpPr>
          <p:nvPr/>
        </p:nvSpPr>
        <p:spPr bwMode="auto">
          <a:xfrm>
            <a:off x="3471513" y="3569598"/>
            <a:ext cx="926396" cy="371911"/>
          </a:xfrm>
          <a:custGeom>
            <a:avLst/>
            <a:gdLst>
              <a:gd name="T0" fmla="*/ 0 w 830"/>
              <a:gd name="T1" fmla="*/ 0 h 334"/>
              <a:gd name="T2" fmla="*/ 535 w 830"/>
              <a:gd name="T3" fmla="*/ 309 h 334"/>
              <a:gd name="T4" fmla="*/ 675 w 830"/>
              <a:gd name="T5" fmla="*/ 309 h 334"/>
              <a:gd name="T6" fmla="*/ 830 w 830"/>
              <a:gd name="T7" fmla="*/ 220 h 334"/>
            </a:gdLst>
            <a:ahLst/>
            <a:cxnLst>
              <a:cxn ang="0">
                <a:pos x="T0" y="T1"/>
              </a:cxn>
              <a:cxn ang="0">
                <a:pos x="T2" y="T3"/>
              </a:cxn>
              <a:cxn ang="0">
                <a:pos x="T4" y="T5"/>
              </a:cxn>
              <a:cxn ang="0">
                <a:pos x="T6" y="T7"/>
              </a:cxn>
            </a:cxnLst>
            <a:rect l="0" t="0" r="r" b="b"/>
            <a:pathLst>
              <a:path w="830" h="334">
                <a:moveTo>
                  <a:pt x="0" y="0"/>
                </a:moveTo>
                <a:cubicBezTo>
                  <a:pt x="535" y="309"/>
                  <a:pt x="535" y="309"/>
                  <a:pt x="535" y="309"/>
                </a:cubicBezTo>
                <a:cubicBezTo>
                  <a:pt x="578" y="334"/>
                  <a:pt x="632" y="334"/>
                  <a:pt x="675" y="309"/>
                </a:cubicBezTo>
                <a:cubicBezTo>
                  <a:pt x="830" y="220"/>
                  <a:pt x="830" y="220"/>
                  <a:pt x="830" y="22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13">
            <a:extLst>
              <a:ext uri="{FF2B5EF4-FFF2-40B4-BE49-F238E27FC236}">
                <a16:creationId xmlns:a16="http://schemas.microsoft.com/office/drawing/2014/main" id="{32F1A509-C6BC-DA4F-95A5-8F249BF3545A}"/>
              </a:ext>
            </a:extLst>
          </p:cNvPr>
          <p:cNvSpPr>
            <a:spLocks/>
          </p:cNvSpPr>
          <p:nvPr/>
        </p:nvSpPr>
        <p:spPr bwMode="auto">
          <a:xfrm>
            <a:off x="3073681" y="1508311"/>
            <a:ext cx="1072907" cy="2061287"/>
          </a:xfrm>
          <a:custGeom>
            <a:avLst/>
            <a:gdLst>
              <a:gd name="T0" fmla="*/ 961 w 961"/>
              <a:gd name="T1" fmla="*/ 0 h 1848"/>
              <a:gd name="T2" fmla="*/ 891 w 961"/>
              <a:gd name="T3" fmla="*/ 19 h 1848"/>
              <a:gd name="T4" fmla="*/ 70 w 961"/>
              <a:gd name="T5" fmla="*/ 493 h 1848"/>
              <a:gd name="T6" fmla="*/ 0 w 961"/>
              <a:gd name="T7" fmla="*/ 614 h 1848"/>
              <a:gd name="T8" fmla="*/ 0 w 961"/>
              <a:gd name="T9" fmla="*/ 1562 h 1848"/>
              <a:gd name="T10" fmla="*/ 70 w 961"/>
              <a:gd name="T11" fmla="*/ 1683 h 1848"/>
              <a:gd name="T12" fmla="*/ 356 w 961"/>
              <a:gd name="T13" fmla="*/ 1848 h 1848"/>
            </a:gdLst>
            <a:ahLst/>
            <a:cxnLst>
              <a:cxn ang="0">
                <a:pos x="T0" y="T1"/>
              </a:cxn>
              <a:cxn ang="0">
                <a:pos x="T2" y="T3"/>
              </a:cxn>
              <a:cxn ang="0">
                <a:pos x="T4" y="T5"/>
              </a:cxn>
              <a:cxn ang="0">
                <a:pos x="T6" y="T7"/>
              </a:cxn>
              <a:cxn ang="0">
                <a:pos x="T8" y="T9"/>
              </a:cxn>
              <a:cxn ang="0">
                <a:pos x="T10" y="T11"/>
              </a:cxn>
              <a:cxn ang="0">
                <a:pos x="T12" y="T13"/>
              </a:cxn>
            </a:cxnLst>
            <a:rect l="0" t="0" r="r" b="b"/>
            <a:pathLst>
              <a:path w="961" h="1848">
                <a:moveTo>
                  <a:pt x="961" y="0"/>
                </a:moveTo>
                <a:cubicBezTo>
                  <a:pt x="937" y="0"/>
                  <a:pt x="913" y="6"/>
                  <a:pt x="891" y="19"/>
                </a:cubicBezTo>
                <a:cubicBezTo>
                  <a:pt x="70" y="493"/>
                  <a:pt x="70" y="493"/>
                  <a:pt x="70" y="493"/>
                </a:cubicBezTo>
                <a:cubicBezTo>
                  <a:pt x="27" y="518"/>
                  <a:pt x="0" y="564"/>
                  <a:pt x="0" y="614"/>
                </a:cubicBezTo>
                <a:cubicBezTo>
                  <a:pt x="0" y="1562"/>
                  <a:pt x="0" y="1562"/>
                  <a:pt x="0" y="1562"/>
                </a:cubicBezTo>
                <a:cubicBezTo>
                  <a:pt x="0" y="1612"/>
                  <a:pt x="27" y="1658"/>
                  <a:pt x="70" y="1683"/>
                </a:cubicBezTo>
                <a:cubicBezTo>
                  <a:pt x="356" y="1848"/>
                  <a:pt x="356" y="1848"/>
                  <a:pt x="356" y="1848"/>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TextBox 53">
            <a:extLst>
              <a:ext uri="{FF2B5EF4-FFF2-40B4-BE49-F238E27FC236}">
                <a16:creationId xmlns:a16="http://schemas.microsoft.com/office/drawing/2014/main" id="{3DC1A251-1355-2343-B4D3-1AB9C9259E16}"/>
              </a:ext>
            </a:extLst>
          </p:cNvPr>
          <p:cNvSpPr txBox="1"/>
          <p:nvPr/>
        </p:nvSpPr>
        <p:spPr>
          <a:xfrm>
            <a:off x="2192418" y="3873663"/>
            <a:ext cx="1312782" cy="298287"/>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Managed </a:t>
            </a:r>
            <a:br>
              <a:rPr lang="en-US" sz="1200" dirty="0">
                <a:solidFill>
                  <a:prstClr val="white"/>
                </a:solidFill>
                <a:ea typeface="Karla" charset="0"/>
                <a:cs typeface="Karla" charset="0"/>
              </a:rPr>
            </a:br>
            <a:r>
              <a:rPr lang="en-US" sz="1200" dirty="0">
                <a:solidFill>
                  <a:prstClr val="white"/>
                </a:solidFill>
                <a:ea typeface="Karla" charset="0"/>
                <a:cs typeface="Karla" charset="0"/>
              </a:rPr>
              <a:t>Threat Hunting</a:t>
            </a:r>
          </a:p>
        </p:txBody>
      </p:sp>
      <p:grpSp>
        <p:nvGrpSpPr>
          <p:cNvPr id="57" name="Group 56">
            <a:extLst>
              <a:ext uri="{FF2B5EF4-FFF2-40B4-BE49-F238E27FC236}">
                <a16:creationId xmlns:a16="http://schemas.microsoft.com/office/drawing/2014/main" id="{4128E165-74E4-C54C-9F02-2E46473BE4F4}"/>
              </a:ext>
            </a:extLst>
          </p:cNvPr>
          <p:cNvGrpSpPr/>
          <p:nvPr/>
        </p:nvGrpSpPr>
        <p:grpSpPr>
          <a:xfrm>
            <a:off x="3403524" y="1672830"/>
            <a:ext cx="236476" cy="236474"/>
            <a:chOff x="4003010" y="-313017"/>
            <a:chExt cx="236476" cy="236474"/>
          </a:xfrm>
        </p:grpSpPr>
        <p:sp>
          <p:nvSpPr>
            <p:cNvPr id="58" name="Oval 57">
              <a:extLst>
                <a:ext uri="{FF2B5EF4-FFF2-40B4-BE49-F238E27FC236}">
                  <a16:creationId xmlns:a16="http://schemas.microsoft.com/office/drawing/2014/main" id="{314718B6-5FA7-4C4A-94AE-98602F39ACF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59" name="Oval 58">
              <a:extLst>
                <a:ext uri="{FF2B5EF4-FFF2-40B4-BE49-F238E27FC236}">
                  <a16:creationId xmlns:a16="http://schemas.microsoft.com/office/drawing/2014/main" id="{3A1E555E-A8E6-CB48-95A8-C2CBF7F60283}"/>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0" name="Oval 59">
              <a:extLst>
                <a:ext uri="{FF2B5EF4-FFF2-40B4-BE49-F238E27FC236}">
                  <a16:creationId xmlns:a16="http://schemas.microsoft.com/office/drawing/2014/main" id="{54CAAE72-E9A1-8C4B-A40C-060C6BAB740E}"/>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1" name="Group 60">
            <a:extLst>
              <a:ext uri="{FF2B5EF4-FFF2-40B4-BE49-F238E27FC236}">
                <a16:creationId xmlns:a16="http://schemas.microsoft.com/office/drawing/2014/main" id="{C3255C9D-4A76-934E-8CCD-1FEA29E98301}"/>
              </a:ext>
            </a:extLst>
          </p:cNvPr>
          <p:cNvGrpSpPr/>
          <p:nvPr/>
        </p:nvGrpSpPr>
        <p:grpSpPr>
          <a:xfrm>
            <a:off x="4636644" y="1649847"/>
            <a:ext cx="236476" cy="236474"/>
            <a:chOff x="4003010" y="-313017"/>
            <a:chExt cx="236476" cy="236474"/>
          </a:xfrm>
        </p:grpSpPr>
        <p:sp>
          <p:nvSpPr>
            <p:cNvPr id="62" name="Oval 61">
              <a:extLst>
                <a:ext uri="{FF2B5EF4-FFF2-40B4-BE49-F238E27FC236}">
                  <a16:creationId xmlns:a16="http://schemas.microsoft.com/office/drawing/2014/main" id="{3FC5F3C8-B0CF-254B-BCD6-74D184D6886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3" name="Oval 62">
              <a:extLst>
                <a:ext uri="{FF2B5EF4-FFF2-40B4-BE49-F238E27FC236}">
                  <a16:creationId xmlns:a16="http://schemas.microsoft.com/office/drawing/2014/main" id="{7B89EA0C-B713-224C-A112-73020229F14E}"/>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4" name="Oval 63">
              <a:extLst>
                <a:ext uri="{FF2B5EF4-FFF2-40B4-BE49-F238E27FC236}">
                  <a16:creationId xmlns:a16="http://schemas.microsoft.com/office/drawing/2014/main" id="{D977B5D2-FF74-6143-8D4D-988DE12708E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5" name="Group 64">
            <a:extLst>
              <a:ext uri="{FF2B5EF4-FFF2-40B4-BE49-F238E27FC236}">
                <a16:creationId xmlns:a16="http://schemas.microsoft.com/office/drawing/2014/main" id="{942875E2-D5E0-7B49-8E0C-08295A2E8174}"/>
              </a:ext>
            </a:extLst>
          </p:cNvPr>
          <p:cNvGrpSpPr/>
          <p:nvPr/>
        </p:nvGrpSpPr>
        <p:grpSpPr>
          <a:xfrm>
            <a:off x="3405993" y="3582558"/>
            <a:ext cx="236476" cy="236474"/>
            <a:chOff x="4003010" y="-313017"/>
            <a:chExt cx="236476" cy="236474"/>
          </a:xfrm>
        </p:grpSpPr>
        <p:sp>
          <p:nvSpPr>
            <p:cNvPr id="66" name="Oval 65">
              <a:extLst>
                <a:ext uri="{FF2B5EF4-FFF2-40B4-BE49-F238E27FC236}">
                  <a16:creationId xmlns:a16="http://schemas.microsoft.com/office/drawing/2014/main" id="{606B5AB0-205C-F44E-AC6D-1E1300B99D4C}"/>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7" name="Oval 66">
              <a:extLst>
                <a:ext uri="{FF2B5EF4-FFF2-40B4-BE49-F238E27FC236}">
                  <a16:creationId xmlns:a16="http://schemas.microsoft.com/office/drawing/2014/main" id="{5947FAD7-DF83-0349-90ED-BAE288CA0BA1}"/>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8" name="Oval 67">
              <a:extLst>
                <a:ext uri="{FF2B5EF4-FFF2-40B4-BE49-F238E27FC236}">
                  <a16:creationId xmlns:a16="http://schemas.microsoft.com/office/drawing/2014/main" id="{97E1FA46-E5B8-6742-B8E4-C7254A6E060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9" name="Group 68">
            <a:extLst>
              <a:ext uri="{FF2B5EF4-FFF2-40B4-BE49-F238E27FC236}">
                <a16:creationId xmlns:a16="http://schemas.microsoft.com/office/drawing/2014/main" id="{D5A50296-F404-D442-9E88-268ADEFE9757}"/>
              </a:ext>
            </a:extLst>
          </p:cNvPr>
          <p:cNvGrpSpPr/>
          <p:nvPr/>
        </p:nvGrpSpPr>
        <p:grpSpPr>
          <a:xfrm>
            <a:off x="4639113" y="3582558"/>
            <a:ext cx="236476" cy="236474"/>
            <a:chOff x="4003010" y="-313017"/>
            <a:chExt cx="236476" cy="236474"/>
          </a:xfrm>
        </p:grpSpPr>
        <p:sp>
          <p:nvSpPr>
            <p:cNvPr id="70" name="Oval 69">
              <a:extLst>
                <a:ext uri="{FF2B5EF4-FFF2-40B4-BE49-F238E27FC236}">
                  <a16:creationId xmlns:a16="http://schemas.microsoft.com/office/drawing/2014/main" id="{40068A51-4A2D-474F-94AB-B8125039478D}"/>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1" name="Oval 70">
              <a:extLst>
                <a:ext uri="{FF2B5EF4-FFF2-40B4-BE49-F238E27FC236}">
                  <a16:creationId xmlns:a16="http://schemas.microsoft.com/office/drawing/2014/main" id="{43FF2CC1-DE6B-2540-B7DC-BB5B49855542}"/>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2" name="Oval 71">
              <a:extLst>
                <a:ext uri="{FF2B5EF4-FFF2-40B4-BE49-F238E27FC236}">
                  <a16:creationId xmlns:a16="http://schemas.microsoft.com/office/drawing/2014/main" id="{48997027-0500-3F49-BE9D-592CB4495758}"/>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73" name="Group 14">
            <a:extLst>
              <a:ext uri="{FF2B5EF4-FFF2-40B4-BE49-F238E27FC236}">
                <a16:creationId xmlns:a16="http://schemas.microsoft.com/office/drawing/2014/main" id="{2AA73335-FB83-0645-A288-E8FDC842C50E}"/>
              </a:ext>
            </a:extLst>
          </p:cNvPr>
          <p:cNvGrpSpPr>
            <a:grpSpLocks noChangeAspect="1"/>
          </p:cNvGrpSpPr>
          <p:nvPr/>
        </p:nvGrpSpPr>
        <p:grpSpPr bwMode="auto">
          <a:xfrm>
            <a:off x="3567880" y="2250826"/>
            <a:ext cx="1011116" cy="985838"/>
            <a:chOff x="2148" y="1446"/>
            <a:chExt cx="640" cy="624"/>
          </a:xfrm>
        </p:grpSpPr>
        <p:sp>
          <p:nvSpPr>
            <p:cNvPr id="74" name="Freeform 15">
              <a:extLst>
                <a:ext uri="{FF2B5EF4-FFF2-40B4-BE49-F238E27FC236}">
                  <a16:creationId xmlns:a16="http://schemas.microsoft.com/office/drawing/2014/main" id="{D44A3F81-39F9-9740-9EC7-501DDBA8D377}"/>
                </a:ext>
              </a:extLst>
            </p:cNvPr>
            <p:cNvSpPr>
              <a:spLocks/>
            </p:cNvSpPr>
            <p:nvPr/>
          </p:nvSpPr>
          <p:spPr bwMode="auto">
            <a:xfrm>
              <a:off x="2436" y="1774"/>
              <a:ext cx="271" cy="164"/>
            </a:xfrm>
            <a:custGeom>
              <a:avLst/>
              <a:gdLst>
                <a:gd name="T0" fmla="*/ 349 w 349"/>
                <a:gd name="T1" fmla="*/ 92 h 212"/>
                <a:gd name="T2" fmla="*/ 268 w 349"/>
                <a:gd name="T3" fmla="*/ 105 h 212"/>
                <a:gd name="T4" fmla="*/ 199 w 349"/>
                <a:gd name="T5" fmla="*/ 122 h 212"/>
                <a:gd name="T6" fmla="*/ 248 w 349"/>
                <a:gd name="T7" fmla="*/ 147 h 212"/>
                <a:gd name="T8" fmla="*/ 280 w 349"/>
                <a:gd name="T9" fmla="*/ 192 h 212"/>
                <a:gd name="T10" fmla="*/ 244 w 349"/>
                <a:gd name="T11" fmla="*/ 159 h 212"/>
                <a:gd name="T12" fmla="*/ 239 w 349"/>
                <a:gd name="T13" fmla="*/ 208 h 212"/>
                <a:gd name="T14" fmla="*/ 186 w 349"/>
                <a:gd name="T15" fmla="*/ 166 h 212"/>
                <a:gd name="T16" fmla="*/ 121 w 349"/>
                <a:gd name="T17" fmla="*/ 156 h 212"/>
                <a:gd name="T18" fmla="*/ 148 w 349"/>
                <a:gd name="T19" fmla="*/ 161 h 212"/>
                <a:gd name="T20" fmla="*/ 71 w 349"/>
                <a:gd name="T21" fmla="*/ 94 h 212"/>
                <a:gd name="T22" fmla="*/ 117 w 349"/>
                <a:gd name="T23" fmla="*/ 118 h 212"/>
                <a:gd name="T24" fmla="*/ 0 w 349"/>
                <a:gd name="T25" fmla="*/ 0 h 212"/>
                <a:gd name="T26" fmla="*/ 146 w 349"/>
                <a:gd name="T27" fmla="*/ 50 h 212"/>
                <a:gd name="T28" fmla="*/ 349 w 349"/>
                <a:gd name="T29" fmla="*/ 9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212">
                  <a:moveTo>
                    <a:pt x="349" y="92"/>
                  </a:moveTo>
                  <a:cubicBezTo>
                    <a:pt x="333" y="91"/>
                    <a:pt x="304" y="87"/>
                    <a:pt x="268" y="105"/>
                  </a:cubicBezTo>
                  <a:cubicBezTo>
                    <a:pt x="231" y="123"/>
                    <a:pt x="217" y="124"/>
                    <a:pt x="199" y="122"/>
                  </a:cubicBezTo>
                  <a:cubicBezTo>
                    <a:pt x="204" y="132"/>
                    <a:pt x="215" y="145"/>
                    <a:pt x="248" y="147"/>
                  </a:cubicBezTo>
                  <a:cubicBezTo>
                    <a:pt x="282" y="149"/>
                    <a:pt x="298" y="150"/>
                    <a:pt x="280" y="192"/>
                  </a:cubicBezTo>
                  <a:cubicBezTo>
                    <a:pt x="280" y="179"/>
                    <a:pt x="278" y="155"/>
                    <a:pt x="244" y="159"/>
                  </a:cubicBezTo>
                  <a:cubicBezTo>
                    <a:pt x="211" y="164"/>
                    <a:pt x="204" y="193"/>
                    <a:pt x="239" y="208"/>
                  </a:cubicBezTo>
                  <a:cubicBezTo>
                    <a:pt x="228" y="211"/>
                    <a:pt x="203" y="212"/>
                    <a:pt x="186" y="166"/>
                  </a:cubicBezTo>
                  <a:cubicBezTo>
                    <a:pt x="174" y="172"/>
                    <a:pt x="155" y="182"/>
                    <a:pt x="121" y="156"/>
                  </a:cubicBezTo>
                  <a:cubicBezTo>
                    <a:pt x="133" y="160"/>
                    <a:pt x="148" y="161"/>
                    <a:pt x="148" y="161"/>
                  </a:cubicBezTo>
                  <a:cubicBezTo>
                    <a:pt x="118" y="146"/>
                    <a:pt x="89" y="120"/>
                    <a:pt x="71" y="94"/>
                  </a:cubicBezTo>
                  <a:cubicBezTo>
                    <a:pt x="85" y="105"/>
                    <a:pt x="101" y="116"/>
                    <a:pt x="117" y="118"/>
                  </a:cubicBezTo>
                  <a:cubicBezTo>
                    <a:pt x="98" y="95"/>
                    <a:pt x="54" y="48"/>
                    <a:pt x="0" y="0"/>
                  </a:cubicBezTo>
                  <a:cubicBezTo>
                    <a:pt x="34" y="22"/>
                    <a:pt x="77" y="59"/>
                    <a:pt x="146" y="50"/>
                  </a:cubicBezTo>
                  <a:cubicBezTo>
                    <a:pt x="214" y="42"/>
                    <a:pt x="261" y="27"/>
                    <a:pt x="349" y="92"/>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6">
              <a:extLst>
                <a:ext uri="{FF2B5EF4-FFF2-40B4-BE49-F238E27FC236}">
                  <a16:creationId xmlns:a16="http://schemas.microsoft.com/office/drawing/2014/main" id="{C7CFB428-40D2-A949-AC72-F5E3B824EA91}"/>
                </a:ext>
              </a:extLst>
            </p:cNvPr>
            <p:cNvSpPr>
              <a:spLocks/>
            </p:cNvSpPr>
            <p:nvPr/>
          </p:nvSpPr>
          <p:spPr bwMode="auto">
            <a:xfrm>
              <a:off x="2280" y="1735"/>
              <a:ext cx="198" cy="98"/>
            </a:xfrm>
            <a:custGeom>
              <a:avLst/>
              <a:gdLst>
                <a:gd name="T0" fmla="*/ 255 w 255"/>
                <a:gd name="T1" fmla="*/ 126 h 126"/>
                <a:gd name="T2" fmla="*/ 147 w 255"/>
                <a:gd name="T3" fmla="*/ 89 h 126"/>
                <a:gd name="T4" fmla="*/ 0 w 255"/>
                <a:gd name="T5" fmla="*/ 0 h 126"/>
                <a:gd name="T6" fmla="*/ 132 w 255"/>
                <a:gd name="T7" fmla="*/ 53 h 126"/>
                <a:gd name="T8" fmla="*/ 91 w 255"/>
                <a:gd name="T9" fmla="*/ 22 h 126"/>
                <a:gd name="T10" fmla="*/ 255 w 255"/>
                <a:gd name="T11" fmla="*/ 126 h 126"/>
              </a:gdLst>
              <a:ahLst/>
              <a:cxnLst>
                <a:cxn ang="0">
                  <a:pos x="T0" y="T1"/>
                </a:cxn>
                <a:cxn ang="0">
                  <a:pos x="T2" y="T3"/>
                </a:cxn>
                <a:cxn ang="0">
                  <a:pos x="T4" y="T5"/>
                </a:cxn>
                <a:cxn ang="0">
                  <a:pos x="T6" y="T7"/>
                </a:cxn>
                <a:cxn ang="0">
                  <a:pos x="T8" y="T9"/>
                </a:cxn>
                <a:cxn ang="0">
                  <a:pos x="T10" y="T11"/>
                </a:cxn>
              </a:cxnLst>
              <a:rect l="0" t="0" r="r" b="b"/>
              <a:pathLst>
                <a:path w="255" h="126">
                  <a:moveTo>
                    <a:pt x="255" y="126"/>
                  </a:moveTo>
                  <a:cubicBezTo>
                    <a:pt x="212" y="107"/>
                    <a:pt x="202" y="104"/>
                    <a:pt x="147" y="89"/>
                  </a:cubicBezTo>
                  <a:cubicBezTo>
                    <a:pt x="91" y="75"/>
                    <a:pt x="36" y="46"/>
                    <a:pt x="0" y="0"/>
                  </a:cubicBezTo>
                  <a:cubicBezTo>
                    <a:pt x="26" y="19"/>
                    <a:pt x="78" y="57"/>
                    <a:pt x="132" y="53"/>
                  </a:cubicBezTo>
                  <a:cubicBezTo>
                    <a:pt x="124" y="41"/>
                    <a:pt x="109" y="31"/>
                    <a:pt x="91" y="22"/>
                  </a:cubicBezTo>
                  <a:cubicBezTo>
                    <a:pt x="111" y="27"/>
                    <a:pt x="173" y="43"/>
                    <a:pt x="255" y="126"/>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7">
              <a:extLst>
                <a:ext uri="{FF2B5EF4-FFF2-40B4-BE49-F238E27FC236}">
                  <a16:creationId xmlns:a16="http://schemas.microsoft.com/office/drawing/2014/main" id="{EFF3FFE6-362E-9B49-9021-520734E1E61A}"/>
                </a:ext>
              </a:extLst>
            </p:cNvPr>
            <p:cNvSpPr>
              <a:spLocks/>
            </p:cNvSpPr>
            <p:nvPr/>
          </p:nvSpPr>
          <p:spPr bwMode="auto">
            <a:xfrm>
              <a:off x="2148" y="1475"/>
              <a:ext cx="257" cy="233"/>
            </a:xfrm>
            <a:custGeom>
              <a:avLst/>
              <a:gdLst>
                <a:gd name="T0" fmla="*/ 331 w 331"/>
                <a:gd name="T1" fmla="*/ 301 h 301"/>
                <a:gd name="T2" fmla="*/ 204 w 331"/>
                <a:gd name="T3" fmla="*/ 167 h 301"/>
                <a:gd name="T4" fmla="*/ 0 w 331"/>
                <a:gd name="T5" fmla="*/ 0 h 301"/>
                <a:gd name="T6" fmla="*/ 177 w 331"/>
                <a:gd name="T7" fmla="*/ 184 h 301"/>
                <a:gd name="T8" fmla="*/ 331 w 331"/>
                <a:gd name="T9" fmla="*/ 301 h 301"/>
              </a:gdLst>
              <a:ahLst/>
              <a:cxnLst>
                <a:cxn ang="0">
                  <a:pos x="T0" y="T1"/>
                </a:cxn>
                <a:cxn ang="0">
                  <a:pos x="T2" y="T3"/>
                </a:cxn>
                <a:cxn ang="0">
                  <a:pos x="T4" y="T5"/>
                </a:cxn>
                <a:cxn ang="0">
                  <a:pos x="T6" y="T7"/>
                </a:cxn>
                <a:cxn ang="0">
                  <a:pos x="T8" y="T9"/>
                </a:cxn>
              </a:cxnLst>
              <a:rect l="0" t="0" r="r" b="b"/>
              <a:pathLst>
                <a:path w="331" h="301">
                  <a:moveTo>
                    <a:pt x="331" y="301"/>
                  </a:moveTo>
                  <a:cubicBezTo>
                    <a:pt x="320" y="269"/>
                    <a:pt x="299" y="228"/>
                    <a:pt x="204" y="167"/>
                  </a:cubicBezTo>
                  <a:cubicBezTo>
                    <a:pt x="158" y="137"/>
                    <a:pt x="89" y="98"/>
                    <a:pt x="0" y="0"/>
                  </a:cubicBezTo>
                  <a:cubicBezTo>
                    <a:pt x="6" y="26"/>
                    <a:pt x="34" y="95"/>
                    <a:pt x="177" y="184"/>
                  </a:cubicBezTo>
                  <a:cubicBezTo>
                    <a:pt x="224" y="217"/>
                    <a:pt x="285" y="236"/>
                    <a:pt x="331" y="30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18">
              <a:extLst>
                <a:ext uri="{FF2B5EF4-FFF2-40B4-BE49-F238E27FC236}">
                  <a16:creationId xmlns:a16="http://schemas.microsoft.com/office/drawing/2014/main" id="{472B1FF7-9524-F84F-A18C-9CF0069DF80F}"/>
                </a:ext>
              </a:extLst>
            </p:cNvPr>
            <p:cNvSpPr>
              <a:spLocks/>
            </p:cNvSpPr>
            <p:nvPr/>
          </p:nvSpPr>
          <p:spPr bwMode="auto">
            <a:xfrm>
              <a:off x="2170" y="1557"/>
              <a:ext cx="239" cy="187"/>
            </a:xfrm>
            <a:custGeom>
              <a:avLst/>
              <a:gdLst>
                <a:gd name="T0" fmla="*/ 309 w 309"/>
                <a:gd name="T1" fmla="*/ 241 h 241"/>
                <a:gd name="T2" fmla="*/ 181 w 309"/>
                <a:gd name="T3" fmla="*/ 130 h 241"/>
                <a:gd name="T4" fmla="*/ 0 w 309"/>
                <a:gd name="T5" fmla="*/ 0 h 241"/>
                <a:gd name="T6" fmla="*/ 167 w 309"/>
                <a:gd name="T7" fmla="*/ 149 h 241"/>
                <a:gd name="T8" fmla="*/ 309 w 309"/>
                <a:gd name="T9" fmla="*/ 241 h 241"/>
              </a:gdLst>
              <a:ahLst/>
              <a:cxnLst>
                <a:cxn ang="0">
                  <a:pos x="T0" y="T1"/>
                </a:cxn>
                <a:cxn ang="0">
                  <a:pos x="T2" y="T3"/>
                </a:cxn>
                <a:cxn ang="0">
                  <a:pos x="T4" y="T5"/>
                </a:cxn>
                <a:cxn ang="0">
                  <a:pos x="T6" y="T7"/>
                </a:cxn>
                <a:cxn ang="0">
                  <a:pos x="T8" y="T9"/>
                </a:cxn>
              </a:cxnLst>
              <a:rect l="0" t="0" r="r" b="b"/>
              <a:pathLst>
                <a:path w="309" h="241">
                  <a:moveTo>
                    <a:pt x="309" y="241"/>
                  </a:moveTo>
                  <a:cubicBezTo>
                    <a:pt x="297" y="214"/>
                    <a:pt x="273" y="180"/>
                    <a:pt x="181" y="130"/>
                  </a:cubicBezTo>
                  <a:cubicBezTo>
                    <a:pt x="138" y="106"/>
                    <a:pt x="65" y="69"/>
                    <a:pt x="0" y="0"/>
                  </a:cubicBezTo>
                  <a:cubicBezTo>
                    <a:pt x="6" y="25"/>
                    <a:pt x="36" y="80"/>
                    <a:pt x="167" y="149"/>
                  </a:cubicBezTo>
                  <a:cubicBezTo>
                    <a:pt x="203" y="169"/>
                    <a:pt x="265" y="188"/>
                    <a:pt x="309" y="24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19">
              <a:extLst>
                <a:ext uri="{FF2B5EF4-FFF2-40B4-BE49-F238E27FC236}">
                  <a16:creationId xmlns:a16="http://schemas.microsoft.com/office/drawing/2014/main" id="{DCD6684D-0FFE-A541-BDF0-854A9FAA6D9D}"/>
                </a:ext>
              </a:extLst>
            </p:cNvPr>
            <p:cNvSpPr>
              <a:spLocks noEditPoints="1"/>
            </p:cNvSpPr>
            <p:nvPr/>
          </p:nvSpPr>
          <p:spPr bwMode="auto">
            <a:xfrm>
              <a:off x="2240" y="1493"/>
              <a:ext cx="504" cy="374"/>
            </a:xfrm>
            <a:custGeom>
              <a:avLst/>
              <a:gdLst>
                <a:gd name="T0" fmla="*/ 567 w 649"/>
                <a:gd name="T1" fmla="*/ 396 h 482"/>
                <a:gd name="T2" fmla="*/ 600 w 649"/>
                <a:gd name="T3" fmla="*/ 421 h 482"/>
                <a:gd name="T4" fmla="*/ 567 w 649"/>
                <a:gd name="T5" fmla="*/ 396 h 482"/>
                <a:gd name="T6" fmla="*/ 307 w 649"/>
                <a:gd name="T7" fmla="*/ 184 h 482"/>
                <a:gd name="T8" fmla="*/ 0 w 649"/>
                <a:gd name="T9" fmla="*/ 0 h 482"/>
                <a:gd name="T10" fmla="*/ 150 w 649"/>
                <a:gd name="T11" fmla="*/ 159 h 482"/>
                <a:gd name="T12" fmla="*/ 237 w 649"/>
                <a:gd name="T13" fmla="*/ 271 h 482"/>
                <a:gd name="T14" fmla="*/ 328 w 649"/>
                <a:gd name="T15" fmla="*/ 382 h 482"/>
                <a:gd name="T16" fmla="*/ 503 w 649"/>
                <a:gd name="T17" fmla="*/ 403 h 482"/>
                <a:gd name="T18" fmla="*/ 635 w 649"/>
                <a:gd name="T19" fmla="*/ 482 h 482"/>
                <a:gd name="T20" fmla="*/ 607 w 649"/>
                <a:gd name="T21" fmla="*/ 413 h 482"/>
                <a:gd name="T22" fmla="*/ 507 w 649"/>
                <a:gd name="T23" fmla="*/ 356 h 482"/>
                <a:gd name="T24" fmla="*/ 499 w 649"/>
                <a:gd name="T25" fmla="*/ 322 h 482"/>
                <a:gd name="T26" fmla="*/ 307 w 649"/>
                <a:gd name="T27" fmla="*/ 18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9" h="482">
                  <a:moveTo>
                    <a:pt x="567" y="396"/>
                  </a:moveTo>
                  <a:cubicBezTo>
                    <a:pt x="601" y="401"/>
                    <a:pt x="600" y="408"/>
                    <a:pt x="600" y="421"/>
                  </a:cubicBezTo>
                  <a:cubicBezTo>
                    <a:pt x="585" y="405"/>
                    <a:pt x="567" y="396"/>
                    <a:pt x="567" y="396"/>
                  </a:cubicBezTo>
                  <a:moveTo>
                    <a:pt x="307" y="184"/>
                  </a:moveTo>
                  <a:cubicBezTo>
                    <a:pt x="127" y="133"/>
                    <a:pt x="55" y="68"/>
                    <a:pt x="0" y="0"/>
                  </a:cubicBezTo>
                  <a:cubicBezTo>
                    <a:pt x="25" y="78"/>
                    <a:pt x="86" y="106"/>
                    <a:pt x="150" y="159"/>
                  </a:cubicBezTo>
                  <a:cubicBezTo>
                    <a:pt x="215" y="211"/>
                    <a:pt x="218" y="240"/>
                    <a:pt x="237" y="271"/>
                  </a:cubicBezTo>
                  <a:cubicBezTo>
                    <a:pt x="280" y="340"/>
                    <a:pt x="286" y="351"/>
                    <a:pt x="328" y="382"/>
                  </a:cubicBezTo>
                  <a:cubicBezTo>
                    <a:pt x="378" y="415"/>
                    <a:pt x="438" y="392"/>
                    <a:pt x="503" y="403"/>
                  </a:cubicBezTo>
                  <a:cubicBezTo>
                    <a:pt x="569" y="413"/>
                    <a:pt x="623" y="463"/>
                    <a:pt x="635" y="482"/>
                  </a:cubicBezTo>
                  <a:cubicBezTo>
                    <a:pt x="649" y="458"/>
                    <a:pt x="616" y="422"/>
                    <a:pt x="607" y="413"/>
                  </a:cubicBezTo>
                  <a:cubicBezTo>
                    <a:pt x="612" y="381"/>
                    <a:pt x="536" y="367"/>
                    <a:pt x="507" y="356"/>
                  </a:cubicBezTo>
                  <a:cubicBezTo>
                    <a:pt x="501" y="354"/>
                    <a:pt x="487" y="351"/>
                    <a:pt x="499" y="322"/>
                  </a:cubicBezTo>
                  <a:cubicBezTo>
                    <a:pt x="516" y="282"/>
                    <a:pt x="533" y="247"/>
                    <a:pt x="307" y="184"/>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Freeform 20">
              <a:extLst>
                <a:ext uri="{FF2B5EF4-FFF2-40B4-BE49-F238E27FC236}">
                  <a16:creationId xmlns:a16="http://schemas.microsoft.com/office/drawing/2014/main" id="{D3B2C813-CDBC-E24F-90BC-52FDE0567B46}"/>
                </a:ext>
              </a:extLst>
            </p:cNvPr>
            <p:cNvSpPr>
              <a:spLocks/>
            </p:cNvSpPr>
            <p:nvPr/>
          </p:nvSpPr>
          <p:spPr bwMode="auto">
            <a:xfrm>
              <a:off x="2236" y="1446"/>
              <a:ext cx="552" cy="624"/>
            </a:xfrm>
            <a:custGeom>
              <a:avLst/>
              <a:gdLst>
                <a:gd name="T0" fmla="*/ 184 w 712"/>
                <a:gd name="T1" fmla="*/ 90 h 804"/>
                <a:gd name="T2" fmla="*/ 322 w 712"/>
                <a:gd name="T3" fmla="*/ 11 h 804"/>
                <a:gd name="T4" fmla="*/ 391 w 712"/>
                <a:gd name="T5" fmla="*/ 11 h 804"/>
                <a:gd name="T6" fmla="*/ 678 w 712"/>
                <a:gd name="T7" fmla="*/ 177 h 804"/>
                <a:gd name="T8" fmla="*/ 712 w 712"/>
                <a:gd name="T9" fmla="*/ 237 h 804"/>
                <a:gd name="T10" fmla="*/ 712 w 712"/>
                <a:gd name="T11" fmla="*/ 568 h 804"/>
                <a:gd name="T12" fmla="*/ 678 w 712"/>
                <a:gd name="T13" fmla="*/ 628 h 804"/>
                <a:gd name="T14" fmla="*/ 391 w 712"/>
                <a:gd name="T15" fmla="*/ 793 h 804"/>
                <a:gd name="T16" fmla="*/ 322 w 712"/>
                <a:gd name="T17" fmla="*/ 793 h 804"/>
                <a:gd name="T18" fmla="*/ 35 w 712"/>
                <a:gd name="T19" fmla="*/ 628 h 804"/>
                <a:gd name="T20" fmla="*/ 0 w 712"/>
                <a:gd name="T21" fmla="*/ 568 h 804"/>
                <a:gd name="T22" fmla="*/ 0 w 712"/>
                <a:gd name="T23" fmla="*/ 38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2" h="804">
                  <a:moveTo>
                    <a:pt x="184" y="90"/>
                  </a:moveTo>
                  <a:cubicBezTo>
                    <a:pt x="322" y="11"/>
                    <a:pt x="322" y="11"/>
                    <a:pt x="322" y="11"/>
                  </a:cubicBezTo>
                  <a:cubicBezTo>
                    <a:pt x="341" y="0"/>
                    <a:pt x="372" y="0"/>
                    <a:pt x="391" y="11"/>
                  </a:cubicBezTo>
                  <a:cubicBezTo>
                    <a:pt x="678" y="177"/>
                    <a:pt x="678" y="177"/>
                    <a:pt x="678" y="177"/>
                  </a:cubicBezTo>
                  <a:cubicBezTo>
                    <a:pt x="697" y="188"/>
                    <a:pt x="712" y="215"/>
                    <a:pt x="712" y="237"/>
                  </a:cubicBezTo>
                  <a:cubicBezTo>
                    <a:pt x="712" y="568"/>
                    <a:pt x="712" y="568"/>
                    <a:pt x="712" y="568"/>
                  </a:cubicBezTo>
                  <a:cubicBezTo>
                    <a:pt x="712" y="590"/>
                    <a:pt x="697" y="617"/>
                    <a:pt x="678" y="628"/>
                  </a:cubicBezTo>
                  <a:cubicBezTo>
                    <a:pt x="391" y="793"/>
                    <a:pt x="391" y="793"/>
                    <a:pt x="391" y="793"/>
                  </a:cubicBezTo>
                  <a:cubicBezTo>
                    <a:pt x="372" y="804"/>
                    <a:pt x="341" y="804"/>
                    <a:pt x="322" y="793"/>
                  </a:cubicBezTo>
                  <a:cubicBezTo>
                    <a:pt x="35" y="628"/>
                    <a:pt x="35" y="628"/>
                    <a:pt x="35" y="628"/>
                  </a:cubicBezTo>
                  <a:cubicBezTo>
                    <a:pt x="16" y="617"/>
                    <a:pt x="0" y="590"/>
                    <a:pt x="0" y="568"/>
                  </a:cubicBezTo>
                  <a:cubicBezTo>
                    <a:pt x="0" y="384"/>
                    <a:pt x="0" y="384"/>
                    <a:pt x="0" y="384"/>
                  </a:cubicBezTo>
                </a:path>
              </a:pathLst>
            </a:custGeom>
            <a:noFill/>
            <a:ln w="14288" cap="rnd">
              <a:solidFill>
                <a:srgbClr val="EC3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0" name="Round Same Side Corner Rectangle 79">
            <a:extLst>
              <a:ext uri="{FF2B5EF4-FFF2-40B4-BE49-F238E27FC236}">
                <a16:creationId xmlns:a16="http://schemas.microsoft.com/office/drawing/2014/main" id="{9FD9057F-2686-574A-928C-9F118290F3AF}"/>
              </a:ext>
            </a:extLst>
          </p:cNvPr>
          <p:cNvSpPr/>
          <p:nvPr/>
        </p:nvSpPr>
        <p:spPr>
          <a:xfrm rot="16200000">
            <a:off x="5417806" y="1417303"/>
            <a:ext cx="4476750" cy="2975644"/>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6FB78AD6-5329-9F46-BDD1-676E7B2BB099}"/>
              </a:ext>
            </a:extLst>
          </p:cNvPr>
          <p:cNvSpPr/>
          <p:nvPr/>
        </p:nvSpPr>
        <p:spPr>
          <a:xfrm>
            <a:off x="6577947" y="866358"/>
            <a:ext cx="1818648" cy="303416"/>
          </a:xfrm>
          <a:prstGeom prst="rect">
            <a:avLst/>
          </a:prstGeom>
        </p:spPr>
        <p:txBody>
          <a:bodyPr wrap="square">
            <a:spAutoFit/>
          </a:bodyPr>
          <a:lstStyle/>
          <a:p>
            <a:pPr marL="7938">
              <a:lnSpc>
                <a:spcPct val="85000"/>
              </a:lnSpc>
            </a:pPr>
            <a:r>
              <a:rPr lang="en-US" sz="1600" b="1" dirty="0">
                <a:solidFill>
                  <a:schemeClr val="bg1"/>
                </a:solidFill>
                <a:latin typeface="ITC Avant Garde Pro Md" panose="02000503030000020004" pitchFamily="2" charset="77"/>
                <a:ea typeface="ITC Avant Garde Gothic Pro Book" charset="0"/>
                <a:cs typeface="ITC Avant Garde Gothic Pro Book" charset="0"/>
              </a:rPr>
              <a:t>BUSINESS VALUE</a:t>
            </a:r>
          </a:p>
        </p:txBody>
      </p:sp>
      <p:sp>
        <p:nvSpPr>
          <p:cNvPr id="83" name="Rectangle 82">
            <a:extLst>
              <a:ext uri="{FF2B5EF4-FFF2-40B4-BE49-F238E27FC236}">
                <a16:creationId xmlns:a16="http://schemas.microsoft.com/office/drawing/2014/main" id="{1F319EAB-B5FC-2645-86DF-91E67E25CF3D}"/>
              </a:ext>
            </a:extLst>
          </p:cNvPr>
          <p:cNvSpPr/>
          <p:nvPr/>
        </p:nvSpPr>
        <p:spPr>
          <a:xfrm>
            <a:off x="6577947" y="2722309"/>
            <a:ext cx="2304796" cy="249812"/>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Uncover stealthy attacks</a:t>
            </a:r>
          </a:p>
        </p:txBody>
      </p:sp>
      <p:sp>
        <p:nvSpPr>
          <p:cNvPr id="84" name="Rectangle 83">
            <a:extLst>
              <a:ext uri="{FF2B5EF4-FFF2-40B4-BE49-F238E27FC236}">
                <a16:creationId xmlns:a16="http://schemas.microsoft.com/office/drawing/2014/main" id="{758E0B52-4417-AD4A-98A9-AD3099F4297C}"/>
              </a:ext>
            </a:extLst>
          </p:cNvPr>
          <p:cNvSpPr/>
          <p:nvPr/>
        </p:nvSpPr>
        <p:spPr>
          <a:xfrm>
            <a:off x="6577947" y="3132060"/>
            <a:ext cx="2131431"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Speed investigation and response</a:t>
            </a:r>
          </a:p>
        </p:txBody>
      </p:sp>
      <p:sp>
        <p:nvSpPr>
          <p:cNvPr id="85" name="Rectangle 84">
            <a:extLst>
              <a:ext uri="{FF2B5EF4-FFF2-40B4-BE49-F238E27FC236}">
                <a16:creationId xmlns:a16="http://schemas.microsoft.com/office/drawing/2014/main" id="{D82AA410-4A19-8244-ABFD-32BA060F8249}"/>
              </a:ext>
            </a:extLst>
          </p:cNvPr>
          <p:cNvSpPr/>
          <p:nvPr/>
        </p:nvSpPr>
        <p:spPr>
          <a:xfrm>
            <a:off x="6577947" y="2177668"/>
            <a:ext cx="230320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Enable threat hunting and real time visibility</a:t>
            </a:r>
          </a:p>
        </p:txBody>
      </p:sp>
      <p:sp>
        <p:nvSpPr>
          <p:cNvPr id="86" name="Rectangle 85">
            <a:extLst>
              <a:ext uri="{FF2B5EF4-FFF2-40B4-BE49-F238E27FC236}">
                <a16:creationId xmlns:a16="http://schemas.microsoft.com/office/drawing/2014/main" id="{008F53BE-D4F9-A349-9BCD-E9F492316806}"/>
              </a:ext>
            </a:extLst>
          </p:cNvPr>
          <p:cNvSpPr/>
          <p:nvPr/>
        </p:nvSpPr>
        <p:spPr>
          <a:xfrm>
            <a:off x="6577947" y="1697142"/>
            <a:ext cx="1985482" cy="406778"/>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Unify NGAV and EDR for full endpoint protection</a:t>
            </a:r>
          </a:p>
        </p:txBody>
      </p:sp>
      <p:grpSp>
        <p:nvGrpSpPr>
          <p:cNvPr id="87" name="Group 86">
            <a:extLst>
              <a:ext uri="{FF2B5EF4-FFF2-40B4-BE49-F238E27FC236}">
                <a16:creationId xmlns:a16="http://schemas.microsoft.com/office/drawing/2014/main" id="{499CCDB9-CBA7-BE41-BF0C-A102D717F441}"/>
              </a:ext>
            </a:extLst>
          </p:cNvPr>
          <p:cNvGrpSpPr/>
          <p:nvPr/>
        </p:nvGrpSpPr>
        <p:grpSpPr>
          <a:xfrm>
            <a:off x="6633029" y="2136301"/>
            <a:ext cx="2111180" cy="1444172"/>
            <a:chOff x="6633029" y="1991157"/>
            <a:chExt cx="2111180" cy="1444172"/>
          </a:xfrm>
        </p:grpSpPr>
        <p:cxnSp>
          <p:nvCxnSpPr>
            <p:cNvPr id="88" name="Straight Connector 87">
              <a:extLst>
                <a:ext uri="{FF2B5EF4-FFF2-40B4-BE49-F238E27FC236}">
                  <a16:creationId xmlns:a16="http://schemas.microsoft.com/office/drawing/2014/main" id="{0238E63B-9E7D-E54B-A9D5-2703FEDA86FE}"/>
                </a:ext>
              </a:extLst>
            </p:cNvPr>
            <p:cNvCxnSpPr>
              <a:cxnSpLocks/>
            </p:cNvCxnSpPr>
            <p:nvPr/>
          </p:nvCxnSpPr>
          <p:spPr>
            <a:xfrm>
              <a:off x="6633029" y="1991157"/>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70C7BB5-713E-DA42-8D26-D29A49A04900}"/>
                </a:ext>
              </a:extLst>
            </p:cNvPr>
            <p:cNvCxnSpPr>
              <a:cxnSpLocks/>
            </p:cNvCxnSpPr>
            <p:nvPr/>
          </p:nvCxnSpPr>
          <p:spPr>
            <a:xfrm>
              <a:off x="6633029" y="24701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CE6B42D-645C-8248-BBD0-70BCE66F5B9E}"/>
                </a:ext>
              </a:extLst>
            </p:cNvPr>
            <p:cNvCxnSpPr>
              <a:cxnSpLocks/>
            </p:cNvCxnSpPr>
            <p:nvPr/>
          </p:nvCxnSpPr>
          <p:spPr>
            <a:xfrm>
              <a:off x="6633029" y="29273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07D4E7B-3ABC-3C42-9AB7-AE4B6AAFAE69}"/>
                </a:ext>
              </a:extLst>
            </p:cNvPr>
            <p:cNvCxnSpPr>
              <a:cxnSpLocks/>
            </p:cNvCxnSpPr>
            <p:nvPr/>
          </p:nvCxnSpPr>
          <p:spPr>
            <a:xfrm>
              <a:off x="6633029" y="3435329"/>
              <a:ext cx="2111180" cy="0"/>
            </a:xfrm>
            <a:prstGeom prst="line">
              <a:avLst/>
            </a:prstGeom>
            <a:ln w="12700">
              <a:solidFill>
                <a:schemeClr val="tx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E53685F-C182-704D-AD3A-2267D2D9519E}"/>
                </a:ext>
              </a:extLst>
            </p:cNvPr>
            <p:cNvCxnSpPr>
              <a:cxnSpLocks/>
            </p:cNvCxnSpPr>
            <p:nvPr/>
          </p:nvCxnSpPr>
          <p:spPr>
            <a:xfrm>
              <a:off x="6633029" y="3420944"/>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99" name="Rectangle 98">
            <a:extLst>
              <a:ext uri="{FF2B5EF4-FFF2-40B4-BE49-F238E27FC236}">
                <a16:creationId xmlns:a16="http://schemas.microsoft.com/office/drawing/2014/main" id="{B7BFE7A5-6A71-C441-B1F2-30AF5E39DB29}"/>
              </a:ext>
            </a:extLst>
          </p:cNvPr>
          <p:cNvSpPr/>
          <p:nvPr/>
        </p:nvSpPr>
        <p:spPr>
          <a:xfrm>
            <a:off x="6577947" y="3651714"/>
            <a:ext cx="2176586"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Automatic analysis and orchestrated IOC sharing</a:t>
            </a:r>
          </a:p>
        </p:txBody>
      </p:sp>
      <p:pic>
        <p:nvPicPr>
          <p:cNvPr id="92" name="Graphic 91">
            <a:extLst>
              <a:ext uri="{FF2B5EF4-FFF2-40B4-BE49-F238E27FC236}">
                <a16:creationId xmlns:a16="http://schemas.microsoft.com/office/drawing/2014/main" id="{68A19D77-BFEA-2D42-B5B0-4C45EDE44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4726" y="2182455"/>
            <a:ext cx="991917" cy="1122924"/>
          </a:xfrm>
          <a:prstGeom prst="rect">
            <a:avLst/>
          </a:prstGeom>
        </p:spPr>
      </p:pic>
      <p:sp>
        <p:nvSpPr>
          <p:cNvPr id="93" name="Title 7">
            <a:extLst>
              <a:ext uri="{FF2B5EF4-FFF2-40B4-BE49-F238E27FC236}">
                <a16:creationId xmlns:a16="http://schemas.microsoft.com/office/drawing/2014/main" id="{B00B1110-EA3D-4B68-A9C5-17A09E04CFFF}"/>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Falcon </a:t>
            </a:r>
            <a:r>
              <a:rPr lang="en-US" sz="2400" b="1" dirty="0" err="1"/>
              <a:t>EndPoint</a:t>
            </a:r>
            <a:r>
              <a:rPr lang="en-US" sz="2400" b="1" dirty="0"/>
              <a:t> Protection ENTERPRISE</a:t>
            </a:r>
          </a:p>
        </p:txBody>
      </p:sp>
      <p:sp>
        <p:nvSpPr>
          <p:cNvPr id="94" name="Freeform 80">
            <a:extLst>
              <a:ext uri="{FF2B5EF4-FFF2-40B4-BE49-F238E27FC236}">
                <a16:creationId xmlns:a16="http://schemas.microsoft.com/office/drawing/2014/main" id="{39290CB1-D81F-49D7-B9AE-EB09B8DE51DD}"/>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100" name="TextBox 99">
            <a:extLst>
              <a:ext uri="{FF2B5EF4-FFF2-40B4-BE49-F238E27FC236}">
                <a16:creationId xmlns:a16="http://schemas.microsoft.com/office/drawing/2014/main" id="{990457DD-4603-4D13-9B49-407F76939FB2}"/>
              </a:ext>
            </a:extLst>
          </p:cNvPr>
          <p:cNvSpPr txBox="1"/>
          <p:nvPr/>
        </p:nvSpPr>
        <p:spPr>
          <a:xfrm>
            <a:off x="1737423" y="1137952"/>
            <a:ext cx="1996377" cy="443198"/>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Integrated </a:t>
            </a:r>
            <a:br>
              <a:rPr lang="en-US" sz="1200" dirty="0">
                <a:solidFill>
                  <a:prstClr val="white"/>
                </a:solidFill>
                <a:ea typeface="Karla" charset="0"/>
                <a:cs typeface="Karla" charset="0"/>
              </a:rPr>
            </a:br>
            <a:r>
              <a:rPr lang="en-US" sz="1200" dirty="0">
                <a:solidFill>
                  <a:prstClr val="white"/>
                </a:solidFill>
                <a:ea typeface="Karla" charset="0"/>
                <a:cs typeface="Karla" charset="0"/>
              </a:rPr>
              <a:t>Threat Intelligence</a:t>
            </a:r>
            <a:br>
              <a:rPr lang="en-US" sz="1200" dirty="0">
                <a:solidFill>
                  <a:prstClr val="white"/>
                </a:solidFill>
                <a:ea typeface="Karla" charset="0"/>
                <a:cs typeface="Karla" charset="0"/>
              </a:rPr>
            </a:br>
            <a:r>
              <a:rPr lang="en-US" sz="1200" dirty="0">
                <a:solidFill>
                  <a:prstClr val="white"/>
                </a:solidFill>
                <a:ea typeface="Karla" charset="0"/>
                <a:cs typeface="Karla" charset="0"/>
              </a:rPr>
              <a:t> </a:t>
            </a:r>
          </a:p>
        </p:txBody>
      </p:sp>
      <p:sp>
        <p:nvSpPr>
          <p:cNvPr id="102" name="TextBox 101">
            <a:extLst>
              <a:ext uri="{FF2B5EF4-FFF2-40B4-BE49-F238E27FC236}">
                <a16:creationId xmlns:a16="http://schemas.microsoft.com/office/drawing/2014/main" id="{8AC72463-4DF2-41C4-83F9-117850690B49}"/>
              </a:ext>
            </a:extLst>
          </p:cNvPr>
          <p:cNvSpPr txBox="1"/>
          <p:nvPr/>
        </p:nvSpPr>
        <p:spPr>
          <a:xfrm>
            <a:off x="4800600" y="3867150"/>
            <a:ext cx="1671922" cy="298287"/>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Endpoint Detection </a:t>
            </a:r>
            <a:br>
              <a:rPr lang="en-US" sz="1200" dirty="0">
                <a:solidFill>
                  <a:prstClr val="white"/>
                </a:solidFill>
                <a:ea typeface="Karla" charset="0"/>
                <a:cs typeface="Karla" charset="0"/>
              </a:rPr>
            </a:br>
            <a:r>
              <a:rPr lang="en-US" sz="1200" dirty="0">
                <a:solidFill>
                  <a:prstClr val="white"/>
                </a:solidFill>
                <a:ea typeface="Karla" charset="0"/>
                <a:cs typeface="Karla" charset="0"/>
              </a:rPr>
              <a:t>and Response (EDR)</a:t>
            </a:r>
          </a:p>
        </p:txBody>
      </p:sp>
      <p:sp>
        <p:nvSpPr>
          <p:cNvPr id="104" name="TextBox 103">
            <a:extLst>
              <a:ext uri="{FF2B5EF4-FFF2-40B4-BE49-F238E27FC236}">
                <a16:creationId xmlns:a16="http://schemas.microsoft.com/office/drawing/2014/main" id="{38A351E1-0493-4361-B21C-88D8B0B69324}"/>
              </a:ext>
            </a:extLst>
          </p:cNvPr>
          <p:cNvSpPr txBox="1"/>
          <p:nvPr/>
        </p:nvSpPr>
        <p:spPr>
          <a:xfrm>
            <a:off x="4714352" y="1144046"/>
            <a:ext cx="1312270" cy="298287"/>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Next Generation Antivirus (AV)</a:t>
            </a:r>
          </a:p>
        </p:txBody>
      </p:sp>
      <p:sp>
        <p:nvSpPr>
          <p:cNvPr id="105" name="Rectangle 3">
            <a:extLst>
              <a:ext uri="{FF2B5EF4-FFF2-40B4-BE49-F238E27FC236}">
                <a16:creationId xmlns:a16="http://schemas.microsoft.com/office/drawing/2014/main" id="{705DE30D-1B36-4CB7-9883-362E0FE6DAF4}"/>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animation">
            <a:extLst>
              <a:ext uri="{FF2B5EF4-FFF2-40B4-BE49-F238E27FC236}">
                <a16:creationId xmlns:a16="http://schemas.microsoft.com/office/drawing/2014/main" id="{FB69AA7C-56D2-4C29-97DA-31BEB9AEFD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81" name="Picture 80">
            <a:extLst>
              <a:ext uri="{FF2B5EF4-FFF2-40B4-BE49-F238E27FC236}">
                <a16:creationId xmlns:a16="http://schemas.microsoft.com/office/drawing/2014/main" id="{99846869-5FB7-4269-8F2E-94EB40C544D3}"/>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95" name="Picture 94">
            <a:extLst>
              <a:ext uri="{FF2B5EF4-FFF2-40B4-BE49-F238E27FC236}">
                <a16:creationId xmlns:a16="http://schemas.microsoft.com/office/drawing/2014/main" id="{4ED47F55-E98C-49CB-A047-F385D8981260}"/>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57642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0" presetClass="path" presetSubtype="0" decel="50000" fill="hold" grpId="1" nodeType="withEffect">
                                  <p:stCondLst>
                                    <p:cond delay="0"/>
                                  </p:stCondLst>
                                  <p:childTnLst>
                                    <p:animMotion origin="layout" path="M -1.38889E-6 0.04229 L -1.38889E-6 -4.44444E-6 " pathEditMode="relative" rAng="0" ptsTypes="AA">
                                      <p:cBhvr>
                                        <p:cTn id="12" dur="750" fill="hold"/>
                                        <p:tgtEl>
                                          <p:spTgt spid="86"/>
                                        </p:tgtEl>
                                        <p:attrNameLst>
                                          <p:attrName>ppt_x</p:attrName>
                                          <p:attrName>ppt_y</p:attrName>
                                        </p:attrNameLst>
                                      </p:cBhvr>
                                      <p:rCtr x="0" y="-2130"/>
                                    </p:animMotion>
                                  </p:childTnLst>
                                </p:cTn>
                              </p:par>
                              <p:par>
                                <p:cTn id="13" presetID="10" presetClass="entr" presetSubtype="0" fill="hold" grpId="0" nodeType="withEffect">
                                  <p:stCondLst>
                                    <p:cond delay="10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0" presetClass="path" presetSubtype="0" decel="50000" fill="hold" grpId="1" nodeType="withEffect">
                                  <p:stCondLst>
                                    <p:cond delay="100"/>
                                  </p:stCondLst>
                                  <p:childTnLst>
                                    <p:animMotion origin="layout" path="M -2.5E-6 0.04229 L -2.5E-6 -2.96296E-6 " pathEditMode="relative" rAng="0" ptsTypes="AA">
                                      <p:cBhvr>
                                        <p:cTn id="17" dur="750" fill="hold"/>
                                        <p:tgtEl>
                                          <p:spTgt spid="85"/>
                                        </p:tgtEl>
                                        <p:attrNameLst>
                                          <p:attrName>ppt_x</p:attrName>
                                          <p:attrName>ppt_y</p:attrName>
                                        </p:attrNameLst>
                                      </p:cBhvr>
                                      <p:rCtr x="0" y="-2130"/>
                                    </p:animMotion>
                                  </p:childTnLst>
                                </p:cTn>
                              </p:par>
                              <p:par>
                                <p:cTn id="18" presetID="10" presetClass="entr" presetSubtype="0" fill="hold" grpId="0" nodeType="withEffect">
                                  <p:stCondLst>
                                    <p:cond delay="20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par>
                                <p:cTn id="21" presetID="0" presetClass="path" presetSubtype="0" decel="50000" fill="hold" grpId="1" nodeType="withEffect">
                                  <p:stCondLst>
                                    <p:cond delay="200"/>
                                  </p:stCondLst>
                                  <p:childTnLst>
                                    <p:animMotion origin="layout" path="M -2.5E-6 0.04228 L -2.5E-6 4.93827E-6 " pathEditMode="relative" rAng="0" ptsTypes="AA">
                                      <p:cBhvr>
                                        <p:cTn id="22" dur="750" fill="hold"/>
                                        <p:tgtEl>
                                          <p:spTgt spid="83"/>
                                        </p:tgtEl>
                                        <p:attrNameLst>
                                          <p:attrName>ppt_x</p:attrName>
                                          <p:attrName>ppt_y</p:attrName>
                                        </p:attrNameLst>
                                      </p:cBhvr>
                                      <p:rCtr x="0" y="-2130"/>
                                    </p:animMotion>
                                  </p:childTnLst>
                                </p:cTn>
                              </p:par>
                              <p:par>
                                <p:cTn id="23" presetID="10" presetClass="entr" presetSubtype="0" fill="hold" grpId="0" nodeType="withEffect">
                                  <p:stCondLst>
                                    <p:cond delay="30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0" presetClass="path" presetSubtype="0" decel="50000" fill="hold" grpId="1" nodeType="withEffect">
                                  <p:stCondLst>
                                    <p:cond delay="300"/>
                                  </p:stCondLst>
                                  <p:childTnLst>
                                    <p:animMotion origin="layout" path="M 2.5E-6 0.04228 L 2.5E-6 3.20988E-6 " pathEditMode="relative" rAng="0" ptsTypes="AA">
                                      <p:cBhvr>
                                        <p:cTn id="27" dur="750" fill="hold"/>
                                        <p:tgtEl>
                                          <p:spTgt spid="84"/>
                                        </p:tgtEl>
                                        <p:attrNameLst>
                                          <p:attrName>ppt_x</p:attrName>
                                          <p:attrName>ppt_y</p:attrName>
                                        </p:attrNameLst>
                                      </p:cBhvr>
                                      <p:rCtr x="0" y="-2130"/>
                                    </p:animMotion>
                                  </p:childTnLst>
                                </p:cTn>
                              </p:par>
                              <p:par>
                                <p:cTn id="28" presetID="10" presetClass="entr" presetSubtype="0" fill="hold" nodeType="withEffect">
                                  <p:stCondLst>
                                    <p:cond delay="50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0" presetClass="path" presetSubtype="0" decel="50000" fill="hold" grpId="1" nodeType="withEffect">
                                  <p:stCondLst>
                                    <p:cond delay="300"/>
                                  </p:stCondLst>
                                  <p:childTnLst>
                                    <p:animMotion origin="layout" path="M 1.94444E-6 0.04228 L 1.94444E-6 7.40741E-7 " pathEditMode="relative" rAng="0" ptsTypes="AA">
                                      <p:cBhvr>
                                        <p:cTn id="35" dur="750" fill="hold"/>
                                        <p:tgtEl>
                                          <p:spTgt spid="99"/>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3" grpId="1"/>
      <p:bldP spid="84" grpId="0"/>
      <p:bldP spid="84" grpId="1"/>
      <p:bldP spid="85" grpId="0"/>
      <p:bldP spid="85" grpId="1"/>
      <p:bldP spid="86" grpId="0"/>
      <p:bldP spid="86" grpId="1"/>
      <p:bldP spid="99" grpId="0"/>
      <p:bldP spid="9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Hexagon 42">
            <a:extLst>
              <a:ext uri="{FF2B5EF4-FFF2-40B4-BE49-F238E27FC236}">
                <a16:creationId xmlns:a16="http://schemas.microsoft.com/office/drawing/2014/main" id="{316F4679-4288-B349-BB16-8A264EAAF04C}"/>
              </a:ext>
            </a:extLst>
          </p:cNvPr>
          <p:cNvSpPr/>
          <p:nvPr/>
        </p:nvSpPr>
        <p:spPr>
          <a:xfrm rot="5400000">
            <a:off x="2939715" y="1650817"/>
            <a:ext cx="2423026" cy="2136534"/>
          </a:xfrm>
          <a:prstGeom prst="hexagon">
            <a:avLst/>
          </a:prstGeom>
          <a:solidFill>
            <a:srgbClr val="161616">
              <a:alpha val="70000"/>
            </a:srgbClr>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44" name="Freeform 5">
            <a:extLst>
              <a:ext uri="{FF2B5EF4-FFF2-40B4-BE49-F238E27FC236}">
                <a16:creationId xmlns:a16="http://schemas.microsoft.com/office/drawing/2014/main" id="{F01E90C9-D1D0-3743-93D2-BCF9A4697AA1}"/>
              </a:ext>
            </a:extLst>
          </p:cNvPr>
          <p:cNvSpPr>
            <a:spLocks/>
          </p:cNvSpPr>
          <p:nvPr/>
        </p:nvSpPr>
        <p:spPr bwMode="auto">
          <a:xfrm>
            <a:off x="4429465" y="1508311"/>
            <a:ext cx="910619" cy="2270909"/>
          </a:xfrm>
          <a:custGeom>
            <a:avLst/>
            <a:gdLst>
              <a:gd name="T0" fmla="*/ 243 w 816"/>
              <a:gd name="T1" fmla="*/ 2036 h 2036"/>
              <a:gd name="T2" fmla="*/ 746 w 816"/>
              <a:gd name="T3" fmla="*/ 1745 h 2036"/>
              <a:gd name="T4" fmla="*/ 816 w 816"/>
              <a:gd name="T5" fmla="*/ 1625 h 2036"/>
              <a:gd name="T6" fmla="*/ 816 w 816"/>
              <a:gd name="T7" fmla="*/ 551 h 2036"/>
              <a:gd name="T8" fmla="*/ 746 w 816"/>
              <a:gd name="T9" fmla="*/ 431 h 2036"/>
              <a:gd name="T10" fmla="*/ 0 w 816"/>
              <a:gd name="T11" fmla="*/ 0 h 2036"/>
            </a:gdLst>
            <a:ahLst/>
            <a:cxnLst>
              <a:cxn ang="0">
                <a:pos x="T0" y="T1"/>
              </a:cxn>
              <a:cxn ang="0">
                <a:pos x="T2" y="T3"/>
              </a:cxn>
              <a:cxn ang="0">
                <a:pos x="T4" y="T5"/>
              </a:cxn>
              <a:cxn ang="0">
                <a:pos x="T6" y="T7"/>
              </a:cxn>
              <a:cxn ang="0">
                <a:pos x="T8" y="T9"/>
              </a:cxn>
              <a:cxn ang="0">
                <a:pos x="T10" y="T11"/>
              </a:cxn>
            </a:cxnLst>
            <a:rect l="0" t="0" r="r" b="b"/>
            <a:pathLst>
              <a:path w="816" h="2036">
                <a:moveTo>
                  <a:pt x="243" y="2036"/>
                </a:moveTo>
                <a:cubicBezTo>
                  <a:pt x="746" y="1745"/>
                  <a:pt x="746" y="1745"/>
                  <a:pt x="746" y="1745"/>
                </a:cubicBezTo>
                <a:cubicBezTo>
                  <a:pt x="789" y="1720"/>
                  <a:pt x="816" y="1674"/>
                  <a:pt x="816" y="1625"/>
                </a:cubicBezTo>
                <a:cubicBezTo>
                  <a:pt x="816" y="551"/>
                  <a:pt x="816" y="551"/>
                  <a:pt x="816" y="551"/>
                </a:cubicBezTo>
                <a:cubicBezTo>
                  <a:pt x="816" y="502"/>
                  <a:pt x="789" y="455"/>
                  <a:pt x="746" y="431"/>
                </a:cubicBezTo>
                <a:cubicBezTo>
                  <a:pt x="0" y="0"/>
                  <a:pt x="0" y="0"/>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6">
            <a:extLst>
              <a:ext uri="{FF2B5EF4-FFF2-40B4-BE49-F238E27FC236}">
                <a16:creationId xmlns:a16="http://schemas.microsoft.com/office/drawing/2014/main" id="{FE5ECB31-6B51-994F-A7F0-8124585A79AA}"/>
              </a:ext>
            </a:extLst>
          </p:cNvPr>
          <p:cNvSpPr>
            <a:spLocks/>
          </p:cNvSpPr>
          <p:nvPr/>
        </p:nvSpPr>
        <p:spPr bwMode="auto">
          <a:xfrm>
            <a:off x="3445592" y="3694696"/>
            <a:ext cx="700996" cy="379799"/>
          </a:xfrm>
          <a:custGeom>
            <a:avLst/>
            <a:gdLst>
              <a:gd name="T0" fmla="*/ 0 w 628"/>
              <a:gd name="T1" fmla="*/ 0 h 341"/>
              <a:gd name="T2" fmla="*/ 558 w 628"/>
              <a:gd name="T3" fmla="*/ 322 h 341"/>
              <a:gd name="T4" fmla="*/ 628 w 628"/>
              <a:gd name="T5" fmla="*/ 341 h 341"/>
            </a:gdLst>
            <a:ahLst/>
            <a:cxnLst>
              <a:cxn ang="0">
                <a:pos x="T0" y="T1"/>
              </a:cxn>
              <a:cxn ang="0">
                <a:pos x="T2" y="T3"/>
              </a:cxn>
              <a:cxn ang="0">
                <a:pos x="T4" y="T5"/>
              </a:cxn>
            </a:cxnLst>
            <a:rect l="0" t="0" r="r" b="b"/>
            <a:pathLst>
              <a:path w="628" h="341">
                <a:moveTo>
                  <a:pt x="0" y="0"/>
                </a:moveTo>
                <a:cubicBezTo>
                  <a:pt x="558" y="322"/>
                  <a:pt x="558" y="322"/>
                  <a:pt x="558" y="322"/>
                </a:cubicBezTo>
                <a:cubicBezTo>
                  <a:pt x="580" y="334"/>
                  <a:pt x="604" y="341"/>
                  <a:pt x="628" y="34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6" name="Freeform 7">
            <a:extLst>
              <a:ext uri="{FF2B5EF4-FFF2-40B4-BE49-F238E27FC236}">
                <a16:creationId xmlns:a16="http://schemas.microsoft.com/office/drawing/2014/main" id="{25A9BEDF-FB80-BA4E-A6FA-E5A88857013C}"/>
              </a:ext>
            </a:extLst>
          </p:cNvPr>
          <p:cNvSpPr>
            <a:spLocks/>
          </p:cNvSpPr>
          <p:nvPr/>
        </p:nvSpPr>
        <p:spPr bwMode="auto">
          <a:xfrm>
            <a:off x="2953091" y="2185639"/>
            <a:ext cx="314435" cy="1406499"/>
          </a:xfrm>
          <a:custGeom>
            <a:avLst/>
            <a:gdLst>
              <a:gd name="T0" fmla="*/ 0 w 282"/>
              <a:gd name="T1" fmla="*/ 0 h 1261"/>
              <a:gd name="T2" fmla="*/ 0 w 282"/>
              <a:gd name="T3" fmla="*/ 1018 h 1261"/>
              <a:gd name="T4" fmla="*/ 70 w 282"/>
              <a:gd name="T5" fmla="*/ 1138 h 1261"/>
              <a:gd name="T6" fmla="*/ 282 w 282"/>
              <a:gd name="T7" fmla="*/ 1261 h 1261"/>
            </a:gdLst>
            <a:ahLst/>
            <a:cxnLst>
              <a:cxn ang="0">
                <a:pos x="T0" y="T1"/>
              </a:cxn>
              <a:cxn ang="0">
                <a:pos x="T2" y="T3"/>
              </a:cxn>
              <a:cxn ang="0">
                <a:pos x="T4" y="T5"/>
              </a:cxn>
              <a:cxn ang="0">
                <a:pos x="T6" y="T7"/>
              </a:cxn>
            </a:cxnLst>
            <a:rect l="0" t="0" r="r" b="b"/>
            <a:pathLst>
              <a:path w="282" h="1261">
                <a:moveTo>
                  <a:pt x="0" y="0"/>
                </a:moveTo>
                <a:cubicBezTo>
                  <a:pt x="0" y="1018"/>
                  <a:pt x="0" y="1018"/>
                  <a:pt x="0" y="1018"/>
                </a:cubicBezTo>
                <a:cubicBezTo>
                  <a:pt x="0" y="1067"/>
                  <a:pt x="27" y="1113"/>
                  <a:pt x="70" y="1138"/>
                </a:cubicBezTo>
                <a:cubicBezTo>
                  <a:pt x="282" y="1261"/>
                  <a:pt x="282" y="1261"/>
                  <a:pt x="282" y="126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Line 8">
            <a:extLst>
              <a:ext uri="{FF2B5EF4-FFF2-40B4-BE49-F238E27FC236}">
                <a16:creationId xmlns:a16="http://schemas.microsoft.com/office/drawing/2014/main" id="{D4C6E0B4-0D00-9F4B-97D8-8AB01B5D41EA}"/>
              </a:ext>
            </a:extLst>
          </p:cNvPr>
          <p:cNvSpPr>
            <a:spLocks noChangeShapeType="1"/>
          </p:cNvSpPr>
          <p:nvPr/>
        </p:nvSpPr>
        <p:spPr bwMode="auto">
          <a:xfrm flipH="1">
            <a:off x="3101856" y="1588328"/>
            <a:ext cx="624359" cy="359513"/>
          </a:xfrm>
          <a:prstGeom prst="line">
            <a:avLst/>
          </a:prstGeom>
          <a:noFill/>
          <a:ln w="17463" cap="rnd">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9">
            <a:extLst>
              <a:ext uri="{FF2B5EF4-FFF2-40B4-BE49-F238E27FC236}">
                <a16:creationId xmlns:a16="http://schemas.microsoft.com/office/drawing/2014/main" id="{F42EDC05-DB87-DD47-851E-90F4840935E8}"/>
              </a:ext>
            </a:extLst>
          </p:cNvPr>
          <p:cNvSpPr>
            <a:spLocks/>
          </p:cNvSpPr>
          <p:nvPr/>
        </p:nvSpPr>
        <p:spPr bwMode="auto">
          <a:xfrm>
            <a:off x="3016204" y="1436183"/>
            <a:ext cx="2260768" cy="2571819"/>
          </a:xfrm>
          <a:custGeom>
            <a:avLst/>
            <a:gdLst>
              <a:gd name="T0" fmla="*/ 0 w 2024"/>
              <a:gd name="T1" fmla="*/ 1656 h 2306"/>
              <a:gd name="T2" fmla="*/ 70 w 2024"/>
              <a:gd name="T3" fmla="*/ 1777 h 2306"/>
              <a:gd name="T4" fmla="*/ 942 w 2024"/>
              <a:gd name="T5" fmla="*/ 2281 h 2306"/>
              <a:gd name="T6" fmla="*/ 1082 w 2024"/>
              <a:gd name="T7" fmla="*/ 2281 h 2306"/>
              <a:gd name="T8" fmla="*/ 1954 w 2024"/>
              <a:gd name="T9" fmla="*/ 1777 h 2306"/>
              <a:gd name="T10" fmla="*/ 2024 w 2024"/>
              <a:gd name="T11" fmla="*/ 1656 h 2306"/>
              <a:gd name="T12" fmla="*/ 2024 w 2024"/>
              <a:gd name="T13" fmla="*/ 650 h 2306"/>
              <a:gd name="T14" fmla="*/ 1954 w 2024"/>
              <a:gd name="T15" fmla="*/ 529 h 2306"/>
              <a:gd name="T16" fmla="*/ 1082 w 2024"/>
              <a:gd name="T17" fmla="*/ 25 h 2306"/>
              <a:gd name="T18" fmla="*/ 942 w 2024"/>
              <a:gd name="T19" fmla="*/ 25 h 2306"/>
              <a:gd name="T20" fmla="*/ 370 w 2024"/>
              <a:gd name="T21" fmla="*/ 356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4" h="2306">
                <a:moveTo>
                  <a:pt x="0" y="1656"/>
                </a:moveTo>
                <a:cubicBezTo>
                  <a:pt x="0" y="1706"/>
                  <a:pt x="27" y="1752"/>
                  <a:pt x="70" y="1777"/>
                </a:cubicBezTo>
                <a:cubicBezTo>
                  <a:pt x="942" y="2281"/>
                  <a:pt x="942" y="2281"/>
                  <a:pt x="942" y="2281"/>
                </a:cubicBezTo>
                <a:cubicBezTo>
                  <a:pt x="985" y="2306"/>
                  <a:pt x="1039" y="2306"/>
                  <a:pt x="1082" y="2281"/>
                </a:cubicBezTo>
                <a:cubicBezTo>
                  <a:pt x="1954" y="1777"/>
                  <a:pt x="1954" y="1777"/>
                  <a:pt x="1954" y="1777"/>
                </a:cubicBezTo>
                <a:cubicBezTo>
                  <a:pt x="1997" y="1752"/>
                  <a:pt x="2024" y="1706"/>
                  <a:pt x="2024" y="1656"/>
                </a:cubicBezTo>
                <a:cubicBezTo>
                  <a:pt x="2024" y="650"/>
                  <a:pt x="2024" y="650"/>
                  <a:pt x="2024" y="650"/>
                </a:cubicBezTo>
                <a:cubicBezTo>
                  <a:pt x="2024" y="600"/>
                  <a:pt x="1997" y="554"/>
                  <a:pt x="1954" y="529"/>
                </a:cubicBezTo>
                <a:cubicBezTo>
                  <a:pt x="1082" y="25"/>
                  <a:pt x="1082" y="25"/>
                  <a:pt x="1082" y="25"/>
                </a:cubicBezTo>
                <a:cubicBezTo>
                  <a:pt x="1039" y="0"/>
                  <a:pt x="985" y="0"/>
                  <a:pt x="942" y="25"/>
                </a:cubicBezTo>
                <a:cubicBezTo>
                  <a:pt x="370" y="356"/>
                  <a:pt x="370" y="356"/>
                  <a:pt x="370" y="356"/>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10">
            <a:extLst>
              <a:ext uri="{FF2B5EF4-FFF2-40B4-BE49-F238E27FC236}">
                <a16:creationId xmlns:a16="http://schemas.microsoft.com/office/drawing/2014/main" id="{55CCDDF9-9352-0848-8564-0F0CD340B6B4}"/>
              </a:ext>
            </a:extLst>
          </p:cNvPr>
          <p:cNvSpPr>
            <a:spLocks/>
          </p:cNvSpPr>
          <p:nvPr/>
        </p:nvSpPr>
        <p:spPr bwMode="auto">
          <a:xfrm>
            <a:off x="3016204" y="1832888"/>
            <a:ext cx="413611" cy="706630"/>
          </a:xfrm>
          <a:custGeom>
            <a:avLst/>
            <a:gdLst>
              <a:gd name="T0" fmla="*/ 370 w 370"/>
              <a:gd name="T1" fmla="*/ 0 h 633"/>
              <a:gd name="T2" fmla="*/ 70 w 370"/>
              <a:gd name="T3" fmla="*/ 173 h 633"/>
              <a:gd name="T4" fmla="*/ 0 w 370"/>
              <a:gd name="T5" fmla="*/ 294 h 633"/>
              <a:gd name="T6" fmla="*/ 0 w 370"/>
              <a:gd name="T7" fmla="*/ 633 h 633"/>
            </a:gdLst>
            <a:ahLst/>
            <a:cxnLst>
              <a:cxn ang="0">
                <a:pos x="T0" y="T1"/>
              </a:cxn>
              <a:cxn ang="0">
                <a:pos x="T2" y="T3"/>
              </a:cxn>
              <a:cxn ang="0">
                <a:pos x="T4" y="T5"/>
              </a:cxn>
              <a:cxn ang="0">
                <a:pos x="T6" y="T7"/>
              </a:cxn>
            </a:cxnLst>
            <a:rect l="0" t="0" r="r" b="b"/>
            <a:pathLst>
              <a:path w="370" h="633">
                <a:moveTo>
                  <a:pt x="370" y="0"/>
                </a:moveTo>
                <a:cubicBezTo>
                  <a:pt x="70" y="173"/>
                  <a:pt x="70" y="173"/>
                  <a:pt x="70" y="173"/>
                </a:cubicBezTo>
                <a:cubicBezTo>
                  <a:pt x="27" y="198"/>
                  <a:pt x="0" y="244"/>
                  <a:pt x="0" y="294"/>
                </a:cubicBezTo>
                <a:cubicBezTo>
                  <a:pt x="0" y="633"/>
                  <a:pt x="0" y="633"/>
                  <a:pt x="0" y="633"/>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Freeform 11">
            <a:extLst>
              <a:ext uri="{FF2B5EF4-FFF2-40B4-BE49-F238E27FC236}">
                <a16:creationId xmlns:a16="http://schemas.microsoft.com/office/drawing/2014/main" id="{33EF0C12-E4D3-0E49-9946-A810F13CA82A}"/>
              </a:ext>
            </a:extLst>
          </p:cNvPr>
          <p:cNvSpPr>
            <a:spLocks/>
          </p:cNvSpPr>
          <p:nvPr/>
        </p:nvSpPr>
        <p:spPr bwMode="auto">
          <a:xfrm>
            <a:off x="5141731" y="2058288"/>
            <a:ext cx="77764" cy="1327609"/>
          </a:xfrm>
          <a:custGeom>
            <a:avLst/>
            <a:gdLst>
              <a:gd name="T0" fmla="*/ 0 w 70"/>
              <a:gd name="T1" fmla="*/ 1190 h 1190"/>
              <a:gd name="T2" fmla="*/ 70 w 70"/>
              <a:gd name="T3" fmla="*/ 1069 h 1190"/>
              <a:gd name="T4" fmla="*/ 70 w 70"/>
              <a:gd name="T5" fmla="*/ 121 h 1190"/>
              <a:gd name="T6" fmla="*/ 0 w 70"/>
              <a:gd name="T7" fmla="*/ 0 h 1190"/>
            </a:gdLst>
            <a:ahLst/>
            <a:cxnLst>
              <a:cxn ang="0">
                <a:pos x="T0" y="T1"/>
              </a:cxn>
              <a:cxn ang="0">
                <a:pos x="T2" y="T3"/>
              </a:cxn>
              <a:cxn ang="0">
                <a:pos x="T4" y="T5"/>
              </a:cxn>
              <a:cxn ang="0">
                <a:pos x="T6" y="T7"/>
              </a:cxn>
            </a:cxnLst>
            <a:rect l="0" t="0" r="r" b="b"/>
            <a:pathLst>
              <a:path w="70" h="1190">
                <a:moveTo>
                  <a:pt x="0" y="1190"/>
                </a:moveTo>
                <a:cubicBezTo>
                  <a:pt x="43" y="1165"/>
                  <a:pt x="70" y="1119"/>
                  <a:pt x="70" y="1069"/>
                </a:cubicBezTo>
                <a:cubicBezTo>
                  <a:pt x="70" y="121"/>
                  <a:pt x="70" y="121"/>
                  <a:pt x="70" y="121"/>
                </a:cubicBezTo>
                <a:cubicBezTo>
                  <a:pt x="70" y="71"/>
                  <a:pt x="43" y="25"/>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12">
            <a:extLst>
              <a:ext uri="{FF2B5EF4-FFF2-40B4-BE49-F238E27FC236}">
                <a16:creationId xmlns:a16="http://schemas.microsoft.com/office/drawing/2014/main" id="{A3D15FC9-3719-B645-B715-B17531F7846A}"/>
              </a:ext>
            </a:extLst>
          </p:cNvPr>
          <p:cNvSpPr>
            <a:spLocks/>
          </p:cNvSpPr>
          <p:nvPr/>
        </p:nvSpPr>
        <p:spPr bwMode="auto">
          <a:xfrm>
            <a:off x="3471513" y="3569598"/>
            <a:ext cx="926396" cy="371911"/>
          </a:xfrm>
          <a:custGeom>
            <a:avLst/>
            <a:gdLst>
              <a:gd name="T0" fmla="*/ 0 w 830"/>
              <a:gd name="T1" fmla="*/ 0 h 334"/>
              <a:gd name="T2" fmla="*/ 535 w 830"/>
              <a:gd name="T3" fmla="*/ 309 h 334"/>
              <a:gd name="T4" fmla="*/ 675 w 830"/>
              <a:gd name="T5" fmla="*/ 309 h 334"/>
              <a:gd name="T6" fmla="*/ 830 w 830"/>
              <a:gd name="T7" fmla="*/ 220 h 334"/>
            </a:gdLst>
            <a:ahLst/>
            <a:cxnLst>
              <a:cxn ang="0">
                <a:pos x="T0" y="T1"/>
              </a:cxn>
              <a:cxn ang="0">
                <a:pos x="T2" y="T3"/>
              </a:cxn>
              <a:cxn ang="0">
                <a:pos x="T4" y="T5"/>
              </a:cxn>
              <a:cxn ang="0">
                <a:pos x="T6" y="T7"/>
              </a:cxn>
            </a:cxnLst>
            <a:rect l="0" t="0" r="r" b="b"/>
            <a:pathLst>
              <a:path w="830" h="334">
                <a:moveTo>
                  <a:pt x="0" y="0"/>
                </a:moveTo>
                <a:cubicBezTo>
                  <a:pt x="535" y="309"/>
                  <a:pt x="535" y="309"/>
                  <a:pt x="535" y="309"/>
                </a:cubicBezTo>
                <a:cubicBezTo>
                  <a:pt x="578" y="334"/>
                  <a:pt x="632" y="334"/>
                  <a:pt x="675" y="309"/>
                </a:cubicBezTo>
                <a:cubicBezTo>
                  <a:pt x="830" y="220"/>
                  <a:pt x="830" y="220"/>
                  <a:pt x="830" y="22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13">
            <a:extLst>
              <a:ext uri="{FF2B5EF4-FFF2-40B4-BE49-F238E27FC236}">
                <a16:creationId xmlns:a16="http://schemas.microsoft.com/office/drawing/2014/main" id="{32F1A509-C6BC-DA4F-95A5-8F249BF3545A}"/>
              </a:ext>
            </a:extLst>
          </p:cNvPr>
          <p:cNvSpPr>
            <a:spLocks/>
          </p:cNvSpPr>
          <p:nvPr/>
        </p:nvSpPr>
        <p:spPr bwMode="auto">
          <a:xfrm>
            <a:off x="3073681" y="1508311"/>
            <a:ext cx="1072907" cy="2061287"/>
          </a:xfrm>
          <a:custGeom>
            <a:avLst/>
            <a:gdLst>
              <a:gd name="T0" fmla="*/ 961 w 961"/>
              <a:gd name="T1" fmla="*/ 0 h 1848"/>
              <a:gd name="T2" fmla="*/ 891 w 961"/>
              <a:gd name="T3" fmla="*/ 19 h 1848"/>
              <a:gd name="T4" fmla="*/ 70 w 961"/>
              <a:gd name="T5" fmla="*/ 493 h 1848"/>
              <a:gd name="T6" fmla="*/ 0 w 961"/>
              <a:gd name="T7" fmla="*/ 614 h 1848"/>
              <a:gd name="T8" fmla="*/ 0 w 961"/>
              <a:gd name="T9" fmla="*/ 1562 h 1848"/>
              <a:gd name="T10" fmla="*/ 70 w 961"/>
              <a:gd name="T11" fmla="*/ 1683 h 1848"/>
              <a:gd name="T12" fmla="*/ 356 w 961"/>
              <a:gd name="T13" fmla="*/ 1848 h 1848"/>
            </a:gdLst>
            <a:ahLst/>
            <a:cxnLst>
              <a:cxn ang="0">
                <a:pos x="T0" y="T1"/>
              </a:cxn>
              <a:cxn ang="0">
                <a:pos x="T2" y="T3"/>
              </a:cxn>
              <a:cxn ang="0">
                <a:pos x="T4" y="T5"/>
              </a:cxn>
              <a:cxn ang="0">
                <a:pos x="T6" y="T7"/>
              </a:cxn>
              <a:cxn ang="0">
                <a:pos x="T8" y="T9"/>
              </a:cxn>
              <a:cxn ang="0">
                <a:pos x="T10" y="T11"/>
              </a:cxn>
              <a:cxn ang="0">
                <a:pos x="T12" y="T13"/>
              </a:cxn>
            </a:cxnLst>
            <a:rect l="0" t="0" r="r" b="b"/>
            <a:pathLst>
              <a:path w="961" h="1848">
                <a:moveTo>
                  <a:pt x="961" y="0"/>
                </a:moveTo>
                <a:cubicBezTo>
                  <a:pt x="937" y="0"/>
                  <a:pt x="913" y="6"/>
                  <a:pt x="891" y="19"/>
                </a:cubicBezTo>
                <a:cubicBezTo>
                  <a:pt x="70" y="493"/>
                  <a:pt x="70" y="493"/>
                  <a:pt x="70" y="493"/>
                </a:cubicBezTo>
                <a:cubicBezTo>
                  <a:pt x="27" y="518"/>
                  <a:pt x="0" y="564"/>
                  <a:pt x="0" y="614"/>
                </a:cubicBezTo>
                <a:cubicBezTo>
                  <a:pt x="0" y="1562"/>
                  <a:pt x="0" y="1562"/>
                  <a:pt x="0" y="1562"/>
                </a:cubicBezTo>
                <a:cubicBezTo>
                  <a:pt x="0" y="1612"/>
                  <a:pt x="27" y="1658"/>
                  <a:pt x="70" y="1683"/>
                </a:cubicBezTo>
                <a:cubicBezTo>
                  <a:pt x="356" y="1848"/>
                  <a:pt x="356" y="1848"/>
                  <a:pt x="356" y="1848"/>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TextBox 52">
            <a:extLst>
              <a:ext uri="{FF2B5EF4-FFF2-40B4-BE49-F238E27FC236}">
                <a16:creationId xmlns:a16="http://schemas.microsoft.com/office/drawing/2014/main" id="{4A029E09-07F3-1D45-A0F2-23AE137D8C8C}"/>
              </a:ext>
            </a:extLst>
          </p:cNvPr>
          <p:cNvSpPr txBox="1"/>
          <p:nvPr/>
        </p:nvSpPr>
        <p:spPr>
          <a:xfrm>
            <a:off x="1737423" y="1137952"/>
            <a:ext cx="1996377" cy="443198"/>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Integrated </a:t>
            </a:r>
            <a:br>
              <a:rPr lang="en-US" sz="1200" dirty="0">
                <a:solidFill>
                  <a:prstClr val="white"/>
                </a:solidFill>
                <a:ea typeface="Karla" charset="0"/>
                <a:cs typeface="Karla" charset="0"/>
              </a:rPr>
            </a:br>
            <a:r>
              <a:rPr lang="en-US" sz="1200" dirty="0">
                <a:solidFill>
                  <a:prstClr val="white"/>
                </a:solidFill>
                <a:ea typeface="Karla" charset="0"/>
                <a:cs typeface="Karla" charset="0"/>
              </a:rPr>
              <a:t>Threat Intelligence</a:t>
            </a:r>
            <a:br>
              <a:rPr lang="en-US" sz="1200" dirty="0">
                <a:solidFill>
                  <a:prstClr val="white"/>
                </a:solidFill>
                <a:ea typeface="Karla" charset="0"/>
                <a:cs typeface="Karla" charset="0"/>
              </a:rPr>
            </a:br>
            <a:r>
              <a:rPr lang="en-US" sz="1200" dirty="0">
                <a:solidFill>
                  <a:prstClr val="white"/>
                </a:solidFill>
                <a:ea typeface="Karla" charset="0"/>
                <a:cs typeface="Karla" charset="0"/>
              </a:rPr>
              <a:t>&amp; IT Hygiene</a:t>
            </a:r>
          </a:p>
        </p:txBody>
      </p:sp>
      <p:sp>
        <p:nvSpPr>
          <p:cNvPr id="56" name="TextBox 55">
            <a:extLst>
              <a:ext uri="{FF2B5EF4-FFF2-40B4-BE49-F238E27FC236}">
                <a16:creationId xmlns:a16="http://schemas.microsoft.com/office/drawing/2014/main" id="{B7CF1953-9BBA-A846-908B-481DF1C4E54C}"/>
              </a:ext>
            </a:extLst>
          </p:cNvPr>
          <p:cNvSpPr txBox="1"/>
          <p:nvPr/>
        </p:nvSpPr>
        <p:spPr>
          <a:xfrm>
            <a:off x="4800600" y="3867150"/>
            <a:ext cx="1671922" cy="298287"/>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Endpoint Detection </a:t>
            </a:r>
            <a:br>
              <a:rPr lang="en-US" sz="1200" dirty="0">
                <a:solidFill>
                  <a:prstClr val="white"/>
                </a:solidFill>
                <a:ea typeface="Karla" charset="0"/>
                <a:cs typeface="Karla" charset="0"/>
              </a:rPr>
            </a:br>
            <a:r>
              <a:rPr lang="en-US" sz="1200" dirty="0">
                <a:solidFill>
                  <a:prstClr val="white"/>
                </a:solidFill>
                <a:ea typeface="Karla" charset="0"/>
                <a:cs typeface="Karla" charset="0"/>
              </a:rPr>
              <a:t>and Response (EDR)</a:t>
            </a:r>
          </a:p>
        </p:txBody>
      </p:sp>
      <p:grpSp>
        <p:nvGrpSpPr>
          <p:cNvPr id="57" name="Group 56">
            <a:extLst>
              <a:ext uri="{FF2B5EF4-FFF2-40B4-BE49-F238E27FC236}">
                <a16:creationId xmlns:a16="http://schemas.microsoft.com/office/drawing/2014/main" id="{4128E165-74E4-C54C-9F02-2E46473BE4F4}"/>
              </a:ext>
            </a:extLst>
          </p:cNvPr>
          <p:cNvGrpSpPr/>
          <p:nvPr/>
        </p:nvGrpSpPr>
        <p:grpSpPr>
          <a:xfrm>
            <a:off x="3403524" y="1672830"/>
            <a:ext cx="236476" cy="236474"/>
            <a:chOff x="4003010" y="-313017"/>
            <a:chExt cx="236476" cy="236474"/>
          </a:xfrm>
        </p:grpSpPr>
        <p:sp>
          <p:nvSpPr>
            <p:cNvPr id="58" name="Oval 57">
              <a:extLst>
                <a:ext uri="{FF2B5EF4-FFF2-40B4-BE49-F238E27FC236}">
                  <a16:creationId xmlns:a16="http://schemas.microsoft.com/office/drawing/2014/main" id="{314718B6-5FA7-4C4A-94AE-98602F39ACF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59" name="Oval 58">
              <a:extLst>
                <a:ext uri="{FF2B5EF4-FFF2-40B4-BE49-F238E27FC236}">
                  <a16:creationId xmlns:a16="http://schemas.microsoft.com/office/drawing/2014/main" id="{3A1E555E-A8E6-CB48-95A8-C2CBF7F60283}"/>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0" name="Oval 59">
              <a:extLst>
                <a:ext uri="{FF2B5EF4-FFF2-40B4-BE49-F238E27FC236}">
                  <a16:creationId xmlns:a16="http://schemas.microsoft.com/office/drawing/2014/main" id="{54CAAE72-E9A1-8C4B-A40C-060C6BAB740E}"/>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1" name="Group 60">
            <a:extLst>
              <a:ext uri="{FF2B5EF4-FFF2-40B4-BE49-F238E27FC236}">
                <a16:creationId xmlns:a16="http://schemas.microsoft.com/office/drawing/2014/main" id="{C3255C9D-4A76-934E-8CCD-1FEA29E98301}"/>
              </a:ext>
            </a:extLst>
          </p:cNvPr>
          <p:cNvGrpSpPr/>
          <p:nvPr/>
        </p:nvGrpSpPr>
        <p:grpSpPr>
          <a:xfrm>
            <a:off x="4636644" y="1649847"/>
            <a:ext cx="236476" cy="236474"/>
            <a:chOff x="4003010" y="-313017"/>
            <a:chExt cx="236476" cy="236474"/>
          </a:xfrm>
        </p:grpSpPr>
        <p:sp>
          <p:nvSpPr>
            <p:cNvPr id="62" name="Oval 61">
              <a:extLst>
                <a:ext uri="{FF2B5EF4-FFF2-40B4-BE49-F238E27FC236}">
                  <a16:creationId xmlns:a16="http://schemas.microsoft.com/office/drawing/2014/main" id="{3FC5F3C8-B0CF-254B-BCD6-74D184D6886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3" name="Oval 62">
              <a:extLst>
                <a:ext uri="{FF2B5EF4-FFF2-40B4-BE49-F238E27FC236}">
                  <a16:creationId xmlns:a16="http://schemas.microsoft.com/office/drawing/2014/main" id="{7B89EA0C-B713-224C-A112-73020229F14E}"/>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4" name="Oval 63">
              <a:extLst>
                <a:ext uri="{FF2B5EF4-FFF2-40B4-BE49-F238E27FC236}">
                  <a16:creationId xmlns:a16="http://schemas.microsoft.com/office/drawing/2014/main" id="{D977B5D2-FF74-6143-8D4D-988DE12708E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5" name="Group 64">
            <a:extLst>
              <a:ext uri="{FF2B5EF4-FFF2-40B4-BE49-F238E27FC236}">
                <a16:creationId xmlns:a16="http://schemas.microsoft.com/office/drawing/2014/main" id="{942875E2-D5E0-7B49-8E0C-08295A2E8174}"/>
              </a:ext>
            </a:extLst>
          </p:cNvPr>
          <p:cNvGrpSpPr/>
          <p:nvPr/>
        </p:nvGrpSpPr>
        <p:grpSpPr>
          <a:xfrm>
            <a:off x="3405993" y="3582558"/>
            <a:ext cx="236476" cy="236474"/>
            <a:chOff x="4003010" y="-313017"/>
            <a:chExt cx="236476" cy="236474"/>
          </a:xfrm>
        </p:grpSpPr>
        <p:sp>
          <p:nvSpPr>
            <p:cNvPr id="66" name="Oval 65">
              <a:extLst>
                <a:ext uri="{FF2B5EF4-FFF2-40B4-BE49-F238E27FC236}">
                  <a16:creationId xmlns:a16="http://schemas.microsoft.com/office/drawing/2014/main" id="{606B5AB0-205C-F44E-AC6D-1E1300B99D4C}"/>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7" name="Oval 66">
              <a:extLst>
                <a:ext uri="{FF2B5EF4-FFF2-40B4-BE49-F238E27FC236}">
                  <a16:creationId xmlns:a16="http://schemas.microsoft.com/office/drawing/2014/main" id="{5947FAD7-DF83-0349-90ED-BAE288CA0BA1}"/>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8" name="Oval 67">
              <a:extLst>
                <a:ext uri="{FF2B5EF4-FFF2-40B4-BE49-F238E27FC236}">
                  <a16:creationId xmlns:a16="http://schemas.microsoft.com/office/drawing/2014/main" id="{97E1FA46-E5B8-6742-B8E4-C7254A6E060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9" name="Group 68">
            <a:extLst>
              <a:ext uri="{FF2B5EF4-FFF2-40B4-BE49-F238E27FC236}">
                <a16:creationId xmlns:a16="http://schemas.microsoft.com/office/drawing/2014/main" id="{D5A50296-F404-D442-9E88-268ADEFE9757}"/>
              </a:ext>
            </a:extLst>
          </p:cNvPr>
          <p:cNvGrpSpPr/>
          <p:nvPr/>
        </p:nvGrpSpPr>
        <p:grpSpPr>
          <a:xfrm>
            <a:off x="4639113" y="3582558"/>
            <a:ext cx="236476" cy="236474"/>
            <a:chOff x="4003010" y="-313017"/>
            <a:chExt cx="236476" cy="236474"/>
          </a:xfrm>
        </p:grpSpPr>
        <p:sp>
          <p:nvSpPr>
            <p:cNvPr id="70" name="Oval 69">
              <a:extLst>
                <a:ext uri="{FF2B5EF4-FFF2-40B4-BE49-F238E27FC236}">
                  <a16:creationId xmlns:a16="http://schemas.microsoft.com/office/drawing/2014/main" id="{40068A51-4A2D-474F-94AB-B8125039478D}"/>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1" name="Oval 70">
              <a:extLst>
                <a:ext uri="{FF2B5EF4-FFF2-40B4-BE49-F238E27FC236}">
                  <a16:creationId xmlns:a16="http://schemas.microsoft.com/office/drawing/2014/main" id="{43FF2CC1-DE6B-2540-B7DC-BB5B49855542}"/>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2" name="Oval 71">
              <a:extLst>
                <a:ext uri="{FF2B5EF4-FFF2-40B4-BE49-F238E27FC236}">
                  <a16:creationId xmlns:a16="http://schemas.microsoft.com/office/drawing/2014/main" id="{48997027-0500-3F49-BE9D-592CB4495758}"/>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73" name="Group 14">
            <a:extLst>
              <a:ext uri="{FF2B5EF4-FFF2-40B4-BE49-F238E27FC236}">
                <a16:creationId xmlns:a16="http://schemas.microsoft.com/office/drawing/2014/main" id="{2AA73335-FB83-0645-A288-E8FDC842C50E}"/>
              </a:ext>
            </a:extLst>
          </p:cNvPr>
          <p:cNvGrpSpPr>
            <a:grpSpLocks noChangeAspect="1"/>
          </p:cNvGrpSpPr>
          <p:nvPr/>
        </p:nvGrpSpPr>
        <p:grpSpPr bwMode="auto">
          <a:xfrm>
            <a:off x="3567880" y="2250826"/>
            <a:ext cx="1011116" cy="985838"/>
            <a:chOff x="2148" y="1446"/>
            <a:chExt cx="640" cy="624"/>
          </a:xfrm>
        </p:grpSpPr>
        <p:sp>
          <p:nvSpPr>
            <p:cNvPr id="74" name="Freeform 15">
              <a:extLst>
                <a:ext uri="{FF2B5EF4-FFF2-40B4-BE49-F238E27FC236}">
                  <a16:creationId xmlns:a16="http://schemas.microsoft.com/office/drawing/2014/main" id="{D44A3F81-39F9-9740-9EC7-501DDBA8D377}"/>
                </a:ext>
              </a:extLst>
            </p:cNvPr>
            <p:cNvSpPr>
              <a:spLocks/>
            </p:cNvSpPr>
            <p:nvPr/>
          </p:nvSpPr>
          <p:spPr bwMode="auto">
            <a:xfrm>
              <a:off x="2436" y="1774"/>
              <a:ext cx="271" cy="164"/>
            </a:xfrm>
            <a:custGeom>
              <a:avLst/>
              <a:gdLst>
                <a:gd name="T0" fmla="*/ 349 w 349"/>
                <a:gd name="T1" fmla="*/ 92 h 212"/>
                <a:gd name="T2" fmla="*/ 268 w 349"/>
                <a:gd name="T3" fmla="*/ 105 h 212"/>
                <a:gd name="T4" fmla="*/ 199 w 349"/>
                <a:gd name="T5" fmla="*/ 122 h 212"/>
                <a:gd name="T6" fmla="*/ 248 w 349"/>
                <a:gd name="T7" fmla="*/ 147 h 212"/>
                <a:gd name="T8" fmla="*/ 280 w 349"/>
                <a:gd name="T9" fmla="*/ 192 h 212"/>
                <a:gd name="T10" fmla="*/ 244 w 349"/>
                <a:gd name="T11" fmla="*/ 159 h 212"/>
                <a:gd name="T12" fmla="*/ 239 w 349"/>
                <a:gd name="T13" fmla="*/ 208 h 212"/>
                <a:gd name="T14" fmla="*/ 186 w 349"/>
                <a:gd name="T15" fmla="*/ 166 h 212"/>
                <a:gd name="T16" fmla="*/ 121 w 349"/>
                <a:gd name="T17" fmla="*/ 156 h 212"/>
                <a:gd name="T18" fmla="*/ 148 w 349"/>
                <a:gd name="T19" fmla="*/ 161 h 212"/>
                <a:gd name="T20" fmla="*/ 71 w 349"/>
                <a:gd name="T21" fmla="*/ 94 h 212"/>
                <a:gd name="T22" fmla="*/ 117 w 349"/>
                <a:gd name="T23" fmla="*/ 118 h 212"/>
                <a:gd name="T24" fmla="*/ 0 w 349"/>
                <a:gd name="T25" fmla="*/ 0 h 212"/>
                <a:gd name="T26" fmla="*/ 146 w 349"/>
                <a:gd name="T27" fmla="*/ 50 h 212"/>
                <a:gd name="T28" fmla="*/ 349 w 349"/>
                <a:gd name="T29" fmla="*/ 9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212">
                  <a:moveTo>
                    <a:pt x="349" y="92"/>
                  </a:moveTo>
                  <a:cubicBezTo>
                    <a:pt x="333" y="91"/>
                    <a:pt x="304" y="87"/>
                    <a:pt x="268" y="105"/>
                  </a:cubicBezTo>
                  <a:cubicBezTo>
                    <a:pt x="231" y="123"/>
                    <a:pt x="217" y="124"/>
                    <a:pt x="199" y="122"/>
                  </a:cubicBezTo>
                  <a:cubicBezTo>
                    <a:pt x="204" y="132"/>
                    <a:pt x="215" y="145"/>
                    <a:pt x="248" y="147"/>
                  </a:cubicBezTo>
                  <a:cubicBezTo>
                    <a:pt x="282" y="149"/>
                    <a:pt x="298" y="150"/>
                    <a:pt x="280" y="192"/>
                  </a:cubicBezTo>
                  <a:cubicBezTo>
                    <a:pt x="280" y="179"/>
                    <a:pt x="278" y="155"/>
                    <a:pt x="244" y="159"/>
                  </a:cubicBezTo>
                  <a:cubicBezTo>
                    <a:pt x="211" y="164"/>
                    <a:pt x="204" y="193"/>
                    <a:pt x="239" y="208"/>
                  </a:cubicBezTo>
                  <a:cubicBezTo>
                    <a:pt x="228" y="211"/>
                    <a:pt x="203" y="212"/>
                    <a:pt x="186" y="166"/>
                  </a:cubicBezTo>
                  <a:cubicBezTo>
                    <a:pt x="174" y="172"/>
                    <a:pt x="155" y="182"/>
                    <a:pt x="121" y="156"/>
                  </a:cubicBezTo>
                  <a:cubicBezTo>
                    <a:pt x="133" y="160"/>
                    <a:pt x="148" y="161"/>
                    <a:pt x="148" y="161"/>
                  </a:cubicBezTo>
                  <a:cubicBezTo>
                    <a:pt x="118" y="146"/>
                    <a:pt x="89" y="120"/>
                    <a:pt x="71" y="94"/>
                  </a:cubicBezTo>
                  <a:cubicBezTo>
                    <a:pt x="85" y="105"/>
                    <a:pt x="101" y="116"/>
                    <a:pt x="117" y="118"/>
                  </a:cubicBezTo>
                  <a:cubicBezTo>
                    <a:pt x="98" y="95"/>
                    <a:pt x="54" y="48"/>
                    <a:pt x="0" y="0"/>
                  </a:cubicBezTo>
                  <a:cubicBezTo>
                    <a:pt x="34" y="22"/>
                    <a:pt x="77" y="59"/>
                    <a:pt x="146" y="50"/>
                  </a:cubicBezTo>
                  <a:cubicBezTo>
                    <a:pt x="214" y="42"/>
                    <a:pt x="261" y="27"/>
                    <a:pt x="349" y="92"/>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6">
              <a:extLst>
                <a:ext uri="{FF2B5EF4-FFF2-40B4-BE49-F238E27FC236}">
                  <a16:creationId xmlns:a16="http://schemas.microsoft.com/office/drawing/2014/main" id="{C7CFB428-40D2-A949-AC72-F5E3B824EA91}"/>
                </a:ext>
              </a:extLst>
            </p:cNvPr>
            <p:cNvSpPr>
              <a:spLocks/>
            </p:cNvSpPr>
            <p:nvPr/>
          </p:nvSpPr>
          <p:spPr bwMode="auto">
            <a:xfrm>
              <a:off x="2280" y="1735"/>
              <a:ext cx="198" cy="98"/>
            </a:xfrm>
            <a:custGeom>
              <a:avLst/>
              <a:gdLst>
                <a:gd name="T0" fmla="*/ 255 w 255"/>
                <a:gd name="T1" fmla="*/ 126 h 126"/>
                <a:gd name="T2" fmla="*/ 147 w 255"/>
                <a:gd name="T3" fmla="*/ 89 h 126"/>
                <a:gd name="T4" fmla="*/ 0 w 255"/>
                <a:gd name="T5" fmla="*/ 0 h 126"/>
                <a:gd name="T6" fmla="*/ 132 w 255"/>
                <a:gd name="T7" fmla="*/ 53 h 126"/>
                <a:gd name="T8" fmla="*/ 91 w 255"/>
                <a:gd name="T9" fmla="*/ 22 h 126"/>
                <a:gd name="T10" fmla="*/ 255 w 255"/>
                <a:gd name="T11" fmla="*/ 126 h 126"/>
              </a:gdLst>
              <a:ahLst/>
              <a:cxnLst>
                <a:cxn ang="0">
                  <a:pos x="T0" y="T1"/>
                </a:cxn>
                <a:cxn ang="0">
                  <a:pos x="T2" y="T3"/>
                </a:cxn>
                <a:cxn ang="0">
                  <a:pos x="T4" y="T5"/>
                </a:cxn>
                <a:cxn ang="0">
                  <a:pos x="T6" y="T7"/>
                </a:cxn>
                <a:cxn ang="0">
                  <a:pos x="T8" y="T9"/>
                </a:cxn>
                <a:cxn ang="0">
                  <a:pos x="T10" y="T11"/>
                </a:cxn>
              </a:cxnLst>
              <a:rect l="0" t="0" r="r" b="b"/>
              <a:pathLst>
                <a:path w="255" h="126">
                  <a:moveTo>
                    <a:pt x="255" y="126"/>
                  </a:moveTo>
                  <a:cubicBezTo>
                    <a:pt x="212" y="107"/>
                    <a:pt x="202" y="104"/>
                    <a:pt x="147" y="89"/>
                  </a:cubicBezTo>
                  <a:cubicBezTo>
                    <a:pt x="91" y="75"/>
                    <a:pt x="36" y="46"/>
                    <a:pt x="0" y="0"/>
                  </a:cubicBezTo>
                  <a:cubicBezTo>
                    <a:pt x="26" y="19"/>
                    <a:pt x="78" y="57"/>
                    <a:pt x="132" y="53"/>
                  </a:cubicBezTo>
                  <a:cubicBezTo>
                    <a:pt x="124" y="41"/>
                    <a:pt x="109" y="31"/>
                    <a:pt x="91" y="22"/>
                  </a:cubicBezTo>
                  <a:cubicBezTo>
                    <a:pt x="111" y="27"/>
                    <a:pt x="173" y="43"/>
                    <a:pt x="255" y="126"/>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7">
              <a:extLst>
                <a:ext uri="{FF2B5EF4-FFF2-40B4-BE49-F238E27FC236}">
                  <a16:creationId xmlns:a16="http://schemas.microsoft.com/office/drawing/2014/main" id="{EFF3FFE6-362E-9B49-9021-520734E1E61A}"/>
                </a:ext>
              </a:extLst>
            </p:cNvPr>
            <p:cNvSpPr>
              <a:spLocks/>
            </p:cNvSpPr>
            <p:nvPr/>
          </p:nvSpPr>
          <p:spPr bwMode="auto">
            <a:xfrm>
              <a:off x="2148" y="1475"/>
              <a:ext cx="257" cy="233"/>
            </a:xfrm>
            <a:custGeom>
              <a:avLst/>
              <a:gdLst>
                <a:gd name="T0" fmla="*/ 331 w 331"/>
                <a:gd name="T1" fmla="*/ 301 h 301"/>
                <a:gd name="T2" fmla="*/ 204 w 331"/>
                <a:gd name="T3" fmla="*/ 167 h 301"/>
                <a:gd name="T4" fmla="*/ 0 w 331"/>
                <a:gd name="T5" fmla="*/ 0 h 301"/>
                <a:gd name="T6" fmla="*/ 177 w 331"/>
                <a:gd name="T7" fmla="*/ 184 h 301"/>
                <a:gd name="T8" fmla="*/ 331 w 331"/>
                <a:gd name="T9" fmla="*/ 301 h 301"/>
              </a:gdLst>
              <a:ahLst/>
              <a:cxnLst>
                <a:cxn ang="0">
                  <a:pos x="T0" y="T1"/>
                </a:cxn>
                <a:cxn ang="0">
                  <a:pos x="T2" y="T3"/>
                </a:cxn>
                <a:cxn ang="0">
                  <a:pos x="T4" y="T5"/>
                </a:cxn>
                <a:cxn ang="0">
                  <a:pos x="T6" y="T7"/>
                </a:cxn>
                <a:cxn ang="0">
                  <a:pos x="T8" y="T9"/>
                </a:cxn>
              </a:cxnLst>
              <a:rect l="0" t="0" r="r" b="b"/>
              <a:pathLst>
                <a:path w="331" h="301">
                  <a:moveTo>
                    <a:pt x="331" y="301"/>
                  </a:moveTo>
                  <a:cubicBezTo>
                    <a:pt x="320" y="269"/>
                    <a:pt x="299" y="228"/>
                    <a:pt x="204" y="167"/>
                  </a:cubicBezTo>
                  <a:cubicBezTo>
                    <a:pt x="158" y="137"/>
                    <a:pt x="89" y="98"/>
                    <a:pt x="0" y="0"/>
                  </a:cubicBezTo>
                  <a:cubicBezTo>
                    <a:pt x="6" y="26"/>
                    <a:pt x="34" y="95"/>
                    <a:pt x="177" y="184"/>
                  </a:cubicBezTo>
                  <a:cubicBezTo>
                    <a:pt x="224" y="217"/>
                    <a:pt x="285" y="236"/>
                    <a:pt x="331" y="30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18">
              <a:extLst>
                <a:ext uri="{FF2B5EF4-FFF2-40B4-BE49-F238E27FC236}">
                  <a16:creationId xmlns:a16="http://schemas.microsoft.com/office/drawing/2014/main" id="{472B1FF7-9524-F84F-A18C-9CF0069DF80F}"/>
                </a:ext>
              </a:extLst>
            </p:cNvPr>
            <p:cNvSpPr>
              <a:spLocks/>
            </p:cNvSpPr>
            <p:nvPr/>
          </p:nvSpPr>
          <p:spPr bwMode="auto">
            <a:xfrm>
              <a:off x="2170" y="1557"/>
              <a:ext cx="239" cy="187"/>
            </a:xfrm>
            <a:custGeom>
              <a:avLst/>
              <a:gdLst>
                <a:gd name="T0" fmla="*/ 309 w 309"/>
                <a:gd name="T1" fmla="*/ 241 h 241"/>
                <a:gd name="T2" fmla="*/ 181 w 309"/>
                <a:gd name="T3" fmla="*/ 130 h 241"/>
                <a:gd name="T4" fmla="*/ 0 w 309"/>
                <a:gd name="T5" fmla="*/ 0 h 241"/>
                <a:gd name="T6" fmla="*/ 167 w 309"/>
                <a:gd name="T7" fmla="*/ 149 h 241"/>
                <a:gd name="T8" fmla="*/ 309 w 309"/>
                <a:gd name="T9" fmla="*/ 241 h 241"/>
              </a:gdLst>
              <a:ahLst/>
              <a:cxnLst>
                <a:cxn ang="0">
                  <a:pos x="T0" y="T1"/>
                </a:cxn>
                <a:cxn ang="0">
                  <a:pos x="T2" y="T3"/>
                </a:cxn>
                <a:cxn ang="0">
                  <a:pos x="T4" y="T5"/>
                </a:cxn>
                <a:cxn ang="0">
                  <a:pos x="T6" y="T7"/>
                </a:cxn>
                <a:cxn ang="0">
                  <a:pos x="T8" y="T9"/>
                </a:cxn>
              </a:cxnLst>
              <a:rect l="0" t="0" r="r" b="b"/>
              <a:pathLst>
                <a:path w="309" h="241">
                  <a:moveTo>
                    <a:pt x="309" y="241"/>
                  </a:moveTo>
                  <a:cubicBezTo>
                    <a:pt x="297" y="214"/>
                    <a:pt x="273" y="180"/>
                    <a:pt x="181" y="130"/>
                  </a:cubicBezTo>
                  <a:cubicBezTo>
                    <a:pt x="138" y="106"/>
                    <a:pt x="65" y="69"/>
                    <a:pt x="0" y="0"/>
                  </a:cubicBezTo>
                  <a:cubicBezTo>
                    <a:pt x="6" y="25"/>
                    <a:pt x="36" y="80"/>
                    <a:pt x="167" y="149"/>
                  </a:cubicBezTo>
                  <a:cubicBezTo>
                    <a:pt x="203" y="169"/>
                    <a:pt x="265" y="188"/>
                    <a:pt x="309" y="24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19">
              <a:extLst>
                <a:ext uri="{FF2B5EF4-FFF2-40B4-BE49-F238E27FC236}">
                  <a16:creationId xmlns:a16="http://schemas.microsoft.com/office/drawing/2014/main" id="{DCD6684D-0FFE-A541-BDF0-854A9FAA6D9D}"/>
                </a:ext>
              </a:extLst>
            </p:cNvPr>
            <p:cNvSpPr>
              <a:spLocks noEditPoints="1"/>
            </p:cNvSpPr>
            <p:nvPr/>
          </p:nvSpPr>
          <p:spPr bwMode="auto">
            <a:xfrm>
              <a:off x="2240" y="1493"/>
              <a:ext cx="504" cy="374"/>
            </a:xfrm>
            <a:custGeom>
              <a:avLst/>
              <a:gdLst>
                <a:gd name="T0" fmla="*/ 567 w 649"/>
                <a:gd name="T1" fmla="*/ 396 h 482"/>
                <a:gd name="T2" fmla="*/ 600 w 649"/>
                <a:gd name="T3" fmla="*/ 421 h 482"/>
                <a:gd name="T4" fmla="*/ 567 w 649"/>
                <a:gd name="T5" fmla="*/ 396 h 482"/>
                <a:gd name="T6" fmla="*/ 307 w 649"/>
                <a:gd name="T7" fmla="*/ 184 h 482"/>
                <a:gd name="T8" fmla="*/ 0 w 649"/>
                <a:gd name="T9" fmla="*/ 0 h 482"/>
                <a:gd name="T10" fmla="*/ 150 w 649"/>
                <a:gd name="T11" fmla="*/ 159 h 482"/>
                <a:gd name="T12" fmla="*/ 237 w 649"/>
                <a:gd name="T13" fmla="*/ 271 h 482"/>
                <a:gd name="T14" fmla="*/ 328 w 649"/>
                <a:gd name="T15" fmla="*/ 382 h 482"/>
                <a:gd name="T16" fmla="*/ 503 w 649"/>
                <a:gd name="T17" fmla="*/ 403 h 482"/>
                <a:gd name="T18" fmla="*/ 635 w 649"/>
                <a:gd name="T19" fmla="*/ 482 h 482"/>
                <a:gd name="T20" fmla="*/ 607 w 649"/>
                <a:gd name="T21" fmla="*/ 413 h 482"/>
                <a:gd name="T22" fmla="*/ 507 w 649"/>
                <a:gd name="T23" fmla="*/ 356 h 482"/>
                <a:gd name="T24" fmla="*/ 499 w 649"/>
                <a:gd name="T25" fmla="*/ 322 h 482"/>
                <a:gd name="T26" fmla="*/ 307 w 649"/>
                <a:gd name="T27" fmla="*/ 18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9" h="482">
                  <a:moveTo>
                    <a:pt x="567" y="396"/>
                  </a:moveTo>
                  <a:cubicBezTo>
                    <a:pt x="601" y="401"/>
                    <a:pt x="600" y="408"/>
                    <a:pt x="600" y="421"/>
                  </a:cubicBezTo>
                  <a:cubicBezTo>
                    <a:pt x="585" y="405"/>
                    <a:pt x="567" y="396"/>
                    <a:pt x="567" y="396"/>
                  </a:cubicBezTo>
                  <a:moveTo>
                    <a:pt x="307" y="184"/>
                  </a:moveTo>
                  <a:cubicBezTo>
                    <a:pt x="127" y="133"/>
                    <a:pt x="55" y="68"/>
                    <a:pt x="0" y="0"/>
                  </a:cubicBezTo>
                  <a:cubicBezTo>
                    <a:pt x="25" y="78"/>
                    <a:pt x="86" y="106"/>
                    <a:pt x="150" y="159"/>
                  </a:cubicBezTo>
                  <a:cubicBezTo>
                    <a:pt x="215" y="211"/>
                    <a:pt x="218" y="240"/>
                    <a:pt x="237" y="271"/>
                  </a:cubicBezTo>
                  <a:cubicBezTo>
                    <a:pt x="280" y="340"/>
                    <a:pt x="286" y="351"/>
                    <a:pt x="328" y="382"/>
                  </a:cubicBezTo>
                  <a:cubicBezTo>
                    <a:pt x="378" y="415"/>
                    <a:pt x="438" y="392"/>
                    <a:pt x="503" y="403"/>
                  </a:cubicBezTo>
                  <a:cubicBezTo>
                    <a:pt x="569" y="413"/>
                    <a:pt x="623" y="463"/>
                    <a:pt x="635" y="482"/>
                  </a:cubicBezTo>
                  <a:cubicBezTo>
                    <a:pt x="649" y="458"/>
                    <a:pt x="616" y="422"/>
                    <a:pt x="607" y="413"/>
                  </a:cubicBezTo>
                  <a:cubicBezTo>
                    <a:pt x="612" y="381"/>
                    <a:pt x="536" y="367"/>
                    <a:pt x="507" y="356"/>
                  </a:cubicBezTo>
                  <a:cubicBezTo>
                    <a:pt x="501" y="354"/>
                    <a:pt x="487" y="351"/>
                    <a:pt x="499" y="322"/>
                  </a:cubicBezTo>
                  <a:cubicBezTo>
                    <a:pt x="516" y="282"/>
                    <a:pt x="533" y="247"/>
                    <a:pt x="307" y="184"/>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Freeform 20">
              <a:extLst>
                <a:ext uri="{FF2B5EF4-FFF2-40B4-BE49-F238E27FC236}">
                  <a16:creationId xmlns:a16="http://schemas.microsoft.com/office/drawing/2014/main" id="{D3B2C813-CDBC-E24F-90BC-52FDE0567B46}"/>
                </a:ext>
              </a:extLst>
            </p:cNvPr>
            <p:cNvSpPr>
              <a:spLocks/>
            </p:cNvSpPr>
            <p:nvPr/>
          </p:nvSpPr>
          <p:spPr bwMode="auto">
            <a:xfrm>
              <a:off x="2236" y="1446"/>
              <a:ext cx="552" cy="624"/>
            </a:xfrm>
            <a:custGeom>
              <a:avLst/>
              <a:gdLst>
                <a:gd name="T0" fmla="*/ 184 w 712"/>
                <a:gd name="T1" fmla="*/ 90 h 804"/>
                <a:gd name="T2" fmla="*/ 322 w 712"/>
                <a:gd name="T3" fmla="*/ 11 h 804"/>
                <a:gd name="T4" fmla="*/ 391 w 712"/>
                <a:gd name="T5" fmla="*/ 11 h 804"/>
                <a:gd name="T6" fmla="*/ 678 w 712"/>
                <a:gd name="T7" fmla="*/ 177 h 804"/>
                <a:gd name="T8" fmla="*/ 712 w 712"/>
                <a:gd name="T9" fmla="*/ 237 h 804"/>
                <a:gd name="T10" fmla="*/ 712 w 712"/>
                <a:gd name="T11" fmla="*/ 568 h 804"/>
                <a:gd name="T12" fmla="*/ 678 w 712"/>
                <a:gd name="T13" fmla="*/ 628 h 804"/>
                <a:gd name="T14" fmla="*/ 391 w 712"/>
                <a:gd name="T15" fmla="*/ 793 h 804"/>
                <a:gd name="T16" fmla="*/ 322 w 712"/>
                <a:gd name="T17" fmla="*/ 793 h 804"/>
                <a:gd name="T18" fmla="*/ 35 w 712"/>
                <a:gd name="T19" fmla="*/ 628 h 804"/>
                <a:gd name="T20" fmla="*/ 0 w 712"/>
                <a:gd name="T21" fmla="*/ 568 h 804"/>
                <a:gd name="T22" fmla="*/ 0 w 712"/>
                <a:gd name="T23" fmla="*/ 38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2" h="804">
                  <a:moveTo>
                    <a:pt x="184" y="90"/>
                  </a:moveTo>
                  <a:cubicBezTo>
                    <a:pt x="322" y="11"/>
                    <a:pt x="322" y="11"/>
                    <a:pt x="322" y="11"/>
                  </a:cubicBezTo>
                  <a:cubicBezTo>
                    <a:pt x="341" y="0"/>
                    <a:pt x="372" y="0"/>
                    <a:pt x="391" y="11"/>
                  </a:cubicBezTo>
                  <a:cubicBezTo>
                    <a:pt x="678" y="177"/>
                    <a:pt x="678" y="177"/>
                    <a:pt x="678" y="177"/>
                  </a:cubicBezTo>
                  <a:cubicBezTo>
                    <a:pt x="697" y="188"/>
                    <a:pt x="712" y="215"/>
                    <a:pt x="712" y="237"/>
                  </a:cubicBezTo>
                  <a:cubicBezTo>
                    <a:pt x="712" y="568"/>
                    <a:pt x="712" y="568"/>
                    <a:pt x="712" y="568"/>
                  </a:cubicBezTo>
                  <a:cubicBezTo>
                    <a:pt x="712" y="590"/>
                    <a:pt x="697" y="617"/>
                    <a:pt x="678" y="628"/>
                  </a:cubicBezTo>
                  <a:cubicBezTo>
                    <a:pt x="391" y="793"/>
                    <a:pt x="391" y="793"/>
                    <a:pt x="391" y="793"/>
                  </a:cubicBezTo>
                  <a:cubicBezTo>
                    <a:pt x="372" y="804"/>
                    <a:pt x="341" y="804"/>
                    <a:pt x="322" y="793"/>
                  </a:cubicBezTo>
                  <a:cubicBezTo>
                    <a:pt x="35" y="628"/>
                    <a:pt x="35" y="628"/>
                    <a:pt x="35" y="628"/>
                  </a:cubicBezTo>
                  <a:cubicBezTo>
                    <a:pt x="16" y="617"/>
                    <a:pt x="0" y="590"/>
                    <a:pt x="0" y="568"/>
                  </a:cubicBezTo>
                  <a:cubicBezTo>
                    <a:pt x="0" y="384"/>
                    <a:pt x="0" y="384"/>
                    <a:pt x="0" y="384"/>
                  </a:cubicBezTo>
                </a:path>
              </a:pathLst>
            </a:custGeom>
            <a:noFill/>
            <a:ln w="14288" cap="rnd">
              <a:solidFill>
                <a:srgbClr val="EC3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0" name="Round Same Side Corner Rectangle 79">
            <a:extLst>
              <a:ext uri="{FF2B5EF4-FFF2-40B4-BE49-F238E27FC236}">
                <a16:creationId xmlns:a16="http://schemas.microsoft.com/office/drawing/2014/main" id="{9FD9057F-2686-574A-928C-9F118290F3AF}"/>
              </a:ext>
            </a:extLst>
          </p:cNvPr>
          <p:cNvSpPr/>
          <p:nvPr/>
        </p:nvSpPr>
        <p:spPr>
          <a:xfrm rot="16200000">
            <a:off x="5417806" y="1417303"/>
            <a:ext cx="4476750" cy="2975644"/>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6FB78AD6-5329-9F46-BDD1-676E7B2BB099}"/>
              </a:ext>
            </a:extLst>
          </p:cNvPr>
          <p:cNvSpPr/>
          <p:nvPr/>
        </p:nvSpPr>
        <p:spPr>
          <a:xfrm>
            <a:off x="6577947" y="866358"/>
            <a:ext cx="1818648" cy="303416"/>
          </a:xfrm>
          <a:prstGeom prst="rect">
            <a:avLst/>
          </a:prstGeom>
        </p:spPr>
        <p:txBody>
          <a:bodyPr wrap="square">
            <a:spAutoFit/>
          </a:bodyPr>
          <a:lstStyle/>
          <a:p>
            <a:pPr marL="7938">
              <a:lnSpc>
                <a:spcPct val="85000"/>
              </a:lnSpc>
            </a:pPr>
            <a:r>
              <a:rPr lang="en-US" sz="1600" b="1" dirty="0">
                <a:solidFill>
                  <a:schemeClr val="bg1"/>
                </a:solidFill>
                <a:latin typeface="ITC Avant Garde Pro Md" panose="02000503030000020004" pitchFamily="2" charset="77"/>
                <a:ea typeface="ITC Avant Garde Gothic Pro Book" charset="0"/>
                <a:cs typeface="ITC Avant Garde Gothic Pro Book" charset="0"/>
              </a:rPr>
              <a:t>BUSINESS VALUE</a:t>
            </a:r>
          </a:p>
        </p:txBody>
      </p:sp>
      <p:sp>
        <p:nvSpPr>
          <p:cNvPr id="83" name="Rectangle 82">
            <a:extLst>
              <a:ext uri="{FF2B5EF4-FFF2-40B4-BE49-F238E27FC236}">
                <a16:creationId xmlns:a16="http://schemas.microsoft.com/office/drawing/2014/main" id="{1F319EAB-B5FC-2645-86DF-91E67E25CF3D}"/>
              </a:ext>
            </a:extLst>
          </p:cNvPr>
          <p:cNvSpPr/>
          <p:nvPr/>
        </p:nvSpPr>
        <p:spPr>
          <a:xfrm>
            <a:off x="6577947" y="2722309"/>
            <a:ext cx="2304796" cy="249812"/>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Expanded visibility &amp; control</a:t>
            </a:r>
          </a:p>
        </p:txBody>
      </p:sp>
      <p:sp>
        <p:nvSpPr>
          <p:cNvPr id="84" name="Rectangle 83">
            <a:extLst>
              <a:ext uri="{FF2B5EF4-FFF2-40B4-BE49-F238E27FC236}">
                <a16:creationId xmlns:a16="http://schemas.microsoft.com/office/drawing/2014/main" id="{758E0B52-4417-AD4A-98A9-AD3099F4297C}"/>
              </a:ext>
            </a:extLst>
          </p:cNvPr>
          <p:cNvSpPr/>
          <p:nvPr/>
        </p:nvSpPr>
        <p:spPr>
          <a:xfrm>
            <a:off x="6577947" y="3132060"/>
            <a:ext cx="230320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Analysts empowered by real time visibility and threat intel</a:t>
            </a:r>
          </a:p>
        </p:txBody>
      </p:sp>
      <p:sp>
        <p:nvSpPr>
          <p:cNvPr id="85" name="Rectangle 84">
            <a:extLst>
              <a:ext uri="{FF2B5EF4-FFF2-40B4-BE49-F238E27FC236}">
                <a16:creationId xmlns:a16="http://schemas.microsoft.com/office/drawing/2014/main" id="{D82AA410-4A19-8244-ABFD-32BA060F8249}"/>
              </a:ext>
            </a:extLst>
          </p:cNvPr>
          <p:cNvSpPr/>
          <p:nvPr/>
        </p:nvSpPr>
        <p:spPr>
          <a:xfrm>
            <a:off x="6577947" y="2177668"/>
            <a:ext cx="222771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Premium threat hunting adds guided remediation</a:t>
            </a:r>
          </a:p>
        </p:txBody>
      </p:sp>
      <p:sp>
        <p:nvSpPr>
          <p:cNvPr id="86" name="Rectangle 85">
            <a:extLst>
              <a:ext uri="{FF2B5EF4-FFF2-40B4-BE49-F238E27FC236}">
                <a16:creationId xmlns:a16="http://schemas.microsoft.com/office/drawing/2014/main" id="{008F53BE-D4F9-A349-9BCD-E9F492316806}"/>
              </a:ext>
            </a:extLst>
          </p:cNvPr>
          <p:cNvSpPr/>
          <p:nvPr/>
        </p:nvSpPr>
        <p:spPr>
          <a:xfrm>
            <a:off x="6577947" y="1697142"/>
            <a:ext cx="1985482" cy="406778"/>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Protection that unifies NGAV, EDR and IT Hygiene </a:t>
            </a:r>
          </a:p>
        </p:txBody>
      </p:sp>
      <p:grpSp>
        <p:nvGrpSpPr>
          <p:cNvPr id="87" name="Group 86">
            <a:extLst>
              <a:ext uri="{FF2B5EF4-FFF2-40B4-BE49-F238E27FC236}">
                <a16:creationId xmlns:a16="http://schemas.microsoft.com/office/drawing/2014/main" id="{499CCDB9-CBA7-BE41-BF0C-A102D717F441}"/>
              </a:ext>
            </a:extLst>
          </p:cNvPr>
          <p:cNvGrpSpPr/>
          <p:nvPr/>
        </p:nvGrpSpPr>
        <p:grpSpPr>
          <a:xfrm>
            <a:off x="6633029" y="2136301"/>
            <a:ext cx="2111180" cy="1444172"/>
            <a:chOff x="6633029" y="1991157"/>
            <a:chExt cx="2111180" cy="1444172"/>
          </a:xfrm>
        </p:grpSpPr>
        <p:cxnSp>
          <p:nvCxnSpPr>
            <p:cNvPr id="88" name="Straight Connector 87">
              <a:extLst>
                <a:ext uri="{FF2B5EF4-FFF2-40B4-BE49-F238E27FC236}">
                  <a16:creationId xmlns:a16="http://schemas.microsoft.com/office/drawing/2014/main" id="{0238E63B-9E7D-E54B-A9D5-2703FEDA86FE}"/>
                </a:ext>
              </a:extLst>
            </p:cNvPr>
            <p:cNvCxnSpPr>
              <a:cxnSpLocks/>
            </p:cNvCxnSpPr>
            <p:nvPr/>
          </p:nvCxnSpPr>
          <p:spPr>
            <a:xfrm>
              <a:off x="6633029" y="1991157"/>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70C7BB5-713E-DA42-8D26-D29A49A04900}"/>
                </a:ext>
              </a:extLst>
            </p:cNvPr>
            <p:cNvCxnSpPr>
              <a:cxnSpLocks/>
            </p:cNvCxnSpPr>
            <p:nvPr/>
          </p:nvCxnSpPr>
          <p:spPr>
            <a:xfrm>
              <a:off x="6633029" y="24701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CE6B42D-645C-8248-BBD0-70BCE66F5B9E}"/>
                </a:ext>
              </a:extLst>
            </p:cNvPr>
            <p:cNvCxnSpPr>
              <a:cxnSpLocks/>
            </p:cNvCxnSpPr>
            <p:nvPr/>
          </p:nvCxnSpPr>
          <p:spPr>
            <a:xfrm>
              <a:off x="6633029" y="29273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07D4E7B-3ABC-3C42-9AB7-AE4B6AAFAE69}"/>
                </a:ext>
              </a:extLst>
            </p:cNvPr>
            <p:cNvCxnSpPr>
              <a:cxnSpLocks/>
            </p:cNvCxnSpPr>
            <p:nvPr/>
          </p:nvCxnSpPr>
          <p:spPr>
            <a:xfrm>
              <a:off x="6633029" y="3435329"/>
              <a:ext cx="2111180" cy="0"/>
            </a:xfrm>
            <a:prstGeom prst="line">
              <a:avLst/>
            </a:prstGeom>
            <a:ln w="12700">
              <a:solidFill>
                <a:schemeClr val="tx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E53685F-C182-704D-AD3A-2267D2D9519E}"/>
                </a:ext>
              </a:extLst>
            </p:cNvPr>
            <p:cNvCxnSpPr>
              <a:cxnSpLocks/>
            </p:cNvCxnSpPr>
            <p:nvPr/>
          </p:nvCxnSpPr>
          <p:spPr>
            <a:xfrm>
              <a:off x="6633029" y="3420944"/>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99" name="Rectangle 98">
            <a:extLst>
              <a:ext uri="{FF2B5EF4-FFF2-40B4-BE49-F238E27FC236}">
                <a16:creationId xmlns:a16="http://schemas.microsoft.com/office/drawing/2014/main" id="{B7BFE7A5-6A71-C441-B1F2-30AF5E39DB29}"/>
              </a:ext>
            </a:extLst>
          </p:cNvPr>
          <p:cNvSpPr/>
          <p:nvPr/>
        </p:nvSpPr>
        <p:spPr>
          <a:xfrm>
            <a:off x="6577947" y="3651714"/>
            <a:ext cx="2176586" cy="563744"/>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Discover unprotected systems, risky applications</a:t>
            </a:r>
          </a:p>
          <a:p>
            <a:pPr>
              <a:lnSpc>
                <a:spcPct val="85000"/>
              </a:lnSpc>
            </a:pPr>
            <a:r>
              <a:rPr lang="en-CA" sz="1200" dirty="0">
                <a:solidFill>
                  <a:schemeClr val="bg1"/>
                </a:solidFill>
                <a:latin typeface="Karla" charset="0"/>
                <a:ea typeface="Karla" charset="0"/>
                <a:cs typeface="Karla" charset="0"/>
              </a:rPr>
              <a:t>and users</a:t>
            </a:r>
          </a:p>
        </p:txBody>
      </p:sp>
      <p:pic>
        <p:nvPicPr>
          <p:cNvPr id="92" name="Graphic 91">
            <a:extLst>
              <a:ext uri="{FF2B5EF4-FFF2-40B4-BE49-F238E27FC236}">
                <a16:creationId xmlns:a16="http://schemas.microsoft.com/office/drawing/2014/main" id="{68A19D77-BFEA-2D42-B5B0-4C45EDE44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4726" y="2182455"/>
            <a:ext cx="991917" cy="1122924"/>
          </a:xfrm>
          <a:prstGeom prst="rect">
            <a:avLst/>
          </a:prstGeom>
        </p:spPr>
      </p:pic>
      <p:pic>
        <p:nvPicPr>
          <p:cNvPr id="93" name="Graphic 92">
            <a:extLst>
              <a:ext uri="{FF2B5EF4-FFF2-40B4-BE49-F238E27FC236}">
                <a16:creationId xmlns:a16="http://schemas.microsoft.com/office/drawing/2014/main" id="{821036D7-412E-BC48-BBF5-B3E72FFAB1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258" y="2123549"/>
            <a:ext cx="1103997" cy="1249808"/>
          </a:xfrm>
          <a:prstGeom prst="rect">
            <a:avLst/>
          </a:prstGeom>
        </p:spPr>
      </p:pic>
      <p:sp>
        <p:nvSpPr>
          <p:cNvPr id="94" name="Title 7">
            <a:extLst>
              <a:ext uri="{FF2B5EF4-FFF2-40B4-BE49-F238E27FC236}">
                <a16:creationId xmlns:a16="http://schemas.microsoft.com/office/drawing/2014/main" id="{1F01F8D5-2F5F-4B60-9A48-4498624EAE9B}"/>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Falcon </a:t>
            </a:r>
            <a:r>
              <a:rPr lang="en-US" sz="2400" b="1" dirty="0" err="1"/>
              <a:t>EndPoint</a:t>
            </a:r>
            <a:r>
              <a:rPr lang="en-US" sz="2400" b="1" dirty="0"/>
              <a:t> Protection PREMIUM</a:t>
            </a:r>
          </a:p>
        </p:txBody>
      </p:sp>
      <p:sp>
        <p:nvSpPr>
          <p:cNvPr id="95" name="Freeform 80">
            <a:extLst>
              <a:ext uri="{FF2B5EF4-FFF2-40B4-BE49-F238E27FC236}">
                <a16:creationId xmlns:a16="http://schemas.microsoft.com/office/drawing/2014/main" id="{6691DEC4-08A7-4631-BC3A-F73FF73DE915}"/>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102" name="TextBox 101">
            <a:extLst>
              <a:ext uri="{FF2B5EF4-FFF2-40B4-BE49-F238E27FC236}">
                <a16:creationId xmlns:a16="http://schemas.microsoft.com/office/drawing/2014/main" id="{732C40CD-D71B-48C3-9A55-64F29DA31F5A}"/>
              </a:ext>
            </a:extLst>
          </p:cNvPr>
          <p:cNvSpPr txBox="1"/>
          <p:nvPr/>
        </p:nvSpPr>
        <p:spPr>
          <a:xfrm>
            <a:off x="2192418" y="3873663"/>
            <a:ext cx="1312782" cy="298287"/>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Premium Managed </a:t>
            </a:r>
            <a:br>
              <a:rPr lang="en-US" sz="1200" dirty="0">
                <a:solidFill>
                  <a:prstClr val="white"/>
                </a:solidFill>
                <a:ea typeface="Karla" charset="0"/>
                <a:cs typeface="Karla" charset="0"/>
              </a:rPr>
            </a:br>
            <a:r>
              <a:rPr lang="en-US" sz="1200" dirty="0">
                <a:solidFill>
                  <a:prstClr val="white"/>
                </a:solidFill>
                <a:ea typeface="Karla" charset="0"/>
                <a:cs typeface="Karla" charset="0"/>
              </a:rPr>
              <a:t>Threat Hunting</a:t>
            </a:r>
          </a:p>
        </p:txBody>
      </p:sp>
      <p:sp>
        <p:nvSpPr>
          <p:cNvPr id="104" name="TextBox 103">
            <a:extLst>
              <a:ext uri="{FF2B5EF4-FFF2-40B4-BE49-F238E27FC236}">
                <a16:creationId xmlns:a16="http://schemas.microsoft.com/office/drawing/2014/main" id="{75BE54B2-8DFA-4728-B1B4-336307CB4019}"/>
              </a:ext>
            </a:extLst>
          </p:cNvPr>
          <p:cNvSpPr txBox="1"/>
          <p:nvPr/>
        </p:nvSpPr>
        <p:spPr>
          <a:xfrm>
            <a:off x="4714352" y="1144046"/>
            <a:ext cx="1312270" cy="298287"/>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Next Generation Antivirus (AV)</a:t>
            </a:r>
          </a:p>
        </p:txBody>
      </p:sp>
      <p:sp>
        <p:nvSpPr>
          <p:cNvPr id="111" name="Rectangle 3">
            <a:extLst>
              <a:ext uri="{FF2B5EF4-FFF2-40B4-BE49-F238E27FC236}">
                <a16:creationId xmlns:a16="http://schemas.microsoft.com/office/drawing/2014/main" id="{7407B574-C4E0-4689-8B53-08B78DDBC2E8}"/>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animation">
            <a:extLst>
              <a:ext uri="{FF2B5EF4-FFF2-40B4-BE49-F238E27FC236}">
                <a16:creationId xmlns:a16="http://schemas.microsoft.com/office/drawing/2014/main" id="{82E9A8B0-FCBD-449A-B0B0-3559037617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81" name="Picture 80">
            <a:extLst>
              <a:ext uri="{FF2B5EF4-FFF2-40B4-BE49-F238E27FC236}">
                <a16:creationId xmlns:a16="http://schemas.microsoft.com/office/drawing/2014/main" id="{02206721-E0CE-47DB-9D17-502E4F35D695}"/>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96" name="Picture 95">
            <a:extLst>
              <a:ext uri="{FF2B5EF4-FFF2-40B4-BE49-F238E27FC236}">
                <a16:creationId xmlns:a16="http://schemas.microsoft.com/office/drawing/2014/main" id="{41C7A3C5-CEFE-4916-A679-6BFF5403A4A0}"/>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141905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0" presetClass="path" presetSubtype="0" decel="50000" fill="hold" grpId="1" nodeType="withEffect">
                                  <p:stCondLst>
                                    <p:cond delay="0"/>
                                  </p:stCondLst>
                                  <p:childTnLst>
                                    <p:animMotion origin="layout" path="M -1.38889E-6 0.04229 L -1.38889E-6 -4.44444E-6 " pathEditMode="relative" rAng="0" ptsTypes="AA">
                                      <p:cBhvr>
                                        <p:cTn id="12" dur="750" fill="hold"/>
                                        <p:tgtEl>
                                          <p:spTgt spid="86"/>
                                        </p:tgtEl>
                                        <p:attrNameLst>
                                          <p:attrName>ppt_x</p:attrName>
                                          <p:attrName>ppt_y</p:attrName>
                                        </p:attrNameLst>
                                      </p:cBhvr>
                                      <p:rCtr x="0" y="-2130"/>
                                    </p:animMotion>
                                  </p:childTnLst>
                                </p:cTn>
                              </p:par>
                              <p:par>
                                <p:cTn id="13" presetID="10" presetClass="entr" presetSubtype="0" fill="hold" grpId="0" nodeType="withEffect">
                                  <p:stCondLst>
                                    <p:cond delay="10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0" presetClass="path" presetSubtype="0" decel="50000" fill="hold" grpId="1" nodeType="withEffect">
                                  <p:stCondLst>
                                    <p:cond delay="100"/>
                                  </p:stCondLst>
                                  <p:childTnLst>
                                    <p:animMotion origin="layout" path="M -2.5E-6 0.04229 L -2.5E-6 -2.96296E-6 " pathEditMode="relative" rAng="0" ptsTypes="AA">
                                      <p:cBhvr>
                                        <p:cTn id="17" dur="750" fill="hold"/>
                                        <p:tgtEl>
                                          <p:spTgt spid="85"/>
                                        </p:tgtEl>
                                        <p:attrNameLst>
                                          <p:attrName>ppt_x</p:attrName>
                                          <p:attrName>ppt_y</p:attrName>
                                        </p:attrNameLst>
                                      </p:cBhvr>
                                      <p:rCtr x="0" y="-2130"/>
                                    </p:animMotion>
                                  </p:childTnLst>
                                </p:cTn>
                              </p:par>
                              <p:par>
                                <p:cTn id="18" presetID="10" presetClass="entr" presetSubtype="0" fill="hold" grpId="0" nodeType="withEffect">
                                  <p:stCondLst>
                                    <p:cond delay="20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par>
                                <p:cTn id="21" presetID="0" presetClass="path" presetSubtype="0" decel="50000" fill="hold" grpId="1" nodeType="withEffect">
                                  <p:stCondLst>
                                    <p:cond delay="200"/>
                                  </p:stCondLst>
                                  <p:childTnLst>
                                    <p:animMotion origin="layout" path="M -2.5E-6 0.04228 L -2.5E-6 4.93827E-6 " pathEditMode="relative" rAng="0" ptsTypes="AA">
                                      <p:cBhvr>
                                        <p:cTn id="22" dur="750" fill="hold"/>
                                        <p:tgtEl>
                                          <p:spTgt spid="83"/>
                                        </p:tgtEl>
                                        <p:attrNameLst>
                                          <p:attrName>ppt_x</p:attrName>
                                          <p:attrName>ppt_y</p:attrName>
                                        </p:attrNameLst>
                                      </p:cBhvr>
                                      <p:rCtr x="0" y="-2130"/>
                                    </p:animMotion>
                                  </p:childTnLst>
                                </p:cTn>
                              </p:par>
                              <p:par>
                                <p:cTn id="23" presetID="10" presetClass="entr" presetSubtype="0" fill="hold" grpId="0" nodeType="withEffect">
                                  <p:stCondLst>
                                    <p:cond delay="30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0" presetClass="path" presetSubtype="0" decel="50000" fill="hold" grpId="1" nodeType="withEffect">
                                  <p:stCondLst>
                                    <p:cond delay="300"/>
                                  </p:stCondLst>
                                  <p:childTnLst>
                                    <p:animMotion origin="layout" path="M 2.5E-6 0.04228 L 2.5E-6 3.20988E-6 " pathEditMode="relative" rAng="0" ptsTypes="AA">
                                      <p:cBhvr>
                                        <p:cTn id="27" dur="750" fill="hold"/>
                                        <p:tgtEl>
                                          <p:spTgt spid="84"/>
                                        </p:tgtEl>
                                        <p:attrNameLst>
                                          <p:attrName>ppt_x</p:attrName>
                                          <p:attrName>ppt_y</p:attrName>
                                        </p:attrNameLst>
                                      </p:cBhvr>
                                      <p:rCtr x="0" y="-2130"/>
                                    </p:animMotion>
                                  </p:childTnLst>
                                </p:cTn>
                              </p:par>
                              <p:par>
                                <p:cTn id="28" presetID="10" presetClass="entr" presetSubtype="0" fill="hold" nodeType="withEffect">
                                  <p:stCondLst>
                                    <p:cond delay="50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0" presetClass="path" presetSubtype="0" decel="50000" fill="hold" grpId="1" nodeType="withEffect">
                                  <p:stCondLst>
                                    <p:cond delay="300"/>
                                  </p:stCondLst>
                                  <p:childTnLst>
                                    <p:animMotion origin="layout" path="M 1.94444E-6 0.04228 L 1.94444E-6 7.40741E-7 " pathEditMode="relative" rAng="0" ptsTypes="AA">
                                      <p:cBhvr>
                                        <p:cTn id="35" dur="750" fill="hold"/>
                                        <p:tgtEl>
                                          <p:spTgt spid="99"/>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3" grpId="1"/>
      <p:bldP spid="84" grpId="0"/>
      <p:bldP spid="84" grpId="1"/>
      <p:bldP spid="85" grpId="0"/>
      <p:bldP spid="85" grpId="1"/>
      <p:bldP spid="86" grpId="0"/>
      <p:bldP spid="86" grpId="1"/>
      <p:bldP spid="99" grpId="0"/>
      <p:bldP spid="9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Hexagon 42">
            <a:extLst>
              <a:ext uri="{FF2B5EF4-FFF2-40B4-BE49-F238E27FC236}">
                <a16:creationId xmlns:a16="http://schemas.microsoft.com/office/drawing/2014/main" id="{316F4679-4288-B349-BB16-8A264EAAF04C}"/>
              </a:ext>
            </a:extLst>
          </p:cNvPr>
          <p:cNvSpPr/>
          <p:nvPr/>
        </p:nvSpPr>
        <p:spPr>
          <a:xfrm rot="5400000">
            <a:off x="2939715" y="1650817"/>
            <a:ext cx="2423026" cy="2136534"/>
          </a:xfrm>
          <a:prstGeom prst="hexagon">
            <a:avLst/>
          </a:prstGeom>
          <a:solidFill>
            <a:srgbClr val="161616">
              <a:alpha val="70000"/>
            </a:srgbClr>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rla"/>
              <a:ea typeface="+mn-ea"/>
              <a:cs typeface="+mn-cs"/>
            </a:endParaRPr>
          </a:p>
        </p:txBody>
      </p:sp>
      <p:sp>
        <p:nvSpPr>
          <p:cNvPr id="44" name="Freeform 5">
            <a:extLst>
              <a:ext uri="{FF2B5EF4-FFF2-40B4-BE49-F238E27FC236}">
                <a16:creationId xmlns:a16="http://schemas.microsoft.com/office/drawing/2014/main" id="{F01E90C9-D1D0-3743-93D2-BCF9A4697AA1}"/>
              </a:ext>
            </a:extLst>
          </p:cNvPr>
          <p:cNvSpPr>
            <a:spLocks/>
          </p:cNvSpPr>
          <p:nvPr/>
        </p:nvSpPr>
        <p:spPr bwMode="auto">
          <a:xfrm>
            <a:off x="4429465" y="1508311"/>
            <a:ext cx="910619" cy="2270909"/>
          </a:xfrm>
          <a:custGeom>
            <a:avLst/>
            <a:gdLst>
              <a:gd name="T0" fmla="*/ 243 w 816"/>
              <a:gd name="T1" fmla="*/ 2036 h 2036"/>
              <a:gd name="T2" fmla="*/ 746 w 816"/>
              <a:gd name="T3" fmla="*/ 1745 h 2036"/>
              <a:gd name="T4" fmla="*/ 816 w 816"/>
              <a:gd name="T5" fmla="*/ 1625 h 2036"/>
              <a:gd name="T6" fmla="*/ 816 w 816"/>
              <a:gd name="T7" fmla="*/ 551 h 2036"/>
              <a:gd name="T8" fmla="*/ 746 w 816"/>
              <a:gd name="T9" fmla="*/ 431 h 2036"/>
              <a:gd name="T10" fmla="*/ 0 w 816"/>
              <a:gd name="T11" fmla="*/ 0 h 2036"/>
            </a:gdLst>
            <a:ahLst/>
            <a:cxnLst>
              <a:cxn ang="0">
                <a:pos x="T0" y="T1"/>
              </a:cxn>
              <a:cxn ang="0">
                <a:pos x="T2" y="T3"/>
              </a:cxn>
              <a:cxn ang="0">
                <a:pos x="T4" y="T5"/>
              </a:cxn>
              <a:cxn ang="0">
                <a:pos x="T6" y="T7"/>
              </a:cxn>
              <a:cxn ang="0">
                <a:pos x="T8" y="T9"/>
              </a:cxn>
              <a:cxn ang="0">
                <a:pos x="T10" y="T11"/>
              </a:cxn>
            </a:cxnLst>
            <a:rect l="0" t="0" r="r" b="b"/>
            <a:pathLst>
              <a:path w="816" h="2036">
                <a:moveTo>
                  <a:pt x="243" y="2036"/>
                </a:moveTo>
                <a:cubicBezTo>
                  <a:pt x="746" y="1745"/>
                  <a:pt x="746" y="1745"/>
                  <a:pt x="746" y="1745"/>
                </a:cubicBezTo>
                <a:cubicBezTo>
                  <a:pt x="789" y="1720"/>
                  <a:pt x="816" y="1674"/>
                  <a:pt x="816" y="1625"/>
                </a:cubicBezTo>
                <a:cubicBezTo>
                  <a:pt x="816" y="551"/>
                  <a:pt x="816" y="551"/>
                  <a:pt x="816" y="551"/>
                </a:cubicBezTo>
                <a:cubicBezTo>
                  <a:pt x="816" y="502"/>
                  <a:pt x="789" y="455"/>
                  <a:pt x="746" y="431"/>
                </a:cubicBezTo>
                <a:cubicBezTo>
                  <a:pt x="0" y="0"/>
                  <a:pt x="0" y="0"/>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6">
            <a:extLst>
              <a:ext uri="{FF2B5EF4-FFF2-40B4-BE49-F238E27FC236}">
                <a16:creationId xmlns:a16="http://schemas.microsoft.com/office/drawing/2014/main" id="{FE5ECB31-6B51-994F-A7F0-8124585A79AA}"/>
              </a:ext>
            </a:extLst>
          </p:cNvPr>
          <p:cNvSpPr>
            <a:spLocks/>
          </p:cNvSpPr>
          <p:nvPr/>
        </p:nvSpPr>
        <p:spPr bwMode="auto">
          <a:xfrm>
            <a:off x="3445592" y="3694696"/>
            <a:ext cx="700996" cy="379799"/>
          </a:xfrm>
          <a:custGeom>
            <a:avLst/>
            <a:gdLst>
              <a:gd name="T0" fmla="*/ 0 w 628"/>
              <a:gd name="T1" fmla="*/ 0 h 341"/>
              <a:gd name="T2" fmla="*/ 558 w 628"/>
              <a:gd name="T3" fmla="*/ 322 h 341"/>
              <a:gd name="T4" fmla="*/ 628 w 628"/>
              <a:gd name="T5" fmla="*/ 341 h 341"/>
            </a:gdLst>
            <a:ahLst/>
            <a:cxnLst>
              <a:cxn ang="0">
                <a:pos x="T0" y="T1"/>
              </a:cxn>
              <a:cxn ang="0">
                <a:pos x="T2" y="T3"/>
              </a:cxn>
              <a:cxn ang="0">
                <a:pos x="T4" y="T5"/>
              </a:cxn>
            </a:cxnLst>
            <a:rect l="0" t="0" r="r" b="b"/>
            <a:pathLst>
              <a:path w="628" h="341">
                <a:moveTo>
                  <a:pt x="0" y="0"/>
                </a:moveTo>
                <a:cubicBezTo>
                  <a:pt x="558" y="322"/>
                  <a:pt x="558" y="322"/>
                  <a:pt x="558" y="322"/>
                </a:cubicBezTo>
                <a:cubicBezTo>
                  <a:pt x="580" y="334"/>
                  <a:pt x="604" y="341"/>
                  <a:pt x="628" y="34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6" name="Freeform 7">
            <a:extLst>
              <a:ext uri="{FF2B5EF4-FFF2-40B4-BE49-F238E27FC236}">
                <a16:creationId xmlns:a16="http://schemas.microsoft.com/office/drawing/2014/main" id="{25A9BEDF-FB80-BA4E-A6FA-E5A88857013C}"/>
              </a:ext>
            </a:extLst>
          </p:cNvPr>
          <p:cNvSpPr>
            <a:spLocks/>
          </p:cNvSpPr>
          <p:nvPr/>
        </p:nvSpPr>
        <p:spPr bwMode="auto">
          <a:xfrm>
            <a:off x="2953091" y="2185639"/>
            <a:ext cx="314435" cy="1406499"/>
          </a:xfrm>
          <a:custGeom>
            <a:avLst/>
            <a:gdLst>
              <a:gd name="T0" fmla="*/ 0 w 282"/>
              <a:gd name="T1" fmla="*/ 0 h 1261"/>
              <a:gd name="T2" fmla="*/ 0 w 282"/>
              <a:gd name="T3" fmla="*/ 1018 h 1261"/>
              <a:gd name="T4" fmla="*/ 70 w 282"/>
              <a:gd name="T5" fmla="*/ 1138 h 1261"/>
              <a:gd name="T6" fmla="*/ 282 w 282"/>
              <a:gd name="T7" fmla="*/ 1261 h 1261"/>
            </a:gdLst>
            <a:ahLst/>
            <a:cxnLst>
              <a:cxn ang="0">
                <a:pos x="T0" y="T1"/>
              </a:cxn>
              <a:cxn ang="0">
                <a:pos x="T2" y="T3"/>
              </a:cxn>
              <a:cxn ang="0">
                <a:pos x="T4" y="T5"/>
              </a:cxn>
              <a:cxn ang="0">
                <a:pos x="T6" y="T7"/>
              </a:cxn>
            </a:cxnLst>
            <a:rect l="0" t="0" r="r" b="b"/>
            <a:pathLst>
              <a:path w="282" h="1261">
                <a:moveTo>
                  <a:pt x="0" y="0"/>
                </a:moveTo>
                <a:cubicBezTo>
                  <a:pt x="0" y="1018"/>
                  <a:pt x="0" y="1018"/>
                  <a:pt x="0" y="1018"/>
                </a:cubicBezTo>
                <a:cubicBezTo>
                  <a:pt x="0" y="1067"/>
                  <a:pt x="27" y="1113"/>
                  <a:pt x="70" y="1138"/>
                </a:cubicBezTo>
                <a:cubicBezTo>
                  <a:pt x="282" y="1261"/>
                  <a:pt x="282" y="1261"/>
                  <a:pt x="282" y="1261"/>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Line 8">
            <a:extLst>
              <a:ext uri="{FF2B5EF4-FFF2-40B4-BE49-F238E27FC236}">
                <a16:creationId xmlns:a16="http://schemas.microsoft.com/office/drawing/2014/main" id="{D4C6E0B4-0D00-9F4B-97D8-8AB01B5D41EA}"/>
              </a:ext>
            </a:extLst>
          </p:cNvPr>
          <p:cNvSpPr>
            <a:spLocks noChangeShapeType="1"/>
          </p:cNvSpPr>
          <p:nvPr/>
        </p:nvSpPr>
        <p:spPr bwMode="auto">
          <a:xfrm flipH="1">
            <a:off x="3101856" y="1588328"/>
            <a:ext cx="624359" cy="359513"/>
          </a:xfrm>
          <a:prstGeom prst="line">
            <a:avLst/>
          </a:prstGeom>
          <a:noFill/>
          <a:ln w="17463" cap="rnd">
            <a:solidFill>
              <a:sysClr val="window" lastClr="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9">
            <a:extLst>
              <a:ext uri="{FF2B5EF4-FFF2-40B4-BE49-F238E27FC236}">
                <a16:creationId xmlns:a16="http://schemas.microsoft.com/office/drawing/2014/main" id="{F42EDC05-DB87-DD47-851E-90F4840935E8}"/>
              </a:ext>
            </a:extLst>
          </p:cNvPr>
          <p:cNvSpPr>
            <a:spLocks/>
          </p:cNvSpPr>
          <p:nvPr/>
        </p:nvSpPr>
        <p:spPr bwMode="auto">
          <a:xfrm>
            <a:off x="3016204" y="1436183"/>
            <a:ext cx="2260768" cy="2571819"/>
          </a:xfrm>
          <a:custGeom>
            <a:avLst/>
            <a:gdLst>
              <a:gd name="T0" fmla="*/ 0 w 2024"/>
              <a:gd name="T1" fmla="*/ 1656 h 2306"/>
              <a:gd name="T2" fmla="*/ 70 w 2024"/>
              <a:gd name="T3" fmla="*/ 1777 h 2306"/>
              <a:gd name="T4" fmla="*/ 942 w 2024"/>
              <a:gd name="T5" fmla="*/ 2281 h 2306"/>
              <a:gd name="T6" fmla="*/ 1082 w 2024"/>
              <a:gd name="T7" fmla="*/ 2281 h 2306"/>
              <a:gd name="T8" fmla="*/ 1954 w 2024"/>
              <a:gd name="T9" fmla="*/ 1777 h 2306"/>
              <a:gd name="T10" fmla="*/ 2024 w 2024"/>
              <a:gd name="T11" fmla="*/ 1656 h 2306"/>
              <a:gd name="T12" fmla="*/ 2024 w 2024"/>
              <a:gd name="T13" fmla="*/ 650 h 2306"/>
              <a:gd name="T14" fmla="*/ 1954 w 2024"/>
              <a:gd name="T15" fmla="*/ 529 h 2306"/>
              <a:gd name="T16" fmla="*/ 1082 w 2024"/>
              <a:gd name="T17" fmla="*/ 25 h 2306"/>
              <a:gd name="T18" fmla="*/ 942 w 2024"/>
              <a:gd name="T19" fmla="*/ 25 h 2306"/>
              <a:gd name="T20" fmla="*/ 370 w 2024"/>
              <a:gd name="T21" fmla="*/ 356 h 2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4" h="2306">
                <a:moveTo>
                  <a:pt x="0" y="1656"/>
                </a:moveTo>
                <a:cubicBezTo>
                  <a:pt x="0" y="1706"/>
                  <a:pt x="27" y="1752"/>
                  <a:pt x="70" y="1777"/>
                </a:cubicBezTo>
                <a:cubicBezTo>
                  <a:pt x="942" y="2281"/>
                  <a:pt x="942" y="2281"/>
                  <a:pt x="942" y="2281"/>
                </a:cubicBezTo>
                <a:cubicBezTo>
                  <a:pt x="985" y="2306"/>
                  <a:pt x="1039" y="2306"/>
                  <a:pt x="1082" y="2281"/>
                </a:cubicBezTo>
                <a:cubicBezTo>
                  <a:pt x="1954" y="1777"/>
                  <a:pt x="1954" y="1777"/>
                  <a:pt x="1954" y="1777"/>
                </a:cubicBezTo>
                <a:cubicBezTo>
                  <a:pt x="1997" y="1752"/>
                  <a:pt x="2024" y="1706"/>
                  <a:pt x="2024" y="1656"/>
                </a:cubicBezTo>
                <a:cubicBezTo>
                  <a:pt x="2024" y="650"/>
                  <a:pt x="2024" y="650"/>
                  <a:pt x="2024" y="650"/>
                </a:cubicBezTo>
                <a:cubicBezTo>
                  <a:pt x="2024" y="600"/>
                  <a:pt x="1997" y="554"/>
                  <a:pt x="1954" y="529"/>
                </a:cubicBezTo>
                <a:cubicBezTo>
                  <a:pt x="1082" y="25"/>
                  <a:pt x="1082" y="25"/>
                  <a:pt x="1082" y="25"/>
                </a:cubicBezTo>
                <a:cubicBezTo>
                  <a:pt x="1039" y="0"/>
                  <a:pt x="985" y="0"/>
                  <a:pt x="942" y="25"/>
                </a:cubicBezTo>
                <a:cubicBezTo>
                  <a:pt x="370" y="356"/>
                  <a:pt x="370" y="356"/>
                  <a:pt x="370" y="356"/>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10">
            <a:extLst>
              <a:ext uri="{FF2B5EF4-FFF2-40B4-BE49-F238E27FC236}">
                <a16:creationId xmlns:a16="http://schemas.microsoft.com/office/drawing/2014/main" id="{55CCDDF9-9352-0848-8564-0F0CD340B6B4}"/>
              </a:ext>
            </a:extLst>
          </p:cNvPr>
          <p:cNvSpPr>
            <a:spLocks/>
          </p:cNvSpPr>
          <p:nvPr/>
        </p:nvSpPr>
        <p:spPr bwMode="auto">
          <a:xfrm>
            <a:off x="3016204" y="1832888"/>
            <a:ext cx="413611" cy="706630"/>
          </a:xfrm>
          <a:custGeom>
            <a:avLst/>
            <a:gdLst>
              <a:gd name="T0" fmla="*/ 370 w 370"/>
              <a:gd name="T1" fmla="*/ 0 h 633"/>
              <a:gd name="T2" fmla="*/ 70 w 370"/>
              <a:gd name="T3" fmla="*/ 173 h 633"/>
              <a:gd name="T4" fmla="*/ 0 w 370"/>
              <a:gd name="T5" fmla="*/ 294 h 633"/>
              <a:gd name="T6" fmla="*/ 0 w 370"/>
              <a:gd name="T7" fmla="*/ 633 h 633"/>
            </a:gdLst>
            <a:ahLst/>
            <a:cxnLst>
              <a:cxn ang="0">
                <a:pos x="T0" y="T1"/>
              </a:cxn>
              <a:cxn ang="0">
                <a:pos x="T2" y="T3"/>
              </a:cxn>
              <a:cxn ang="0">
                <a:pos x="T4" y="T5"/>
              </a:cxn>
              <a:cxn ang="0">
                <a:pos x="T6" y="T7"/>
              </a:cxn>
            </a:cxnLst>
            <a:rect l="0" t="0" r="r" b="b"/>
            <a:pathLst>
              <a:path w="370" h="633">
                <a:moveTo>
                  <a:pt x="370" y="0"/>
                </a:moveTo>
                <a:cubicBezTo>
                  <a:pt x="70" y="173"/>
                  <a:pt x="70" y="173"/>
                  <a:pt x="70" y="173"/>
                </a:cubicBezTo>
                <a:cubicBezTo>
                  <a:pt x="27" y="198"/>
                  <a:pt x="0" y="244"/>
                  <a:pt x="0" y="294"/>
                </a:cubicBezTo>
                <a:cubicBezTo>
                  <a:pt x="0" y="633"/>
                  <a:pt x="0" y="633"/>
                  <a:pt x="0" y="633"/>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Freeform 11">
            <a:extLst>
              <a:ext uri="{FF2B5EF4-FFF2-40B4-BE49-F238E27FC236}">
                <a16:creationId xmlns:a16="http://schemas.microsoft.com/office/drawing/2014/main" id="{33EF0C12-E4D3-0E49-9946-A810F13CA82A}"/>
              </a:ext>
            </a:extLst>
          </p:cNvPr>
          <p:cNvSpPr>
            <a:spLocks/>
          </p:cNvSpPr>
          <p:nvPr/>
        </p:nvSpPr>
        <p:spPr bwMode="auto">
          <a:xfrm>
            <a:off x="5141731" y="2058288"/>
            <a:ext cx="77764" cy="1327609"/>
          </a:xfrm>
          <a:custGeom>
            <a:avLst/>
            <a:gdLst>
              <a:gd name="T0" fmla="*/ 0 w 70"/>
              <a:gd name="T1" fmla="*/ 1190 h 1190"/>
              <a:gd name="T2" fmla="*/ 70 w 70"/>
              <a:gd name="T3" fmla="*/ 1069 h 1190"/>
              <a:gd name="T4" fmla="*/ 70 w 70"/>
              <a:gd name="T5" fmla="*/ 121 h 1190"/>
              <a:gd name="T6" fmla="*/ 0 w 70"/>
              <a:gd name="T7" fmla="*/ 0 h 1190"/>
            </a:gdLst>
            <a:ahLst/>
            <a:cxnLst>
              <a:cxn ang="0">
                <a:pos x="T0" y="T1"/>
              </a:cxn>
              <a:cxn ang="0">
                <a:pos x="T2" y="T3"/>
              </a:cxn>
              <a:cxn ang="0">
                <a:pos x="T4" y="T5"/>
              </a:cxn>
              <a:cxn ang="0">
                <a:pos x="T6" y="T7"/>
              </a:cxn>
            </a:cxnLst>
            <a:rect l="0" t="0" r="r" b="b"/>
            <a:pathLst>
              <a:path w="70" h="1190">
                <a:moveTo>
                  <a:pt x="0" y="1190"/>
                </a:moveTo>
                <a:cubicBezTo>
                  <a:pt x="43" y="1165"/>
                  <a:pt x="70" y="1119"/>
                  <a:pt x="70" y="1069"/>
                </a:cubicBezTo>
                <a:cubicBezTo>
                  <a:pt x="70" y="121"/>
                  <a:pt x="70" y="121"/>
                  <a:pt x="70" y="121"/>
                </a:cubicBezTo>
                <a:cubicBezTo>
                  <a:pt x="70" y="71"/>
                  <a:pt x="43" y="25"/>
                  <a:pt x="0" y="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12">
            <a:extLst>
              <a:ext uri="{FF2B5EF4-FFF2-40B4-BE49-F238E27FC236}">
                <a16:creationId xmlns:a16="http://schemas.microsoft.com/office/drawing/2014/main" id="{A3D15FC9-3719-B645-B715-B17531F7846A}"/>
              </a:ext>
            </a:extLst>
          </p:cNvPr>
          <p:cNvSpPr>
            <a:spLocks/>
          </p:cNvSpPr>
          <p:nvPr/>
        </p:nvSpPr>
        <p:spPr bwMode="auto">
          <a:xfrm>
            <a:off x="3471513" y="3569598"/>
            <a:ext cx="926396" cy="371911"/>
          </a:xfrm>
          <a:custGeom>
            <a:avLst/>
            <a:gdLst>
              <a:gd name="T0" fmla="*/ 0 w 830"/>
              <a:gd name="T1" fmla="*/ 0 h 334"/>
              <a:gd name="T2" fmla="*/ 535 w 830"/>
              <a:gd name="T3" fmla="*/ 309 h 334"/>
              <a:gd name="T4" fmla="*/ 675 w 830"/>
              <a:gd name="T5" fmla="*/ 309 h 334"/>
              <a:gd name="T6" fmla="*/ 830 w 830"/>
              <a:gd name="T7" fmla="*/ 220 h 334"/>
            </a:gdLst>
            <a:ahLst/>
            <a:cxnLst>
              <a:cxn ang="0">
                <a:pos x="T0" y="T1"/>
              </a:cxn>
              <a:cxn ang="0">
                <a:pos x="T2" y="T3"/>
              </a:cxn>
              <a:cxn ang="0">
                <a:pos x="T4" y="T5"/>
              </a:cxn>
              <a:cxn ang="0">
                <a:pos x="T6" y="T7"/>
              </a:cxn>
            </a:cxnLst>
            <a:rect l="0" t="0" r="r" b="b"/>
            <a:pathLst>
              <a:path w="830" h="334">
                <a:moveTo>
                  <a:pt x="0" y="0"/>
                </a:moveTo>
                <a:cubicBezTo>
                  <a:pt x="535" y="309"/>
                  <a:pt x="535" y="309"/>
                  <a:pt x="535" y="309"/>
                </a:cubicBezTo>
                <a:cubicBezTo>
                  <a:pt x="578" y="334"/>
                  <a:pt x="632" y="334"/>
                  <a:pt x="675" y="309"/>
                </a:cubicBezTo>
                <a:cubicBezTo>
                  <a:pt x="830" y="220"/>
                  <a:pt x="830" y="220"/>
                  <a:pt x="830" y="220"/>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13">
            <a:extLst>
              <a:ext uri="{FF2B5EF4-FFF2-40B4-BE49-F238E27FC236}">
                <a16:creationId xmlns:a16="http://schemas.microsoft.com/office/drawing/2014/main" id="{32F1A509-C6BC-DA4F-95A5-8F249BF3545A}"/>
              </a:ext>
            </a:extLst>
          </p:cNvPr>
          <p:cNvSpPr>
            <a:spLocks/>
          </p:cNvSpPr>
          <p:nvPr/>
        </p:nvSpPr>
        <p:spPr bwMode="auto">
          <a:xfrm>
            <a:off x="3073681" y="1508311"/>
            <a:ext cx="1072907" cy="2061287"/>
          </a:xfrm>
          <a:custGeom>
            <a:avLst/>
            <a:gdLst>
              <a:gd name="T0" fmla="*/ 961 w 961"/>
              <a:gd name="T1" fmla="*/ 0 h 1848"/>
              <a:gd name="T2" fmla="*/ 891 w 961"/>
              <a:gd name="T3" fmla="*/ 19 h 1848"/>
              <a:gd name="T4" fmla="*/ 70 w 961"/>
              <a:gd name="T5" fmla="*/ 493 h 1848"/>
              <a:gd name="T6" fmla="*/ 0 w 961"/>
              <a:gd name="T7" fmla="*/ 614 h 1848"/>
              <a:gd name="T8" fmla="*/ 0 w 961"/>
              <a:gd name="T9" fmla="*/ 1562 h 1848"/>
              <a:gd name="T10" fmla="*/ 70 w 961"/>
              <a:gd name="T11" fmla="*/ 1683 h 1848"/>
              <a:gd name="T12" fmla="*/ 356 w 961"/>
              <a:gd name="T13" fmla="*/ 1848 h 1848"/>
            </a:gdLst>
            <a:ahLst/>
            <a:cxnLst>
              <a:cxn ang="0">
                <a:pos x="T0" y="T1"/>
              </a:cxn>
              <a:cxn ang="0">
                <a:pos x="T2" y="T3"/>
              </a:cxn>
              <a:cxn ang="0">
                <a:pos x="T4" y="T5"/>
              </a:cxn>
              <a:cxn ang="0">
                <a:pos x="T6" y="T7"/>
              </a:cxn>
              <a:cxn ang="0">
                <a:pos x="T8" y="T9"/>
              </a:cxn>
              <a:cxn ang="0">
                <a:pos x="T10" y="T11"/>
              </a:cxn>
              <a:cxn ang="0">
                <a:pos x="T12" y="T13"/>
              </a:cxn>
            </a:cxnLst>
            <a:rect l="0" t="0" r="r" b="b"/>
            <a:pathLst>
              <a:path w="961" h="1848">
                <a:moveTo>
                  <a:pt x="961" y="0"/>
                </a:moveTo>
                <a:cubicBezTo>
                  <a:pt x="937" y="0"/>
                  <a:pt x="913" y="6"/>
                  <a:pt x="891" y="19"/>
                </a:cubicBezTo>
                <a:cubicBezTo>
                  <a:pt x="70" y="493"/>
                  <a:pt x="70" y="493"/>
                  <a:pt x="70" y="493"/>
                </a:cubicBezTo>
                <a:cubicBezTo>
                  <a:pt x="27" y="518"/>
                  <a:pt x="0" y="564"/>
                  <a:pt x="0" y="614"/>
                </a:cubicBezTo>
                <a:cubicBezTo>
                  <a:pt x="0" y="1562"/>
                  <a:pt x="0" y="1562"/>
                  <a:pt x="0" y="1562"/>
                </a:cubicBezTo>
                <a:cubicBezTo>
                  <a:pt x="0" y="1612"/>
                  <a:pt x="27" y="1658"/>
                  <a:pt x="70" y="1683"/>
                </a:cubicBezTo>
                <a:cubicBezTo>
                  <a:pt x="356" y="1848"/>
                  <a:pt x="356" y="1848"/>
                  <a:pt x="356" y="1848"/>
                </a:cubicBezTo>
              </a:path>
            </a:pathLst>
          </a:custGeom>
          <a:noFill/>
          <a:ln w="17463" cap="rnd">
            <a:solidFill>
              <a:sysClr val="window" lastClr="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TextBox 52">
            <a:extLst>
              <a:ext uri="{FF2B5EF4-FFF2-40B4-BE49-F238E27FC236}">
                <a16:creationId xmlns:a16="http://schemas.microsoft.com/office/drawing/2014/main" id="{4A029E09-07F3-1D45-A0F2-23AE137D8C8C}"/>
              </a:ext>
            </a:extLst>
          </p:cNvPr>
          <p:cNvSpPr txBox="1"/>
          <p:nvPr/>
        </p:nvSpPr>
        <p:spPr>
          <a:xfrm>
            <a:off x="1886216" y="1514504"/>
            <a:ext cx="1344651" cy="298287"/>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Prevention </a:t>
            </a:r>
            <a:br>
              <a:rPr lang="en-US" sz="1200" dirty="0">
                <a:solidFill>
                  <a:prstClr val="white"/>
                </a:solidFill>
                <a:ea typeface="Karla" charset="0"/>
                <a:cs typeface="Karla" charset="0"/>
              </a:rPr>
            </a:br>
            <a:r>
              <a:rPr lang="en-US" sz="1200" dirty="0">
                <a:solidFill>
                  <a:prstClr val="white"/>
                </a:solidFill>
                <a:ea typeface="Karla" charset="0"/>
                <a:cs typeface="Karla" charset="0"/>
              </a:rPr>
              <a:t>and Detection</a:t>
            </a:r>
          </a:p>
        </p:txBody>
      </p:sp>
      <p:sp>
        <p:nvSpPr>
          <p:cNvPr id="54" name="TextBox 53">
            <a:extLst>
              <a:ext uri="{FF2B5EF4-FFF2-40B4-BE49-F238E27FC236}">
                <a16:creationId xmlns:a16="http://schemas.microsoft.com/office/drawing/2014/main" id="{3DC1A251-1355-2343-B4D3-1AB9C9259E16}"/>
              </a:ext>
            </a:extLst>
          </p:cNvPr>
          <p:cNvSpPr txBox="1"/>
          <p:nvPr/>
        </p:nvSpPr>
        <p:spPr>
          <a:xfrm>
            <a:off x="1918084" y="3839299"/>
            <a:ext cx="1312782" cy="298287"/>
          </a:xfrm>
          <a:prstGeom prst="rect">
            <a:avLst/>
          </a:prstGeom>
          <a:noFill/>
        </p:spPr>
        <p:txBody>
          <a:bodyPr wrap="square" lIns="0" tIns="0" rIns="0" bIns="0" rtlCol="0" anchor="ctr" anchorCtr="0">
            <a:spAutoFit/>
          </a:bodyPr>
          <a:lstStyle/>
          <a:p>
            <a:pPr algn="r" defTabSz="457178">
              <a:lnSpc>
                <a:spcPct val="80000"/>
              </a:lnSpc>
              <a:defRPr/>
            </a:pPr>
            <a:r>
              <a:rPr lang="en-US" sz="1200" dirty="0">
                <a:solidFill>
                  <a:prstClr val="white"/>
                </a:solidFill>
                <a:ea typeface="Karla" charset="0"/>
                <a:cs typeface="Karla" charset="0"/>
              </a:rPr>
              <a:t> Remote Remediation</a:t>
            </a:r>
          </a:p>
        </p:txBody>
      </p:sp>
      <p:sp>
        <p:nvSpPr>
          <p:cNvPr id="55" name="TextBox 54">
            <a:extLst>
              <a:ext uri="{FF2B5EF4-FFF2-40B4-BE49-F238E27FC236}">
                <a16:creationId xmlns:a16="http://schemas.microsoft.com/office/drawing/2014/main" id="{3991AD62-DCE5-3D42-9AF1-6028EF781F03}"/>
              </a:ext>
            </a:extLst>
          </p:cNvPr>
          <p:cNvSpPr txBox="1"/>
          <p:nvPr/>
        </p:nvSpPr>
        <p:spPr>
          <a:xfrm>
            <a:off x="4957478" y="1537328"/>
            <a:ext cx="1637069" cy="150554"/>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Implementation</a:t>
            </a:r>
          </a:p>
        </p:txBody>
      </p:sp>
      <p:sp>
        <p:nvSpPr>
          <p:cNvPr id="56" name="TextBox 55">
            <a:extLst>
              <a:ext uri="{FF2B5EF4-FFF2-40B4-BE49-F238E27FC236}">
                <a16:creationId xmlns:a16="http://schemas.microsoft.com/office/drawing/2014/main" id="{B7CF1953-9BBA-A846-908B-481DF1C4E54C}"/>
              </a:ext>
            </a:extLst>
          </p:cNvPr>
          <p:cNvSpPr txBox="1"/>
          <p:nvPr/>
        </p:nvSpPr>
        <p:spPr>
          <a:xfrm>
            <a:off x="4957478" y="3824654"/>
            <a:ext cx="1671922" cy="295466"/>
          </a:xfrm>
          <a:prstGeom prst="rect">
            <a:avLst/>
          </a:prstGeom>
          <a:noFill/>
        </p:spPr>
        <p:txBody>
          <a:bodyPr wrap="square" lIns="0" tIns="0" rIns="0" bIns="0" rtlCol="0" anchor="ctr" anchorCtr="0">
            <a:spAutoFit/>
          </a:bodyPr>
          <a:lstStyle/>
          <a:p>
            <a:pPr defTabSz="457178">
              <a:lnSpc>
                <a:spcPct val="80000"/>
              </a:lnSpc>
              <a:defRPr/>
            </a:pPr>
            <a:r>
              <a:rPr lang="en-US" sz="1200" dirty="0">
                <a:solidFill>
                  <a:prstClr val="white"/>
                </a:solidFill>
                <a:ea typeface="Karla" charset="0"/>
                <a:cs typeface="Karla" charset="0"/>
              </a:rPr>
              <a:t>Delivered </a:t>
            </a:r>
            <a:br>
              <a:rPr lang="en-US" sz="1200" dirty="0">
                <a:solidFill>
                  <a:prstClr val="white"/>
                </a:solidFill>
                <a:ea typeface="Karla" charset="0"/>
                <a:cs typeface="Karla" charset="0"/>
              </a:rPr>
            </a:br>
            <a:r>
              <a:rPr lang="en-US" sz="1200" dirty="0">
                <a:solidFill>
                  <a:prstClr val="white"/>
                </a:solidFill>
                <a:ea typeface="Karla" charset="0"/>
                <a:cs typeface="Karla" charset="0"/>
              </a:rPr>
              <a:t>as a Service</a:t>
            </a:r>
          </a:p>
        </p:txBody>
      </p:sp>
      <p:grpSp>
        <p:nvGrpSpPr>
          <p:cNvPr id="57" name="Group 56">
            <a:extLst>
              <a:ext uri="{FF2B5EF4-FFF2-40B4-BE49-F238E27FC236}">
                <a16:creationId xmlns:a16="http://schemas.microsoft.com/office/drawing/2014/main" id="{4128E165-74E4-C54C-9F02-2E46473BE4F4}"/>
              </a:ext>
            </a:extLst>
          </p:cNvPr>
          <p:cNvGrpSpPr/>
          <p:nvPr/>
        </p:nvGrpSpPr>
        <p:grpSpPr>
          <a:xfrm>
            <a:off x="3403524" y="1672830"/>
            <a:ext cx="236476" cy="236474"/>
            <a:chOff x="4003010" y="-313017"/>
            <a:chExt cx="236476" cy="236474"/>
          </a:xfrm>
        </p:grpSpPr>
        <p:sp>
          <p:nvSpPr>
            <p:cNvPr id="58" name="Oval 57">
              <a:extLst>
                <a:ext uri="{FF2B5EF4-FFF2-40B4-BE49-F238E27FC236}">
                  <a16:creationId xmlns:a16="http://schemas.microsoft.com/office/drawing/2014/main" id="{314718B6-5FA7-4C4A-94AE-98602F39ACF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59" name="Oval 58">
              <a:extLst>
                <a:ext uri="{FF2B5EF4-FFF2-40B4-BE49-F238E27FC236}">
                  <a16:creationId xmlns:a16="http://schemas.microsoft.com/office/drawing/2014/main" id="{3A1E555E-A8E6-CB48-95A8-C2CBF7F60283}"/>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0" name="Oval 59">
              <a:extLst>
                <a:ext uri="{FF2B5EF4-FFF2-40B4-BE49-F238E27FC236}">
                  <a16:creationId xmlns:a16="http://schemas.microsoft.com/office/drawing/2014/main" id="{54CAAE72-E9A1-8C4B-A40C-060C6BAB740E}"/>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1" name="Group 60">
            <a:extLst>
              <a:ext uri="{FF2B5EF4-FFF2-40B4-BE49-F238E27FC236}">
                <a16:creationId xmlns:a16="http://schemas.microsoft.com/office/drawing/2014/main" id="{C3255C9D-4A76-934E-8CCD-1FEA29E98301}"/>
              </a:ext>
            </a:extLst>
          </p:cNvPr>
          <p:cNvGrpSpPr/>
          <p:nvPr/>
        </p:nvGrpSpPr>
        <p:grpSpPr>
          <a:xfrm>
            <a:off x="4636644" y="1649847"/>
            <a:ext cx="236476" cy="236474"/>
            <a:chOff x="4003010" y="-313017"/>
            <a:chExt cx="236476" cy="236474"/>
          </a:xfrm>
        </p:grpSpPr>
        <p:sp>
          <p:nvSpPr>
            <p:cNvPr id="62" name="Oval 61">
              <a:extLst>
                <a:ext uri="{FF2B5EF4-FFF2-40B4-BE49-F238E27FC236}">
                  <a16:creationId xmlns:a16="http://schemas.microsoft.com/office/drawing/2014/main" id="{3FC5F3C8-B0CF-254B-BCD6-74D184D6886E}"/>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3" name="Oval 62">
              <a:extLst>
                <a:ext uri="{FF2B5EF4-FFF2-40B4-BE49-F238E27FC236}">
                  <a16:creationId xmlns:a16="http://schemas.microsoft.com/office/drawing/2014/main" id="{7B89EA0C-B713-224C-A112-73020229F14E}"/>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4" name="Oval 63">
              <a:extLst>
                <a:ext uri="{FF2B5EF4-FFF2-40B4-BE49-F238E27FC236}">
                  <a16:creationId xmlns:a16="http://schemas.microsoft.com/office/drawing/2014/main" id="{D977B5D2-FF74-6143-8D4D-988DE12708E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5" name="Group 64">
            <a:extLst>
              <a:ext uri="{FF2B5EF4-FFF2-40B4-BE49-F238E27FC236}">
                <a16:creationId xmlns:a16="http://schemas.microsoft.com/office/drawing/2014/main" id="{942875E2-D5E0-7B49-8E0C-08295A2E8174}"/>
              </a:ext>
            </a:extLst>
          </p:cNvPr>
          <p:cNvGrpSpPr/>
          <p:nvPr/>
        </p:nvGrpSpPr>
        <p:grpSpPr>
          <a:xfrm>
            <a:off x="3405993" y="3582558"/>
            <a:ext cx="236476" cy="236474"/>
            <a:chOff x="4003010" y="-313017"/>
            <a:chExt cx="236476" cy="236474"/>
          </a:xfrm>
        </p:grpSpPr>
        <p:sp>
          <p:nvSpPr>
            <p:cNvPr id="66" name="Oval 65">
              <a:extLst>
                <a:ext uri="{FF2B5EF4-FFF2-40B4-BE49-F238E27FC236}">
                  <a16:creationId xmlns:a16="http://schemas.microsoft.com/office/drawing/2014/main" id="{606B5AB0-205C-F44E-AC6D-1E1300B99D4C}"/>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7" name="Oval 66">
              <a:extLst>
                <a:ext uri="{FF2B5EF4-FFF2-40B4-BE49-F238E27FC236}">
                  <a16:creationId xmlns:a16="http://schemas.microsoft.com/office/drawing/2014/main" id="{5947FAD7-DF83-0349-90ED-BAE288CA0BA1}"/>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68" name="Oval 67">
              <a:extLst>
                <a:ext uri="{FF2B5EF4-FFF2-40B4-BE49-F238E27FC236}">
                  <a16:creationId xmlns:a16="http://schemas.microsoft.com/office/drawing/2014/main" id="{97E1FA46-E5B8-6742-B8E4-C7254A6E0609}"/>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69" name="Group 68">
            <a:extLst>
              <a:ext uri="{FF2B5EF4-FFF2-40B4-BE49-F238E27FC236}">
                <a16:creationId xmlns:a16="http://schemas.microsoft.com/office/drawing/2014/main" id="{D5A50296-F404-D442-9E88-268ADEFE9757}"/>
              </a:ext>
            </a:extLst>
          </p:cNvPr>
          <p:cNvGrpSpPr/>
          <p:nvPr/>
        </p:nvGrpSpPr>
        <p:grpSpPr>
          <a:xfrm>
            <a:off x="4639113" y="3582558"/>
            <a:ext cx="236476" cy="236474"/>
            <a:chOff x="4003010" y="-313017"/>
            <a:chExt cx="236476" cy="236474"/>
          </a:xfrm>
        </p:grpSpPr>
        <p:sp>
          <p:nvSpPr>
            <p:cNvPr id="70" name="Oval 69">
              <a:extLst>
                <a:ext uri="{FF2B5EF4-FFF2-40B4-BE49-F238E27FC236}">
                  <a16:creationId xmlns:a16="http://schemas.microsoft.com/office/drawing/2014/main" id="{40068A51-4A2D-474F-94AB-B8125039478D}"/>
                </a:ext>
              </a:extLst>
            </p:cNvPr>
            <p:cNvSpPr/>
            <p:nvPr/>
          </p:nvSpPr>
          <p:spPr>
            <a:xfrm>
              <a:off x="4003010" y="-313017"/>
              <a:ext cx="236476" cy="236474"/>
            </a:xfrm>
            <a:prstGeom prst="ellipse">
              <a:avLst/>
            </a:prstGeom>
            <a:solidFill>
              <a:srgbClr val="1D1E1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1" name="Oval 70">
              <a:extLst>
                <a:ext uri="{FF2B5EF4-FFF2-40B4-BE49-F238E27FC236}">
                  <a16:creationId xmlns:a16="http://schemas.microsoft.com/office/drawing/2014/main" id="{43FF2CC1-DE6B-2540-B7DC-BB5B49855542}"/>
                </a:ext>
              </a:extLst>
            </p:cNvPr>
            <p:cNvSpPr/>
            <p:nvPr/>
          </p:nvSpPr>
          <p:spPr>
            <a:xfrm>
              <a:off x="4059050" y="-256430"/>
              <a:ext cx="121464" cy="121462"/>
            </a:xfrm>
            <a:prstGeom prst="ellipse">
              <a:avLst/>
            </a:prstGeom>
            <a:solidFill>
              <a:srgbClr val="E71D16"/>
            </a:solid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sp>
          <p:nvSpPr>
            <p:cNvPr id="72" name="Oval 71">
              <a:extLst>
                <a:ext uri="{FF2B5EF4-FFF2-40B4-BE49-F238E27FC236}">
                  <a16:creationId xmlns:a16="http://schemas.microsoft.com/office/drawing/2014/main" id="{48997027-0500-3F49-BE9D-592CB4495758}"/>
                </a:ext>
              </a:extLst>
            </p:cNvPr>
            <p:cNvSpPr/>
            <p:nvPr/>
          </p:nvSpPr>
          <p:spPr>
            <a:xfrm>
              <a:off x="4027146" y="-288881"/>
              <a:ext cx="188205" cy="188203"/>
            </a:xfrm>
            <a:prstGeom prst="ellipse">
              <a:avLst/>
            </a:prstGeom>
            <a:solidFill>
              <a:sysClr val="windowText" lastClr="000000">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Karla"/>
                <a:ea typeface="+mn-ea"/>
                <a:cs typeface="+mn-cs"/>
              </a:endParaRPr>
            </a:p>
          </p:txBody>
        </p:sp>
      </p:grpSp>
      <p:grpSp>
        <p:nvGrpSpPr>
          <p:cNvPr id="73" name="Group 14">
            <a:extLst>
              <a:ext uri="{FF2B5EF4-FFF2-40B4-BE49-F238E27FC236}">
                <a16:creationId xmlns:a16="http://schemas.microsoft.com/office/drawing/2014/main" id="{2AA73335-FB83-0645-A288-E8FDC842C50E}"/>
              </a:ext>
            </a:extLst>
          </p:cNvPr>
          <p:cNvGrpSpPr>
            <a:grpSpLocks noChangeAspect="1"/>
          </p:cNvGrpSpPr>
          <p:nvPr/>
        </p:nvGrpSpPr>
        <p:grpSpPr bwMode="auto">
          <a:xfrm>
            <a:off x="3567880" y="2250826"/>
            <a:ext cx="1011116" cy="985838"/>
            <a:chOff x="2148" y="1446"/>
            <a:chExt cx="640" cy="624"/>
          </a:xfrm>
        </p:grpSpPr>
        <p:sp>
          <p:nvSpPr>
            <p:cNvPr id="74" name="Freeform 15">
              <a:extLst>
                <a:ext uri="{FF2B5EF4-FFF2-40B4-BE49-F238E27FC236}">
                  <a16:creationId xmlns:a16="http://schemas.microsoft.com/office/drawing/2014/main" id="{D44A3F81-39F9-9740-9EC7-501DDBA8D377}"/>
                </a:ext>
              </a:extLst>
            </p:cNvPr>
            <p:cNvSpPr>
              <a:spLocks/>
            </p:cNvSpPr>
            <p:nvPr/>
          </p:nvSpPr>
          <p:spPr bwMode="auto">
            <a:xfrm>
              <a:off x="2436" y="1774"/>
              <a:ext cx="271" cy="164"/>
            </a:xfrm>
            <a:custGeom>
              <a:avLst/>
              <a:gdLst>
                <a:gd name="T0" fmla="*/ 349 w 349"/>
                <a:gd name="T1" fmla="*/ 92 h 212"/>
                <a:gd name="T2" fmla="*/ 268 w 349"/>
                <a:gd name="T3" fmla="*/ 105 h 212"/>
                <a:gd name="T4" fmla="*/ 199 w 349"/>
                <a:gd name="T5" fmla="*/ 122 h 212"/>
                <a:gd name="T6" fmla="*/ 248 w 349"/>
                <a:gd name="T7" fmla="*/ 147 h 212"/>
                <a:gd name="T8" fmla="*/ 280 w 349"/>
                <a:gd name="T9" fmla="*/ 192 h 212"/>
                <a:gd name="T10" fmla="*/ 244 w 349"/>
                <a:gd name="T11" fmla="*/ 159 h 212"/>
                <a:gd name="T12" fmla="*/ 239 w 349"/>
                <a:gd name="T13" fmla="*/ 208 h 212"/>
                <a:gd name="T14" fmla="*/ 186 w 349"/>
                <a:gd name="T15" fmla="*/ 166 h 212"/>
                <a:gd name="T16" fmla="*/ 121 w 349"/>
                <a:gd name="T17" fmla="*/ 156 h 212"/>
                <a:gd name="T18" fmla="*/ 148 w 349"/>
                <a:gd name="T19" fmla="*/ 161 h 212"/>
                <a:gd name="T20" fmla="*/ 71 w 349"/>
                <a:gd name="T21" fmla="*/ 94 h 212"/>
                <a:gd name="T22" fmla="*/ 117 w 349"/>
                <a:gd name="T23" fmla="*/ 118 h 212"/>
                <a:gd name="T24" fmla="*/ 0 w 349"/>
                <a:gd name="T25" fmla="*/ 0 h 212"/>
                <a:gd name="T26" fmla="*/ 146 w 349"/>
                <a:gd name="T27" fmla="*/ 50 h 212"/>
                <a:gd name="T28" fmla="*/ 349 w 349"/>
                <a:gd name="T29" fmla="*/ 9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212">
                  <a:moveTo>
                    <a:pt x="349" y="92"/>
                  </a:moveTo>
                  <a:cubicBezTo>
                    <a:pt x="333" y="91"/>
                    <a:pt x="304" y="87"/>
                    <a:pt x="268" y="105"/>
                  </a:cubicBezTo>
                  <a:cubicBezTo>
                    <a:pt x="231" y="123"/>
                    <a:pt x="217" y="124"/>
                    <a:pt x="199" y="122"/>
                  </a:cubicBezTo>
                  <a:cubicBezTo>
                    <a:pt x="204" y="132"/>
                    <a:pt x="215" y="145"/>
                    <a:pt x="248" y="147"/>
                  </a:cubicBezTo>
                  <a:cubicBezTo>
                    <a:pt x="282" y="149"/>
                    <a:pt x="298" y="150"/>
                    <a:pt x="280" y="192"/>
                  </a:cubicBezTo>
                  <a:cubicBezTo>
                    <a:pt x="280" y="179"/>
                    <a:pt x="278" y="155"/>
                    <a:pt x="244" y="159"/>
                  </a:cubicBezTo>
                  <a:cubicBezTo>
                    <a:pt x="211" y="164"/>
                    <a:pt x="204" y="193"/>
                    <a:pt x="239" y="208"/>
                  </a:cubicBezTo>
                  <a:cubicBezTo>
                    <a:pt x="228" y="211"/>
                    <a:pt x="203" y="212"/>
                    <a:pt x="186" y="166"/>
                  </a:cubicBezTo>
                  <a:cubicBezTo>
                    <a:pt x="174" y="172"/>
                    <a:pt x="155" y="182"/>
                    <a:pt x="121" y="156"/>
                  </a:cubicBezTo>
                  <a:cubicBezTo>
                    <a:pt x="133" y="160"/>
                    <a:pt x="148" y="161"/>
                    <a:pt x="148" y="161"/>
                  </a:cubicBezTo>
                  <a:cubicBezTo>
                    <a:pt x="118" y="146"/>
                    <a:pt x="89" y="120"/>
                    <a:pt x="71" y="94"/>
                  </a:cubicBezTo>
                  <a:cubicBezTo>
                    <a:pt x="85" y="105"/>
                    <a:pt x="101" y="116"/>
                    <a:pt x="117" y="118"/>
                  </a:cubicBezTo>
                  <a:cubicBezTo>
                    <a:pt x="98" y="95"/>
                    <a:pt x="54" y="48"/>
                    <a:pt x="0" y="0"/>
                  </a:cubicBezTo>
                  <a:cubicBezTo>
                    <a:pt x="34" y="22"/>
                    <a:pt x="77" y="59"/>
                    <a:pt x="146" y="50"/>
                  </a:cubicBezTo>
                  <a:cubicBezTo>
                    <a:pt x="214" y="42"/>
                    <a:pt x="261" y="27"/>
                    <a:pt x="349" y="92"/>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16">
              <a:extLst>
                <a:ext uri="{FF2B5EF4-FFF2-40B4-BE49-F238E27FC236}">
                  <a16:creationId xmlns:a16="http://schemas.microsoft.com/office/drawing/2014/main" id="{C7CFB428-40D2-A949-AC72-F5E3B824EA91}"/>
                </a:ext>
              </a:extLst>
            </p:cNvPr>
            <p:cNvSpPr>
              <a:spLocks/>
            </p:cNvSpPr>
            <p:nvPr/>
          </p:nvSpPr>
          <p:spPr bwMode="auto">
            <a:xfrm>
              <a:off x="2280" y="1735"/>
              <a:ext cx="198" cy="98"/>
            </a:xfrm>
            <a:custGeom>
              <a:avLst/>
              <a:gdLst>
                <a:gd name="T0" fmla="*/ 255 w 255"/>
                <a:gd name="T1" fmla="*/ 126 h 126"/>
                <a:gd name="T2" fmla="*/ 147 w 255"/>
                <a:gd name="T3" fmla="*/ 89 h 126"/>
                <a:gd name="T4" fmla="*/ 0 w 255"/>
                <a:gd name="T5" fmla="*/ 0 h 126"/>
                <a:gd name="T6" fmla="*/ 132 w 255"/>
                <a:gd name="T7" fmla="*/ 53 h 126"/>
                <a:gd name="T8" fmla="*/ 91 w 255"/>
                <a:gd name="T9" fmla="*/ 22 h 126"/>
                <a:gd name="T10" fmla="*/ 255 w 255"/>
                <a:gd name="T11" fmla="*/ 126 h 126"/>
              </a:gdLst>
              <a:ahLst/>
              <a:cxnLst>
                <a:cxn ang="0">
                  <a:pos x="T0" y="T1"/>
                </a:cxn>
                <a:cxn ang="0">
                  <a:pos x="T2" y="T3"/>
                </a:cxn>
                <a:cxn ang="0">
                  <a:pos x="T4" y="T5"/>
                </a:cxn>
                <a:cxn ang="0">
                  <a:pos x="T6" y="T7"/>
                </a:cxn>
                <a:cxn ang="0">
                  <a:pos x="T8" y="T9"/>
                </a:cxn>
                <a:cxn ang="0">
                  <a:pos x="T10" y="T11"/>
                </a:cxn>
              </a:cxnLst>
              <a:rect l="0" t="0" r="r" b="b"/>
              <a:pathLst>
                <a:path w="255" h="126">
                  <a:moveTo>
                    <a:pt x="255" y="126"/>
                  </a:moveTo>
                  <a:cubicBezTo>
                    <a:pt x="212" y="107"/>
                    <a:pt x="202" y="104"/>
                    <a:pt x="147" y="89"/>
                  </a:cubicBezTo>
                  <a:cubicBezTo>
                    <a:pt x="91" y="75"/>
                    <a:pt x="36" y="46"/>
                    <a:pt x="0" y="0"/>
                  </a:cubicBezTo>
                  <a:cubicBezTo>
                    <a:pt x="26" y="19"/>
                    <a:pt x="78" y="57"/>
                    <a:pt x="132" y="53"/>
                  </a:cubicBezTo>
                  <a:cubicBezTo>
                    <a:pt x="124" y="41"/>
                    <a:pt x="109" y="31"/>
                    <a:pt x="91" y="22"/>
                  </a:cubicBezTo>
                  <a:cubicBezTo>
                    <a:pt x="111" y="27"/>
                    <a:pt x="173" y="43"/>
                    <a:pt x="255" y="126"/>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17">
              <a:extLst>
                <a:ext uri="{FF2B5EF4-FFF2-40B4-BE49-F238E27FC236}">
                  <a16:creationId xmlns:a16="http://schemas.microsoft.com/office/drawing/2014/main" id="{EFF3FFE6-362E-9B49-9021-520734E1E61A}"/>
                </a:ext>
              </a:extLst>
            </p:cNvPr>
            <p:cNvSpPr>
              <a:spLocks/>
            </p:cNvSpPr>
            <p:nvPr/>
          </p:nvSpPr>
          <p:spPr bwMode="auto">
            <a:xfrm>
              <a:off x="2148" y="1475"/>
              <a:ext cx="257" cy="233"/>
            </a:xfrm>
            <a:custGeom>
              <a:avLst/>
              <a:gdLst>
                <a:gd name="T0" fmla="*/ 331 w 331"/>
                <a:gd name="T1" fmla="*/ 301 h 301"/>
                <a:gd name="T2" fmla="*/ 204 w 331"/>
                <a:gd name="T3" fmla="*/ 167 h 301"/>
                <a:gd name="T4" fmla="*/ 0 w 331"/>
                <a:gd name="T5" fmla="*/ 0 h 301"/>
                <a:gd name="T6" fmla="*/ 177 w 331"/>
                <a:gd name="T7" fmla="*/ 184 h 301"/>
                <a:gd name="T8" fmla="*/ 331 w 331"/>
                <a:gd name="T9" fmla="*/ 301 h 301"/>
              </a:gdLst>
              <a:ahLst/>
              <a:cxnLst>
                <a:cxn ang="0">
                  <a:pos x="T0" y="T1"/>
                </a:cxn>
                <a:cxn ang="0">
                  <a:pos x="T2" y="T3"/>
                </a:cxn>
                <a:cxn ang="0">
                  <a:pos x="T4" y="T5"/>
                </a:cxn>
                <a:cxn ang="0">
                  <a:pos x="T6" y="T7"/>
                </a:cxn>
                <a:cxn ang="0">
                  <a:pos x="T8" y="T9"/>
                </a:cxn>
              </a:cxnLst>
              <a:rect l="0" t="0" r="r" b="b"/>
              <a:pathLst>
                <a:path w="331" h="301">
                  <a:moveTo>
                    <a:pt x="331" y="301"/>
                  </a:moveTo>
                  <a:cubicBezTo>
                    <a:pt x="320" y="269"/>
                    <a:pt x="299" y="228"/>
                    <a:pt x="204" y="167"/>
                  </a:cubicBezTo>
                  <a:cubicBezTo>
                    <a:pt x="158" y="137"/>
                    <a:pt x="89" y="98"/>
                    <a:pt x="0" y="0"/>
                  </a:cubicBezTo>
                  <a:cubicBezTo>
                    <a:pt x="6" y="26"/>
                    <a:pt x="34" y="95"/>
                    <a:pt x="177" y="184"/>
                  </a:cubicBezTo>
                  <a:cubicBezTo>
                    <a:pt x="224" y="217"/>
                    <a:pt x="285" y="236"/>
                    <a:pt x="331" y="30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18">
              <a:extLst>
                <a:ext uri="{FF2B5EF4-FFF2-40B4-BE49-F238E27FC236}">
                  <a16:creationId xmlns:a16="http://schemas.microsoft.com/office/drawing/2014/main" id="{472B1FF7-9524-F84F-A18C-9CF0069DF80F}"/>
                </a:ext>
              </a:extLst>
            </p:cNvPr>
            <p:cNvSpPr>
              <a:spLocks/>
            </p:cNvSpPr>
            <p:nvPr/>
          </p:nvSpPr>
          <p:spPr bwMode="auto">
            <a:xfrm>
              <a:off x="2170" y="1557"/>
              <a:ext cx="239" cy="187"/>
            </a:xfrm>
            <a:custGeom>
              <a:avLst/>
              <a:gdLst>
                <a:gd name="T0" fmla="*/ 309 w 309"/>
                <a:gd name="T1" fmla="*/ 241 h 241"/>
                <a:gd name="T2" fmla="*/ 181 w 309"/>
                <a:gd name="T3" fmla="*/ 130 h 241"/>
                <a:gd name="T4" fmla="*/ 0 w 309"/>
                <a:gd name="T5" fmla="*/ 0 h 241"/>
                <a:gd name="T6" fmla="*/ 167 w 309"/>
                <a:gd name="T7" fmla="*/ 149 h 241"/>
                <a:gd name="T8" fmla="*/ 309 w 309"/>
                <a:gd name="T9" fmla="*/ 241 h 241"/>
              </a:gdLst>
              <a:ahLst/>
              <a:cxnLst>
                <a:cxn ang="0">
                  <a:pos x="T0" y="T1"/>
                </a:cxn>
                <a:cxn ang="0">
                  <a:pos x="T2" y="T3"/>
                </a:cxn>
                <a:cxn ang="0">
                  <a:pos x="T4" y="T5"/>
                </a:cxn>
                <a:cxn ang="0">
                  <a:pos x="T6" y="T7"/>
                </a:cxn>
                <a:cxn ang="0">
                  <a:pos x="T8" y="T9"/>
                </a:cxn>
              </a:cxnLst>
              <a:rect l="0" t="0" r="r" b="b"/>
              <a:pathLst>
                <a:path w="309" h="241">
                  <a:moveTo>
                    <a:pt x="309" y="241"/>
                  </a:moveTo>
                  <a:cubicBezTo>
                    <a:pt x="297" y="214"/>
                    <a:pt x="273" y="180"/>
                    <a:pt x="181" y="130"/>
                  </a:cubicBezTo>
                  <a:cubicBezTo>
                    <a:pt x="138" y="106"/>
                    <a:pt x="65" y="69"/>
                    <a:pt x="0" y="0"/>
                  </a:cubicBezTo>
                  <a:cubicBezTo>
                    <a:pt x="6" y="25"/>
                    <a:pt x="36" y="80"/>
                    <a:pt x="167" y="149"/>
                  </a:cubicBezTo>
                  <a:cubicBezTo>
                    <a:pt x="203" y="169"/>
                    <a:pt x="265" y="188"/>
                    <a:pt x="309" y="241"/>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19">
              <a:extLst>
                <a:ext uri="{FF2B5EF4-FFF2-40B4-BE49-F238E27FC236}">
                  <a16:creationId xmlns:a16="http://schemas.microsoft.com/office/drawing/2014/main" id="{DCD6684D-0FFE-A541-BDF0-854A9FAA6D9D}"/>
                </a:ext>
              </a:extLst>
            </p:cNvPr>
            <p:cNvSpPr>
              <a:spLocks noEditPoints="1"/>
            </p:cNvSpPr>
            <p:nvPr/>
          </p:nvSpPr>
          <p:spPr bwMode="auto">
            <a:xfrm>
              <a:off x="2240" y="1493"/>
              <a:ext cx="504" cy="374"/>
            </a:xfrm>
            <a:custGeom>
              <a:avLst/>
              <a:gdLst>
                <a:gd name="T0" fmla="*/ 567 w 649"/>
                <a:gd name="T1" fmla="*/ 396 h 482"/>
                <a:gd name="T2" fmla="*/ 600 w 649"/>
                <a:gd name="T3" fmla="*/ 421 h 482"/>
                <a:gd name="T4" fmla="*/ 567 w 649"/>
                <a:gd name="T5" fmla="*/ 396 h 482"/>
                <a:gd name="T6" fmla="*/ 307 w 649"/>
                <a:gd name="T7" fmla="*/ 184 h 482"/>
                <a:gd name="T8" fmla="*/ 0 w 649"/>
                <a:gd name="T9" fmla="*/ 0 h 482"/>
                <a:gd name="T10" fmla="*/ 150 w 649"/>
                <a:gd name="T11" fmla="*/ 159 h 482"/>
                <a:gd name="T12" fmla="*/ 237 w 649"/>
                <a:gd name="T13" fmla="*/ 271 h 482"/>
                <a:gd name="T14" fmla="*/ 328 w 649"/>
                <a:gd name="T15" fmla="*/ 382 h 482"/>
                <a:gd name="T16" fmla="*/ 503 w 649"/>
                <a:gd name="T17" fmla="*/ 403 h 482"/>
                <a:gd name="T18" fmla="*/ 635 w 649"/>
                <a:gd name="T19" fmla="*/ 482 h 482"/>
                <a:gd name="T20" fmla="*/ 607 w 649"/>
                <a:gd name="T21" fmla="*/ 413 h 482"/>
                <a:gd name="T22" fmla="*/ 507 w 649"/>
                <a:gd name="T23" fmla="*/ 356 h 482"/>
                <a:gd name="T24" fmla="*/ 499 w 649"/>
                <a:gd name="T25" fmla="*/ 322 h 482"/>
                <a:gd name="T26" fmla="*/ 307 w 649"/>
                <a:gd name="T27" fmla="*/ 184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9" h="482">
                  <a:moveTo>
                    <a:pt x="567" y="396"/>
                  </a:moveTo>
                  <a:cubicBezTo>
                    <a:pt x="601" y="401"/>
                    <a:pt x="600" y="408"/>
                    <a:pt x="600" y="421"/>
                  </a:cubicBezTo>
                  <a:cubicBezTo>
                    <a:pt x="585" y="405"/>
                    <a:pt x="567" y="396"/>
                    <a:pt x="567" y="396"/>
                  </a:cubicBezTo>
                  <a:moveTo>
                    <a:pt x="307" y="184"/>
                  </a:moveTo>
                  <a:cubicBezTo>
                    <a:pt x="127" y="133"/>
                    <a:pt x="55" y="68"/>
                    <a:pt x="0" y="0"/>
                  </a:cubicBezTo>
                  <a:cubicBezTo>
                    <a:pt x="25" y="78"/>
                    <a:pt x="86" y="106"/>
                    <a:pt x="150" y="159"/>
                  </a:cubicBezTo>
                  <a:cubicBezTo>
                    <a:pt x="215" y="211"/>
                    <a:pt x="218" y="240"/>
                    <a:pt x="237" y="271"/>
                  </a:cubicBezTo>
                  <a:cubicBezTo>
                    <a:pt x="280" y="340"/>
                    <a:pt x="286" y="351"/>
                    <a:pt x="328" y="382"/>
                  </a:cubicBezTo>
                  <a:cubicBezTo>
                    <a:pt x="378" y="415"/>
                    <a:pt x="438" y="392"/>
                    <a:pt x="503" y="403"/>
                  </a:cubicBezTo>
                  <a:cubicBezTo>
                    <a:pt x="569" y="413"/>
                    <a:pt x="623" y="463"/>
                    <a:pt x="635" y="482"/>
                  </a:cubicBezTo>
                  <a:cubicBezTo>
                    <a:pt x="649" y="458"/>
                    <a:pt x="616" y="422"/>
                    <a:pt x="607" y="413"/>
                  </a:cubicBezTo>
                  <a:cubicBezTo>
                    <a:pt x="612" y="381"/>
                    <a:pt x="536" y="367"/>
                    <a:pt x="507" y="356"/>
                  </a:cubicBezTo>
                  <a:cubicBezTo>
                    <a:pt x="501" y="354"/>
                    <a:pt x="487" y="351"/>
                    <a:pt x="499" y="322"/>
                  </a:cubicBezTo>
                  <a:cubicBezTo>
                    <a:pt x="516" y="282"/>
                    <a:pt x="533" y="247"/>
                    <a:pt x="307" y="184"/>
                  </a:cubicBezTo>
                </a:path>
              </a:pathLst>
            </a:custGeom>
            <a:solidFill>
              <a:srgbClr val="EC3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Freeform 20">
              <a:extLst>
                <a:ext uri="{FF2B5EF4-FFF2-40B4-BE49-F238E27FC236}">
                  <a16:creationId xmlns:a16="http://schemas.microsoft.com/office/drawing/2014/main" id="{D3B2C813-CDBC-E24F-90BC-52FDE0567B46}"/>
                </a:ext>
              </a:extLst>
            </p:cNvPr>
            <p:cNvSpPr>
              <a:spLocks/>
            </p:cNvSpPr>
            <p:nvPr/>
          </p:nvSpPr>
          <p:spPr bwMode="auto">
            <a:xfrm>
              <a:off x="2236" y="1446"/>
              <a:ext cx="552" cy="624"/>
            </a:xfrm>
            <a:custGeom>
              <a:avLst/>
              <a:gdLst>
                <a:gd name="T0" fmla="*/ 184 w 712"/>
                <a:gd name="T1" fmla="*/ 90 h 804"/>
                <a:gd name="T2" fmla="*/ 322 w 712"/>
                <a:gd name="T3" fmla="*/ 11 h 804"/>
                <a:gd name="T4" fmla="*/ 391 w 712"/>
                <a:gd name="T5" fmla="*/ 11 h 804"/>
                <a:gd name="T6" fmla="*/ 678 w 712"/>
                <a:gd name="T7" fmla="*/ 177 h 804"/>
                <a:gd name="T8" fmla="*/ 712 w 712"/>
                <a:gd name="T9" fmla="*/ 237 h 804"/>
                <a:gd name="T10" fmla="*/ 712 w 712"/>
                <a:gd name="T11" fmla="*/ 568 h 804"/>
                <a:gd name="T12" fmla="*/ 678 w 712"/>
                <a:gd name="T13" fmla="*/ 628 h 804"/>
                <a:gd name="T14" fmla="*/ 391 w 712"/>
                <a:gd name="T15" fmla="*/ 793 h 804"/>
                <a:gd name="T16" fmla="*/ 322 w 712"/>
                <a:gd name="T17" fmla="*/ 793 h 804"/>
                <a:gd name="T18" fmla="*/ 35 w 712"/>
                <a:gd name="T19" fmla="*/ 628 h 804"/>
                <a:gd name="T20" fmla="*/ 0 w 712"/>
                <a:gd name="T21" fmla="*/ 568 h 804"/>
                <a:gd name="T22" fmla="*/ 0 w 712"/>
                <a:gd name="T23" fmla="*/ 38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2" h="804">
                  <a:moveTo>
                    <a:pt x="184" y="90"/>
                  </a:moveTo>
                  <a:cubicBezTo>
                    <a:pt x="322" y="11"/>
                    <a:pt x="322" y="11"/>
                    <a:pt x="322" y="11"/>
                  </a:cubicBezTo>
                  <a:cubicBezTo>
                    <a:pt x="341" y="0"/>
                    <a:pt x="372" y="0"/>
                    <a:pt x="391" y="11"/>
                  </a:cubicBezTo>
                  <a:cubicBezTo>
                    <a:pt x="678" y="177"/>
                    <a:pt x="678" y="177"/>
                    <a:pt x="678" y="177"/>
                  </a:cubicBezTo>
                  <a:cubicBezTo>
                    <a:pt x="697" y="188"/>
                    <a:pt x="712" y="215"/>
                    <a:pt x="712" y="237"/>
                  </a:cubicBezTo>
                  <a:cubicBezTo>
                    <a:pt x="712" y="568"/>
                    <a:pt x="712" y="568"/>
                    <a:pt x="712" y="568"/>
                  </a:cubicBezTo>
                  <a:cubicBezTo>
                    <a:pt x="712" y="590"/>
                    <a:pt x="697" y="617"/>
                    <a:pt x="678" y="628"/>
                  </a:cubicBezTo>
                  <a:cubicBezTo>
                    <a:pt x="391" y="793"/>
                    <a:pt x="391" y="793"/>
                    <a:pt x="391" y="793"/>
                  </a:cubicBezTo>
                  <a:cubicBezTo>
                    <a:pt x="372" y="804"/>
                    <a:pt x="341" y="804"/>
                    <a:pt x="322" y="793"/>
                  </a:cubicBezTo>
                  <a:cubicBezTo>
                    <a:pt x="35" y="628"/>
                    <a:pt x="35" y="628"/>
                    <a:pt x="35" y="628"/>
                  </a:cubicBezTo>
                  <a:cubicBezTo>
                    <a:pt x="16" y="617"/>
                    <a:pt x="0" y="590"/>
                    <a:pt x="0" y="568"/>
                  </a:cubicBezTo>
                  <a:cubicBezTo>
                    <a:pt x="0" y="384"/>
                    <a:pt x="0" y="384"/>
                    <a:pt x="0" y="384"/>
                  </a:cubicBezTo>
                </a:path>
              </a:pathLst>
            </a:custGeom>
            <a:noFill/>
            <a:ln w="14288" cap="rnd">
              <a:solidFill>
                <a:srgbClr val="EC352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80" name="Round Same Side Corner Rectangle 79">
            <a:extLst>
              <a:ext uri="{FF2B5EF4-FFF2-40B4-BE49-F238E27FC236}">
                <a16:creationId xmlns:a16="http://schemas.microsoft.com/office/drawing/2014/main" id="{9FD9057F-2686-574A-928C-9F118290F3AF}"/>
              </a:ext>
            </a:extLst>
          </p:cNvPr>
          <p:cNvSpPr/>
          <p:nvPr/>
        </p:nvSpPr>
        <p:spPr>
          <a:xfrm rot="16200000">
            <a:off x="5417806" y="1417303"/>
            <a:ext cx="4476750" cy="2975644"/>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6FB78AD6-5329-9F46-BDD1-676E7B2BB099}"/>
              </a:ext>
            </a:extLst>
          </p:cNvPr>
          <p:cNvSpPr/>
          <p:nvPr/>
        </p:nvSpPr>
        <p:spPr>
          <a:xfrm>
            <a:off x="6577947" y="866358"/>
            <a:ext cx="1818648" cy="303416"/>
          </a:xfrm>
          <a:prstGeom prst="rect">
            <a:avLst/>
          </a:prstGeom>
        </p:spPr>
        <p:txBody>
          <a:bodyPr wrap="square">
            <a:spAutoFit/>
          </a:bodyPr>
          <a:lstStyle/>
          <a:p>
            <a:pPr marL="7938">
              <a:lnSpc>
                <a:spcPct val="85000"/>
              </a:lnSpc>
            </a:pPr>
            <a:r>
              <a:rPr lang="en-US" sz="1600" b="1" dirty="0">
                <a:solidFill>
                  <a:schemeClr val="bg1"/>
                </a:solidFill>
                <a:latin typeface="ITC Avant Garde Pro Md" panose="02000503030000020004" pitchFamily="2" charset="77"/>
                <a:ea typeface="ITC Avant Garde Gothic Pro Book" charset="0"/>
                <a:cs typeface="ITC Avant Garde Gothic Pro Book" charset="0"/>
              </a:rPr>
              <a:t>BUSINESS VALUE</a:t>
            </a:r>
          </a:p>
        </p:txBody>
      </p:sp>
      <p:sp>
        <p:nvSpPr>
          <p:cNvPr id="83" name="Rectangle 82">
            <a:extLst>
              <a:ext uri="{FF2B5EF4-FFF2-40B4-BE49-F238E27FC236}">
                <a16:creationId xmlns:a16="http://schemas.microsoft.com/office/drawing/2014/main" id="{1F319EAB-B5FC-2645-86DF-91E67E25CF3D}"/>
              </a:ext>
            </a:extLst>
          </p:cNvPr>
          <p:cNvSpPr/>
          <p:nvPr/>
        </p:nvSpPr>
        <p:spPr>
          <a:xfrm>
            <a:off x="6577947" y="2722309"/>
            <a:ext cx="2304796" cy="249812"/>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Force Multiplier</a:t>
            </a:r>
          </a:p>
        </p:txBody>
      </p:sp>
      <p:sp>
        <p:nvSpPr>
          <p:cNvPr id="84" name="Rectangle 83">
            <a:extLst>
              <a:ext uri="{FF2B5EF4-FFF2-40B4-BE49-F238E27FC236}">
                <a16:creationId xmlns:a16="http://schemas.microsoft.com/office/drawing/2014/main" id="{758E0B52-4417-AD4A-98A9-AD3099F4297C}"/>
              </a:ext>
            </a:extLst>
          </p:cNvPr>
          <p:cNvSpPr/>
          <p:nvPr/>
        </p:nvSpPr>
        <p:spPr>
          <a:xfrm>
            <a:off x="6577947" y="3132060"/>
            <a:ext cx="2489360" cy="563744"/>
          </a:xfrm>
          <a:prstGeom prst="rect">
            <a:avLst/>
          </a:prstGeom>
        </p:spPr>
        <p:txBody>
          <a:bodyPr wrap="square">
            <a:spAutoFit/>
          </a:bodyPr>
          <a:lstStyle/>
          <a:p>
            <a:pPr>
              <a:lnSpc>
                <a:spcPct val="85000"/>
              </a:lnSpc>
            </a:pPr>
            <a:r>
              <a:rPr lang="en-US" sz="1200" dirty="0">
                <a:solidFill>
                  <a:schemeClr val="bg1"/>
                </a:solidFill>
                <a:latin typeface="Karla" pitchFamily="2" charset="0"/>
                <a:ea typeface="Karla" pitchFamily="2" charset="0"/>
              </a:rPr>
              <a:t>Back to Business Swiftly with Managed Remote Remediation</a:t>
            </a:r>
            <a:endParaRPr lang="en-US" sz="1200" dirty="0">
              <a:solidFill>
                <a:schemeClr val="bg1"/>
              </a:solidFill>
              <a:latin typeface="Karla" pitchFamily="2" charset="0"/>
              <a:ea typeface="Karla" pitchFamily="2" charset="0"/>
              <a:cs typeface="Karla" charset="0"/>
            </a:endParaRPr>
          </a:p>
          <a:p>
            <a:pPr>
              <a:lnSpc>
                <a:spcPct val="85000"/>
              </a:lnSpc>
            </a:pPr>
            <a:endParaRPr lang="en-CA" sz="1200" dirty="0">
              <a:solidFill>
                <a:schemeClr val="bg1"/>
              </a:solidFill>
              <a:latin typeface="Karla" charset="0"/>
              <a:ea typeface="Karla" charset="0"/>
              <a:cs typeface="Karla" charset="0"/>
            </a:endParaRPr>
          </a:p>
        </p:txBody>
      </p:sp>
      <p:sp>
        <p:nvSpPr>
          <p:cNvPr id="85" name="Rectangle 84">
            <a:extLst>
              <a:ext uri="{FF2B5EF4-FFF2-40B4-BE49-F238E27FC236}">
                <a16:creationId xmlns:a16="http://schemas.microsoft.com/office/drawing/2014/main" id="{D82AA410-4A19-8244-ABFD-32BA060F8249}"/>
              </a:ext>
            </a:extLst>
          </p:cNvPr>
          <p:cNvSpPr/>
          <p:nvPr/>
        </p:nvSpPr>
        <p:spPr>
          <a:xfrm>
            <a:off x="6577947" y="2177668"/>
            <a:ext cx="2303200" cy="406778"/>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Simplifies and Optimizes Endpoint Security</a:t>
            </a:r>
          </a:p>
        </p:txBody>
      </p:sp>
      <p:sp>
        <p:nvSpPr>
          <p:cNvPr id="86" name="Rectangle 85">
            <a:extLst>
              <a:ext uri="{FF2B5EF4-FFF2-40B4-BE49-F238E27FC236}">
                <a16:creationId xmlns:a16="http://schemas.microsoft.com/office/drawing/2014/main" id="{008F53BE-D4F9-A349-9BCD-E9F492316806}"/>
              </a:ext>
            </a:extLst>
          </p:cNvPr>
          <p:cNvSpPr/>
          <p:nvPr/>
        </p:nvSpPr>
        <p:spPr>
          <a:xfrm>
            <a:off x="6577947" y="1697142"/>
            <a:ext cx="2303200" cy="250710"/>
          </a:xfrm>
          <a:prstGeom prst="rect">
            <a:avLst/>
          </a:prstGeom>
        </p:spPr>
        <p:txBody>
          <a:bodyPr wrap="square">
            <a:spAutoFit/>
          </a:bodyPr>
          <a:lstStyle/>
          <a:p>
            <a:pPr>
              <a:lnSpc>
                <a:spcPct val="85000"/>
              </a:lnSpc>
              <a:spcAft>
                <a:spcPts val="600"/>
              </a:spcAft>
            </a:pPr>
            <a:r>
              <a:rPr lang="en-US" sz="1200" dirty="0">
                <a:solidFill>
                  <a:schemeClr val="bg1"/>
                </a:solidFill>
                <a:latin typeface="Karla" pitchFamily="2" charset="0"/>
                <a:ea typeface="Karla" pitchFamily="2" charset="0"/>
              </a:rPr>
              <a:t>24/7 Managed Endpoint Security</a:t>
            </a:r>
            <a:endParaRPr lang="en-US" sz="1200" dirty="0">
              <a:solidFill>
                <a:schemeClr val="bg1"/>
              </a:solidFill>
              <a:latin typeface="Karla" pitchFamily="2" charset="0"/>
              <a:ea typeface="Karla" pitchFamily="2" charset="0"/>
              <a:cs typeface="Karla" charset="0"/>
            </a:endParaRPr>
          </a:p>
        </p:txBody>
      </p:sp>
      <p:grpSp>
        <p:nvGrpSpPr>
          <p:cNvPr id="87" name="Group 86">
            <a:extLst>
              <a:ext uri="{FF2B5EF4-FFF2-40B4-BE49-F238E27FC236}">
                <a16:creationId xmlns:a16="http://schemas.microsoft.com/office/drawing/2014/main" id="{499CCDB9-CBA7-BE41-BF0C-A102D717F441}"/>
              </a:ext>
            </a:extLst>
          </p:cNvPr>
          <p:cNvGrpSpPr/>
          <p:nvPr/>
        </p:nvGrpSpPr>
        <p:grpSpPr>
          <a:xfrm>
            <a:off x="6633029" y="2136301"/>
            <a:ext cx="2111180" cy="1444172"/>
            <a:chOff x="6633029" y="1991157"/>
            <a:chExt cx="2111180" cy="1444172"/>
          </a:xfrm>
        </p:grpSpPr>
        <p:cxnSp>
          <p:nvCxnSpPr>
            <p:cNvPr id="88" name="Straight Connector 87">
              <a:extLst>
                <a:ext uri="{FF2B5EF4-FFF2-40B4-BE49-F238E27FC236}">
                  <a16:creationId xmlns:a16="http://schemas.microsoft.com/office/drawing/2014/main" id="{0238E63B-9E7D-E54B-A9D5-2703FEDA86FE}"/>
                </a:ext>
              </a:extLst>
            </p:cNvPr>
            <p:cNvCxnSpPr>
              <a:cxnSpLocks/>
            </p:cNvCxnSpPr>
            <p:nvPr/>
          </p:nvCxnSpPr>
          <p:spPr>
            <a:xfrm>
              <a:off x="6633029" y="1991157"/>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70C7BB5-713E-DA42-8D26-D29A49A04900}"/>
                </a:ext>
              </a:extLst>
            </p:cNvPr>
            <p:cNvCxnSpPr>
              <a:cxnSpLocks/>
            </p:cNvCxnSpPr>
            <p:nvPr/>
          </p:nvCxnSpPr>
          <p:spPr>
            <a:xfrm>
              <a:off x="6633029" y="24701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CE6B42D-645C-8248-BBD0-70BCE66F5B9E}"/>
                </a:ext>
              </a:extLst>
            </p:cNvPr>
            <p:cNvCxnSpPr>
              <a:cxnSpLocks/>
            </p:cNvCxnSpPr>
            <p:nvPr/>
          </p:nvCxnSpPr>
          <p:spPr>
            <a:xfrm>
              <a:off x="6633029" y="2927329"/>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07D4E7B-3ABC-3C42-9AB7-AE4B6AAFAE69}"/>
                </a:ext>
              </a:extLst>
            </p:cNvPr>
            <p:cNvCxnSpPr>
              <a:cxnSpLocks/>
            </p:cNvCxnSpPr>
            <p:nvPr/>
          </p:nvCxnSpPr>
          <p:spPr>
            <a:xfrm>
              <a:off x="6633029" y="3435329"/>
              <a:ext cx="2111180" cy="0"/>
            </a:xfrm>
            <a:prstGeom prst="line">
              <a:avLst/>
            </a:prstGeom>
            <a:ln w="12700">
              <a:solidFill>
                <a:schemeClr val="tx2">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E53685F-C182-704D-AD3A-2267D2D9519E}"/>
                </a:ext>
              </a:extLst>
            </p:cNvPr>
            <p:cNvCxnSpPr>
              <a:cxnSpLocks/>
            </p:cNvCxnSpPr>
            <p:nvPr/>
          </p:nvCxnSpPr>
          <p:spPr>
            <a:xfrm>
              <a:off x="6633029" y="3420944"/>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99" name="Rectangle 98">
            <a:extLst>
              <a:ext uri="{FF2B5EF4-FFF2-40B4-BE49-F238E27FC236}">
                <a16:creationId xmlns:a16="http://schemas.microsoft.com/office/drawing/2014/main" id="{B7BFE7A5-6A71-C441-B1F2-30AF5E39DB29}"/>
              </a:ext>
            </a:extLst>
          </p:cNvPr>
          <p:cNvSpPr/>
          <p:nvPr/>
        </p:nvSpPr>
        <p:spPr>
          <a:xfrm>
            <a:off x="6577947" y="3651714"/>
            <a:ext cx="2176586" cy="249812"/>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Up to USD 1 M Warranty</a:t>
            </a:r>
          </a:p>
        </p:txBody>
      </p:sp>
      <p:pic>
        <p:nvPicPr>
          <p:cNvPr id="92" name="Graphic 91">
            <a:extLst>
              <a:ext uri="{FF2B5EF4-FFF2-40B4-BE49-F238E27FC236}">
                <a16:creationId xmlns:a16="http://schemas.microsoft.com/office/drawing/2014/main" id="{68A19D77-BFEA-2D42-B5B0-4C45EDE44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4726" y="2182455"/>
            <a:ext cx="991917" cy="1122924"/>
          </a:xfrm>
          <a:prstGeom prst="rect">
            <a:avLst/>
          </a:prstGeom>
        </p:spPr>
      </p:pic>
      <p:pic>
        <p:nvPicPr>
          <p:cNvPr id="93" name="Graphic 92">
            <a:extLst>
              <a:ext uri="{FF2B5EF4-FFF2-40B4-BE49-F238E27FC236}">
                <a16:creationId xmlns:a16="http://schemas.microsoft.com/office/drawing/2014/main" id="{821036D7-412E-BC48-BBF5-B3E72FFAB1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258" y="2123549"/>
            <a:ext cx="1103997" cy="1249808"/>
          </a:xfrm>
          <a:prstGeom prst="rect">
            <a:avLst/>
          </a:prstGeom>
        </p:spPr>
      </p:pic>
      <p:pic>
        <p:nvPicPr>
          <p:cNvPr id="94" name="Graphic 93">
            <a:extLst>
              <a:ext uri="{FF2B5EF4-FFF2-40B4-BE49-F238E27FC236}">
                <a16:creationId xmlns:a16="http://schemas.microsoft.com/office/drawing/2014/main" id="{B2A4E4B9-7111-DC4F-8BDE-EC0BE5186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7264" y="2071386"/>
            <a:ext cx="1200899" cy="1359507"/>
          </a:xfrm>
          <a:prstGeom prst="rect">
            <a:avLst/>
          </a:prstGeom>
        </p:spPr>
      </p:pic>
      <p:sp>
        <p:nvSpPr>
          <p:cNvPr id="95" name="Title 7">
            <a:extLst>
              <a:ext uri="{FF2B5EF4-FFF2-40B4-BE49-F238E27FC236}">
                <a16:creationId xmlns:a16="http://schemas.microsoft.com/office/drawing/2014/main" id="{7579B2A9-3297-4C5A-BCE8-B0261C8C6D7C}"/>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Falcon COMPLETE</a:t>
            </a:r>
          </a:p>
        </p:txBody>
      </p:sp>
      <p:sp>
        <p:nvSpPr>
          <p:cNvPr id="96" name="Freeform 80">
            <a:extLst>
              <a:ext uri="{FF2B5EF4-FFF2-40B4-BE49-F238E27FC236}">
                <a16:creationId xmlns:a16="http://schemas.microsoft.com/office/drawing/2014/main" id="{8D3B229D-CCD9-45D7-BFE2-72289BCE6708}"/>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105" name="Rectangle 3">
            <a:extLst>
              <a:ext uri="{FF2B5EF4-FFF2-40B4-BE49-F238E27FC236}">
                <a16:creationId xmlns:a16="http://schemas.microsoft.com/office/drawing/2014/main" id="{9F5DA6D8-7B53-42D5-902A-95563F2F2850}"/>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animation">
            <a:extLst>
              <a:ext uri="{FF2B5EF4-FFF2-40B4-BE49-F238E27FC236}">
                <a16:creationId xmlns:a16="http://schemas.microsoft.com/office/drawing/2014/main" id="{18922E61-5393-4B7F-9DB3-64EDDB969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81" name="Picture 80">
            <a:extLst>
              <a:ext uri="{FF2B5EF4-FFF2-40B4-BE49-F238E27FC236}">
                <a16:creationId xmlns:a16="http://schemas.microsoft.com/office/drawing/2014/main" id="{3A54F66C-783F-47E6-962B-4FEE843CCD34}"/>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97" name="Picture 96">
            <a:extLst>
              <a:ext uri="{FF2B5EF4-FFF2-40B4-BE49-F238E27FC236}">
                <a16:creationId xmlns:a16="http://schemas.microsoft.com/office/drawing/2014/main" id="{02B864AB-E28E-426F-AA1D-89343BB99146}"/>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423271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0" presetClass="path" presetSubtype="0" decel="50000" fill="hold" grpId="1" nodeType="withEffect">
                                  <p:stCondLst>
                                    <p:cond delay="0"/>
                                  </p:stCondLst>
                                  <p:childTnLst>
                                    <p:animMotion origin="layout" path="M -2.5E-6 0.04228 L -2.5E-6 -9.87654E-7 " pathEditMode="relative" rAng="0" ptsTypes="AA">
                                      <p:cBhvr>
                                        <p:cTn id="12" dur="750" fill="hold"/>
                                        <p:tgtEl>
                                          <p:spTgt spid="86"/>
                                        </p:tgtEl>
                                        <p:attrNameLst>
                                          <p:attrName>ppt_x</p:attrName>
                                          <p:attrName>ppt_y</p:attrName>
                                        </p:attrNameLst>
                                      </p:cBhvr>
                                      <p:rCtr x="0" y="-2130"/>
                                    </p:animMotion>
                                  </p:childTnLst>
                                </p:cTn>
                              </p:par>
                              <p:par>
                                <p:cTn id="13" presetID="10" presetClass="entr" presetSubtype="0" fill="hold" grpId="0" nodeType="withEffect">
                                  <p:stCondLst>
                                    <p:cond delay="10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0" presetClass="path" presetSubtype="0" decel="50000" fill="hold" grpId="1" nodeType="withEffect">
                                  <p:stCondLst>
                                    <p:cond delay="100"/>
                                  </p:stCondLst>
                                  <p:childTnLst>
                                    <p:animMotion origin="layout" path="M -2.5E-6 0.04229 L -2.5E-6 -2.96296E-6 " pathEditMode="relative" rAng="0" ptsTypes="AA">
                                      <p:cBhvr>
                                        <p:cTn id="17" dur="750" fill="hold"/>
                                        <p:tgtEl>
                                          <p:spTgt spid="85"/>
                                        </p:tgtEl>
                                        <p:attrNameLst>
                                          <p:attrName>ppt_x</p:attrName>
                                          <p:attrName>ppt_y</p:attrName>
                                        </p:attrNameLst>
                                      </p:cBhvr>
                                      <p:rCtr x="0" y="-2130"/>
                                    </p:animMotion>
                                  </p:childTnLst>
                                </p:cTn>
                              </p:par>
                              <p:par>
                                <p:cTn id="18" presetID="10" presetClass="entr" presetSubtype="0" fill="hold" grpId="0" nodeType="withEffect">
                                  <p:stCondLst>
                                    <p:cond delay="20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500"/>
                                        <p:tgtEl>
                                          <p:spTgt spid="83"/>
                                        </p:tgtEl>
                                      </p:cBhvr>
                                    </p:animEffect>
                                  </p:childTnLst>
                                </p:cTn>
                              </p:par>
                              <p:par>
                                <p:cTn id="21" presetID="0" presetClass="path" presetSubtype="0" decel="50000" fill="hold" grpId="1" nodeType="withEffect">
                                  <p:stCondLst>
                                    <p:cond delay="200"/>
                                  </p:stCondLst>
                                  <p:childTnLst>
                                    <p:animMotion origin="layout" path="M -2.5E-6 0.04228 L -2.5E-6 4.93827E-6 " pathEditMode="relative" rAng="0" ptsTypes="AA">
                                      <p:cBhvr>
                                        <p:cTn id="22" dur="750" fill="hold"/>
                                        <p:tgtEl>
                                          <p:spTgt spid="83"/>
                                        </p:tgtEl>
                                        <p:attrNameLst>
                                          <p:attrName>ppt_x</p:attrName>
                                          <p:attrName>ppt_y</p:attrName>
                                        </p:attrNameLst>
                                      </p:cBhvr>
                                      <p:rCtr x="0" y="-2130"/>
                                    </p:animMotion>
                                  </p:childTnLst>
                                </p:cTn>
                              </p:par>
                              <p:par>
                                <p:cTn id="23" presetID="10" presetClass="entr" presetSubtype="0" fill="hold" grpId="0" nodeType="withEffect">
                                  <p:stCondLst>
                                    <p:cond delay="30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0" presetClass="path" presetSubtype="0" decel="50000" fill="hold" grpId="1" nodeType="withEffect">
                                  <p:stCondLst>
                                    <p:cond delay="300"/>
                                  </p:stCondLst>
                                  <p:childTnLst>
                                    <p:animMotion origin="layout" path="M 2.5E-6 0.04228 L 2.5E-6 3.20988E-6 " pathEditMode="relative" rAng="0" ptsTypes="AA">
                                      <p:cBhvr>
                                        <p:cTn id="27" dur="750" fill="hold"/>
                                        <p:tgtEl>
                                          <p:spTgt spid="84"/>
                                        </p:tgtEl>
                                        <p:attrNameLst>
                                          <p:attrName>ppt_x</p:attrName>
                                          <p:attrName>ppt_y</p:attrName>
                                        </p:attrNameLst>
                                      </p:cBhvr>
                                      <p:rCtr x="0" y="-2130"/>
                                    </p:animMotion>
                                  </p:childTnLst>
                                </p:cTn>
                              </p:par>
                              <p:par>
                                <p:cTn id="28" presetID="10" presetClass="entr" presetSubtype="0" fill="hold" nodeType="withEffect">
                                  <p:stCondLst>
                                    <p:cond delay="50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grpId="0" nodeType="withEffect">
                                  <p:stCondLst>
                                    <p:cond delay="30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0" presetClass="path" presetSubtype="0" decel="50000" fill="hold" grpId="1" nodeType="withEffect">
                                  <p:stCondLst>
                                    <p:cond delay="300"/>
                                  </p:stCondLst>
                                  <p:childTnLst>
                                    <p:animMotion origin="layout" path="M 1.94444E-6 0.04228 L 1.94444E-6 7.40741E-7 " pathEditMode="relative" rAng="0" ptsTypes="AA">
                                      <p:cBhvr>
                                        <p:cTn id="35" dur="750" fill="hold"/>
                                        <p:tgtEl>
                                          <p:spTgt spid="99"/>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3" grpId="1"/>
      <p:bldP spid="84" grpId="0"/>
      <p:bldP spid="84" grpId="1"/>
      <p:bldP spid="85" grpId="0"/>
      <p:bldP spid="85" grpId="1"/>
      <p:bldP spid="86" grpId="0"/>
      <p:bldP spid="86" grpId="1"/>
      <p:bldP spid="99" grpId="0"/>
      <p:bldP spid="9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m relacionada">
            <a:extLst>
              <a:ext uri="{FF2B5EF4-FFF2-40B4-BE49-F238E27FC236}">
                <a16:creationId xmlns:a16="http://schemas.microsoft.com/office/drawing/2014/main" id="{2753121F-2F50-431E-B29C-6B837F48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 y="1071688"/>
            <a:ext cx="8753262" cy="3522101"/>
          </a:xfrm>
          <a:prstGeom prst="rect">
            <a:avLst/>
          </a:prstGeom>
          <a:noFill/>
          <a:extLst>
            <a:ext uri="{909E8E84-426E-40DD-AFC4-6F175D3DCCD1}">
              <a14:hiddenFill xmlns:a14="http://schemas.microsoft.com/office/drawing/2010/main">
                <a:solidFill>
                  <a:srgbClr val="FFFFFF"/>
                </a:solidFill>
              </a14:hiddenFill>
            </a:ext>
          </a:extLst>
        </p:spPr>
      </p:pic>
      <p:sp>
        <p:nvSpPr>
          <p:cNvPr id="9" name="left_tab2"/>
          <p:cNvSpPr>
            <a:spLocks/>
          </p:cNvSpPr>
          <p:nvPr/>
        </p:nvSpPr>
        <p:spPr bwMode="auto">
          <a:xfrm>
            <a:off x="5954" y="3427557"/>
            <a:ext cx="9138046" cy="1706821"/>
          </a:xfrm>
          <a:custGeom>
            <a:avLst/>
            <a:gdLst>
              <a:gd name="T0" fmla="*/ 0 w 3840"/>
              <a:gd name="T1" fmla="*/ 12 h 712"/>
              <a:gd name="T2" fmla="*/ 812 w 3840"/>
              <a:gd name="T3" fmla="*/ 12 h 712"/>
              <a:gd name="T4" fmla="*/ 1000 w 3840"/>
              <a:gd name="T5" fmla="*/ 72 h 712"/>
              <a:gd name="T6" fmla="*/ 1336 w 3840"/>
              <a:gd name="T7" fmla="*/ 376 h 712"/>
              <a:gd name="T8" fmla="*/ 1544 w 3840"/>
              <a:gd name="T9" fmla="*/ 428 h 712"/>
              <a:gd name="T10" fmla="*/ 3840 w 3840"/>
              <a:gd name="T11" fmla="*/ 428 h 712"/>
              <a:gd name="T12" fmla="*/ 3840 w 3840"/>
              <a:gd name="T13" fmla="*/ 712 h 712"/>
              <a:gd name="T14" fmla="*/ 0 w 3840"/>
              <a:gd name="T15" fmla="*/ 712 h 712"/>
              <a:gd name="T16" fmla="*/ 0 w 3840"/>
              <a:gd name="T17" fmla="*/ 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0" h="712">
                <a:moveTo>
                  <a:pt x="0" y="12"/>
                </a:moveTo>
                <a:cubicBezTo>
                  <a:pt x="812" y="12"/>
                  <a:pt x="812" y="12"/>
                  <a:pt x="812" y="12"/>
                </a:cubicBezTo>
                <a:cubicBezTo>
                  <a:pt x="812" y="12"/>
                  <a:pt x="948" y="0"/>
                  <a:pt x="1000" y="72"/>
                </a:cubicBezTo>
                <a:cubicBezTo>
                  <a:pt x="1044" y="116"/>
                  <a:pt x="1336" y="376"/>
                  <a:pt x="1336" y="376"/>
                </a:cubicBezTo>
                <a:cubicBezTo>
                  <a:pt x="1336" y="376"/>
                  <a:pt x="1356" y="428"/>
                  <a:pt x="1544" y="428"/>
                </a:cubicBezTo>
                <a:cubicBezTo>
                  <a:pt x="1732" y="428"/>
                  <a:pt x="3840" y="428"/>
                  <a:pt x="3840" y="428"/>
                </a:cubicBezTo>
                <a:cubicBezTo>
                  <a:pt x="3840" y="712"/>
                  <a:pt x="3840" y="712"/>
                  <a:pt x="3840" y="712"/>
                </a:cubicBezTo>
                <a:cubicBezTo>
                  <a:pt x="0" y="712"/>
                  <a:pt x="0" y="712"/>
                  <a:pt x="0" y="712"/>
                </a:cubicBezTo>
                <a:lnTo>
                  <a:pt x="0" y="12"/>
                </a:ln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3" name="left_tab"/>
          <p:cNvSpPr>
            <a:spLocks/>
          </p:cNvSpPr>
          <p:nvPr/>
        </p:nvSpPr>
        <p:spPr bwMode="auto">
          <a:xfrm>
            <a:off x="5954" y="3824869"/>
            <a:ext cx="3213113" cy="1318631"/>
          </a:xfrm>
          <a:custGeom>
            <a:avLst/>
            <a:gdLst>
              <a:gd name="T0" fmla="*/ 0 w 1350"/>
              <a:gd name="T1" fmla="*/ 6 h 550"/>
              <a:gd name="T2" fmla="*/ 600 w 1350"/>
              <a:gd name="T3" fmla="*/ 6 h 550"/>
              <a:gd name="T4" fmla="*/ 822 w 1350"/>
              <a:gd name="T5" fmla="*/ 84 h 550"/>
              <a:gd name="T6" fmla="*/ 1350 w 1350"/>
              <a:gd name="T7" fmla="*/ 550 h 550"/>
              <a:gd name="T8" fmla="*/ 0 w 1350"/>
              <a:gd name="T9" fmla="*/ 550 h 550"/>
              <a:gd name="T10" fmla="*/ 0 w 1350"/>
              <a:gd name="T11" fmla="*/ 6 h 550"/>
            </a:gdLst>
            <a:ahLst/>
            <a:cxnLst>
              <a:cxn ang="0">
                <a:pos x="T0" y="T1"/>
              </a:cxn>
              <a:cxn ang="0">
                <a:pos x="T2" y="T3"/>
              </a:cxn>
              <a:cxn ang="0">
                <a:pos x="T4" y="T5"/>
              </a:cxn>
              <a:cxn ang="0">
                <a:pos x="T6" y="T7"/>
              </a:cxn>
              <a:cxn ang="0">
                <a:pos x="T8" y="T9"/>
              </a:cxn>
              <a:cxn ang="0">
                <a:pos x="T10" y="T11"/>
              </a:cxn>
            </a:cxnLst>
            <a:rect l="0" t="0" r="r" b="b"/>
            <a:pathLst>
              <a:path w="1350" h="550">
                <a:moveTo>
                  <a:pt x="0" y="6"/>
                </a:moveTo>
                <a:cubicBezTo>
                  <a:pt x="600" y="6"/>
                  <a:pt x="600" y="6"/>
                  <a:pt x="600" y="6"/>
                </a:cubicBezTo>
                <a:cubicBezTo>
                  <a:pt x="600" y="6"/>
                  <a:pt x="738" y="0"/>
                  <a:pt x="822" y="84"/>
                </a:cubicBezTo>
                <a:cubicBezTo>
                  <a:pt x="906" y="168"/>
                  <a:pt x="1350" y="550"/>
                  <a:pt x="1350" y="550"/>
                </a:cubicBezTo>
                <a:cubicBezTo>
                  <a:pt x="0" y="550"/>
                  <a:pt x="0" y="550"/>
                  <a:pt x="0" y="550"/>
                </a:cubicBezTo>
                <a:lnTo>
                  <a:pt x="0" y="6"/>
                </a:lnTo>
                <a:close/>
              </a:path>
            </a:pathLst>
          </a:custGeom>
          <a:solidFill>
            <a:schemeClr val="accent1">
              <a:alpha val="3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1" name="bottom_secondlayer"/>
          <p:cNvSpPr>
            <a:spLocks/>
          </p:cNvSpPr>
          <p:nvPr/>
        </p:nvSpPr>
        <p:spPr bwMode="auto">
          <a:xfrm>
            <a:off x="339144" y="433874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20" name="Freeform 19"/>
          <p:cNvSpPr/>
          <p:nvPr/>
        </p:nvSpPr>
        <p:spPr>
          <a:xfrm>
            <a:off x="2209800" y="-1"/>
            <a:ext cx="6934199"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171" name="Freeform 13"/>
          <p:cNvSpPr>
            <a:spLocks/>
          </p:cNvSpPr>
          <p:nvPr/>
        </p:nvSpPr>
        <p:spPr bwMode="auto">
          <a:xfrm>
            <a:off x="-1" y="175941"/>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150" name="Title 1">
            <a:extLst>
              <a:ext uri="{FF2B5EF4-FFF2-40B4-BE49-F238E27FC236}">
                <a16:creationId xmlns:a16="http://schemas.microsoft.com/office/drawing/2014/main" id="{76BDC1D9-965B-4313-B745-20399F4F0134}"/>
              </a:ext>
            </a:extLst>
          </p:cNvPr>
          <p:cNvSpPr txBox="1">
            <a:spLocks/>
          </p:cNvSpPr>
          <p:nvPr/>
        </p:nvSpPr>
        <p:spPr>
          <a:xfrm>
            <a:off x="4663380" y="853400"/>
            <a:ext cx="3953475"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Professional Services</a:t>
            </a:r>
          </a:p>
        </p:txBody>
      </p:sp>
      <p:sp>
        <p:nvSpPr>
          <p:cNvPr id="151" name="Title 1">
            <a:extLst>
              <a:ext uri="{FF2B5EF4-FFF2-40B4-BE49-F238E27FC236}">
                <a16:creationId xmlns:a16="http://schemas.microsoft.com/office/drawing/2014/main" id="{CF469BBD-BF7A-4E5B-A026-0C619EF4F329}"/>
              </a:ext>
            </a:extLst>
          </p:cNvPr>
          <p:cNvSpPr txBox="1">
            <a:spLocks/>
          </p:cNvSpPr>
          <p:nvPr/>
        </p:nvSpPr>
        <p:spPr>
          <a:xfrm>
            <a:off x="5170093" y="1247731"/>
            <a:ext cx="3249400" cy="2492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1800" dirty="0">
                <a:solidFill>
                  <a:srgbClr val="00B0F0"/>
                </a:solidFill>
              </a:rPr>
              <a:t>CrowdStrike Partnership</a:t>
            </a:r>
          </a:p>
        </p:txBody>
      </p:sp>
      <p:grpSp>
        <p:nvGrpSpPr>
          <p:cNvPr id="52" name="Group 51">
            <a:extLst>
              <a:ext uri="{FF2B5EF4-FFF2-40B4-BE49-F238E27FC236}">
                <a16:creationId xmlns:a16="http://schemas.microsoft.com/office/drawing/2014/main" id="{062E6495-0738-4B29-9A7A-6D926E9D8801}"/>
              </a:ext>
            </a:extLst>
          </p:cNvPr>
          <p:cNvGrpSpPr/>
          <p:nvPr/>
        </p:nvGrpSpPr>
        <p:grpSpPr>
          <a:xfrm>
            <a:off x="8283944" y="1003145"/>
            <a:ext cx="810285" cy="82298"/>
            <a:chOff x="2381667" y="4351674"/>
            <a:chExt cx="659137" cy="66946"/>
          </a:xfrm>
        </p:grpSpPr>
        <p:sp>
          <p:nvSpPr>
            <p:cNvPr id="51" name="Rectangle 50">
              <a:extLst>
                <a:ext uri="{FF2B5EF4-FFF2-40B4-BE49-F238E27FC236}">
                  <a16:creationId xmlns:a16="http://schemas.microsoft.com/office/drawing/2014/main" id="{9C0D06BE-3C92-484D-9C5D-1F814D5F9665}"/>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5" name="Rectangle 224">
              <a:extLst>
                <a:ext uri="{FF2B5EF4-FFF2-40B4-BE49-F238E27FC236}">
                  <a16:creationId xmlns:a16="http://schemas.microsoft.com/office/drawing/2014/main" id="{8D1DC75B-768F-43F1-AAAB-E0D4A4262D55}"/>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6" name="Rectangle 225">
              <a:extLst>
                <a:ext uri="{FF2B5EF4-FFF2-40B4-BE49-F238E27FC236}">
                  <a16:creationId xmlns:a16="http://schemas.microsoft.com/office/drawing/2014/main" id="{27246DAF-3EDC-4DFA-94F8-F3EEA60F6CAC}"/>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7" name="Rectangle 226">
              <a:extLst>
                <a:ext uri="{FF2B5EF4-FFF2-40B4-BE49-F238E27FC236}">
                  <a16:creationId xmlns:a16="http://schemas.microsoft.com/office/drawing/2014/main" id="{BB1218AE-462A-4158-8094-B2387AAF39D8}"/>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8" name="Rectangle 227">
              <a:extLst>
                <a:ext uri="{FF2B5EF4-FFF2-40B4-BE49-F238E27FC236}">
                  <a16:creationId xmlns:a16="http://schemas.microsoft.com/office/drawing/2014/main" id="{98D26AA2-A269-4CD6-BED3-088B39ECFC21}"/>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9" name="Rectangle 228">
              <a:extLst>
                <a:ext uri="{FF2B5EF4-FFF2-40B4-BE49-F238E27FC236}">
                  <a16:creationId xmlns:a16="http://schemas.microsoft.com/office/drawing/2014/main" id="{1AFB027D-F5A4-4712-8687-13F8822E5F4A}"/>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65" name="animation">
            <a:extLst>
              <a:ext uri="{FF2B5EF4-FFF2-40B4-BE49-F238E27FC236}">
                <a16:creationId xmlns:a16="http://schemas.microsoft.com/office/drawing/2014/main" id="{64D467A3-FFFC-4E97-8C77-9FE1B8CE9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66" name="bottom_secondlayer">
            <a:extLst>
              <a:ext uri="{FF2B5EF4-FFF2-40B4-BE49-F238E27FC236}">
                <a16:creationId xmlns:a16="http://schemas.microsoft.com/office/drawing/2014/main" id="{9F86153E-455D-467B-8EFE-9F2F91F4CB9E}"/>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67" name="bottom_firstlayer">
            <a:extLst>
              <a:ext uri="{FF2B5EF4-FFF2-40B4-BE49-F238E27FC236}">
                <a16:creationId xmlns:a16="http://schemas.microsoft.com/office/drawing/2014/main" id="{2DE2171B-D1A2-4C01-BB81-4E9188BF0617}"/>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69" name="Group 68">
            <a:extLst>
              <a:ext uri="{FF2B5EF4-FFF2-40B4-BE49-F238E27FC236}">
                <a16:creationId xmlns:a16="http://schemas.microsoft.com/office/drawing/2014/main" id="{0130C77B-F79B-4F68-B427-033EAC346020}"/>
              </a:ext>
            </a:extLst>
          </p:cNvPr>
          <p:cNvGrpSpPr/>
          <p:nvPr/>
        </p:nvGrpSpPr>
        <p:grpSpPr>
          <a:xfrm>
            <a:off x="8283944" y="4506970"/>
            <a:ext cx="810285" cy="82298"/>
            <a:chOff x="2381667" y="4351674"/>
            <a:chExt cx="659137" cy="66946"/>
          </a:xfrm>
        </p:grpSpPr>
        <p:sp>
          <p:nvSpPr>
            <p:cNvPr id="70" name="Rectangle 69">
              <a:extLst>
                <a:ext uri="{FF2B5EF4-FFF2-40B4-BE49-F238E27FC236}">
                  <a16:creationId xmlns:a16="http://schemas.microsoft.com/office/drawing/2014/main" id="{2ED231D7-078C-4075-8FBC-74DD8B86117A}"/>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1" name="Rectangle 70">
              <a:extLst>
                <a:ext uri="{FF2B5EF4-FFF2-40B4-BE49-F238E27FC236}">
                  <a16:creationId xmlns:a16="http://schemas.microsoft.com/office/drawing/2014/main" id="{0FB19678-09C3-42B8-BB08-FACDCE59493C}"/>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2" name="Rectangle 71">
              <a:extLst>
                <a:ext uri="{FF2B5EF4-FFF2-40B4-BE49-F238E27FC236}">
                  <a16:creationId xmlns:a16="http://schemas.microsoft.com/office/drawing/2014/main" id="{32CAE967-AB2D-46E4-A43D-4DF4AF2AB58B}"/>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3" name="Rectangle 72">
              <a:extLst>
                <a:ext uri="{FF2B5EF4-FFF2-40B4-BE49-F238E27FC236}">
                  <a16:creationId xmlns:a16="http://schemas.microsoft.com/office/drawing/2014/main" id="{41E30584-9D7E-4206-A9A9-E20D0C6DB5AA}"/>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4" name="Rectangle 73">
              <a:extLst>
                <a:ext uri="{FF2B5EF4-FFF2-40B4-BE49-F238E27FC236}">
                  <a16:creationId xmlns:a16="http://schemas.microsoft.com/office/drawing/2014/main" id="{6003E45C-24C6-49C6-B7D0-46E130D74BD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5" name="Rectangle 74">
              <a:extLst>
                <a:ext uri="{FF2B5EF4-FFF2-40B4-BE49-F238E27FC236}">
                  <a16:creationId xmlns:a16="http://schemas.microsoft.com/office/drawing/2014/main" id="{7D801B69-B8A3-4909-AD3D-7D3D686243E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247" name="Group 246">
            <a:extLst>
              <a:ext uri="{FF2B5EF4-FFF2-40B4-BE49-F238E27FC236}">
                <a16:creationId xmlns:a16="http://schemas.microsoft.com/office/drawing/2014/main" id="{904D1ED2-7BEB-450C-BBA5-89086B132BF5}"/>
              </a:ext>
            </a:extLst>
          </p:cNvPr>
          <p:cNvGrpSpPr/>
          <p:nvPr/>
        </p:nvGrpSpPr>
        <p:grpSpPr>
          <a:xfrm>
            <a:off x="4134413" y="3107620"/>
            <a:ext cx="735309" cy="633887"/>
            <a:chOff x="3788804" y="2704404"/>
            <a:chExt cx="980412" cy="845182"/>
          </a:xfrm>
        </p:grpSpPr>
        <p:sp>
          <p:nvSpPr>
            <p:cNvPr id="39" name="Hexagon 38"/>
            <p:cNvSpPr/>
            <p:nvPr/>
          </p:nvSpPr>
          <p:spPr>
            <a:xfrm>
              <a:off x="3788804" y="2704404"/>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4" name="Picture 233" descr="Classroom">
              <a:extLst>
                <a:ext uri="{FF2B5EF4-FFF2-40B4-BE49-F238E27FC236}">
                  <a16:creationId xmlns:a16="http://schemas.microsoft.com/office/drawing/2014/main" id="{A76693FA-C117-4709-918B-AD3C52DD43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6077" y="2917973"/>
              <a:ext cx="438017" cy="438017"/>
            </a:xfrm>
            <a:prstGeom prst="rect">
              <a:avLst/>
            </a:prstGeom>
          </p:spPr>
        </p:pic>
      </p:grpSp>
      <p:grpSp>
        <p:nvGrpSpPr>
          <p:cNvPr id="249" name="Group 248">
            <a:extLst>
              <a:ext uri="{FF2B5EF4-FFF2-40B4-BE49-F238E27FC236}">
                <a16:creationId xmlns:a16="http://schemas.microsoft.com/office/drawing/2014/main" id="{FA3BA29B-0896-42AE-A6C6-4C296C443CE9}"/>
              </a:ext>
            </a:extLst>
          </p:cNvPr>
          <p:cNvGrpSpPr/>
          <p:nvPr/>
        </p:nvGrpSpPr>
        <p:grpSpPr>
          <a:xfrm>
            <a:off x="2282127" y="4155476"/>
            <a:ext cx="735309" cy="633887"/>
            <a:chOff x="4618889" y="3187707"/>
            <a:chExt cx="980412" cy="845182"/>
          </a:xfrm>
        </p:grpSpPr>
        <p:sp>
          <p:nvSpPr>
            <p:cNvPr id="44" name="Hexagon 43"/>
            <p:cNvSpPr/>
            <p:nvPr/>
          </p:nvSpPr>
          <p:spPr>
            <a:xfrm>
              <a:off x="4618889" y="3187707"/>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6" name="Picture 235" descr="Lock">
              <a:extLst>
                <a:ext uri="{FF2B5EF4-FFF2-40B4-BE49-F238E27FC236}">
                  <a16:creationId xmlns:a16="http://schemas.microsoft.com/office/drawing/2014/main" id="{296FCB9C-4970-434D-B1BF-849929C79A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4012" y="3361410"/>
              <a:ext cx="461740" cy="461740"/>
            </a:xfrm>
            <a:prstGeom prst="rect">
              <a:avLst/>
            </a:prstGeom>
          </p:spPr>
        </p:pic>
      </p:grpSp>
      <p:grpSp>
        <p:nvGrpSpPr>
          <p:cNvPr id="250" name="Group 249">
            <a:extLst>
              <a:ext uri="{FF2B5EF4-FFF2-40B4-BE49-F238E27FC236}">
                <a16:creationId xmlns:a16="http://schemas.microsoft.com/office/drawing/2014/main" id="{B708D8B5-8F48-418D-8D8C-C72F8F51FD97}"/>
              </a:ext>
            </a:extLst>
          </p:cNvPr>
          <p:cNvGrpSpPr/>
          <p:nvPr/>
        </p:nvGrpSpPr>
        <p:grpSpPr>
          <a:xfrm>
            <a:off x="3508090" y="4165377"/>
            <a:ext cx="735309" cy="633887"/>
            <a:chOff x="4618889" y="2231673"/>
            <a:chExt cx="980412" cy="845182"/>
          </a:xfrm>
        </p:grpSpPr>
        <p:sp>
          <p:nvSpPr>
            <p:cNvPr id="43" name="Hexagon 42"/>
            <p:cNvSpPr/>
            <p:nvPr/>
          </p:nvSpPr>
          <p:spPr>
            <a:xfrm>
              <a:off x="4618889" y="2231673"/>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8" name="Picture 237" descr="Target Audience">
              <a:extLst>
                <a:ext uri="{FF2B5EF4-FFF2-40B4-BE49-F238E27FC236}">
                  <a16:creationId xmlns:a16="http://schemas.microsoft.com/office/drawing/2014/main" id="{65905CE2-F53C-42BF-8C3C-99FB2FEE9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064" y="2419192"/>
              <a:ext cx="466779" cy="466778"/>
            </a:xfrm>
            <a:prstGeom prst="rect">
              <a:avLst/>
            </a:prstGeom>
          </p:spPr>
        </p:pic>
      </p:grpSp>
      <p:grpSp>
        <p:nvGrpSpPr>
          <p:cNvPr id="15" name="Group 14">
            <a:extLst>
              <a:ext uri="{FF2B5EF4-FFF2-40B4-BE49-F238E27FC236}">
                <a16:creationId xmlns:a16="http://schemas.microsoft.com/office/drawing/2014/main" id="{40C406B2-99CA-42BB-A83D-90C178F6D602}"/>
              </a:ext>
            </a:extLst>
          </p:cNvPr>
          <p:cNvGrpSpPr/>
          <p:nvPr/>
        </p:nvGrpSpPr>
        <p:grpSpPr>
          <a:xfrm>
            <a:off x="2889286" y="3107620"/>
            <a:ext cx="735309" cy="633887"/>
            <a:chOff x="1596476" y="2028303"/>
            <a:chExt cx="735309" cy="633887"/>
          </a:xfrm>
        </p:grpSpPr>
        <p:sp>
          <p:nvSpPr>
            <p:cNvPr id="31" name="Hexagon 30"/>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6" name="Picture 5">
              <a:extLst>
                <a:ext uri="{FF2B5EF4-FFF2-40B4-BE49-F238E27FC236}">
                  <a16:creationId xmlns:a16="http://schemas.microsoft.com/office/drawing/2014/main" id="{92CB141D-51AE-4BCE-A1D9-806D0A6D70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sp>
        <p:nvSpPr>
          <p:cNvPr id="89" name="Hexagon 88">
            <a:extLst>
              <a:ext uri="{FF2B5EF4-FFF2-40B4-BE49-F238E27FC236}">
                <a16:creationId xmlns:a16="http://schemas.microsoft.com/office/drawing/2014/main" id="{EE888777-956E-4F56-86B6-AD5F8EFCC851}"/>
              </a:ext>
            </a:extLst>
          </p:cNvPr>
          <p:cNvSpPr/>
          <p:nvPr/>
        </p:nvSpPr>
        <p:spPr>
          <a:xfrm>
            <a:off x="4751091" y="3479974"/>
            <a:ext cx="735309" cy="633887"/>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76" name="Group 75">
            <a:extLst>
              <a:ext uri="{FF2B5EF4-FFF2-40B4-BE49-F238E27FC236}">
                <a16:creationId xmlns:a16="http://schemas.microsoft.com/office/drawing/2014/main" id="{35DB9A25-BEC2-4198-AC78-B3CC582ED318}"/>
              </a:ext>
            </a:extLst>
          </p:cNvPr>
          <p:cNvGrpSpPr/>
          <p:nvPr/>
        </p:nvGrpSpPr>
        <p:grpSpPr>
          <a:xfrm>
            <a:off x="947472" y="4740308"/>
            <a:ext cx="810285" cy="82298"/>
            <a:chOff x="2381667" y="4351674"/>
            <a:chExt cx="659137" cy="66946"/>
          </a:xfrm>
        </p:grpSpPr>
        <p:sp>
          <p:nvSpPr>
            <p:cNvPr id="77" name="Rectangle 76">
              <a:extLst>
                <a:ext uri="{FF2B5EF4-FFF2-40B4-BE49-F238E27FC236}">
                  <a16:creationId xmlns:a16="http://schemas.microsoft.com/office/drawing/2014/main" id="{F9723649-FC17-4799-A232-C3C8402E7948}"/>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8" name="Rectangle 77">
              <a:extLst>
                <a:ext uri="{FF2B5EF4-FFF2-40B4-BE49-F238E27FC236}">
                  <a16:creationId xmlns:a16="http://schemas.microsoft.com/office/drawing/2014/main" id="{94A35533-25B4-4F29-A90C-3D39BE7DA44F}"/>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9" name="Rectangle 78">
              <a:extLst>
                <a:ext uri="{FF2B5EF4-FFF2-40B4-BE49-F238E27FC236}">
                  <a16:creationId xmlns:a16="http://schemas.microsoft.com/office/drawing/2014/main" id="{0E72238B-6786-420C-852B-20B8AA1FAA97}"/>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0" name="Rectangle 79">
              <a:extLst>
                <a:ext uri="{FF2B5EF4-FFF2-40B4-BE49-F238E27FC236}">
                  <a16:creationId xmlns:a16="http://schemas.microsoft.com/office/drawing/2014/main" id="{C8076E36-9FFB-4939-9CC4-37F5C529D36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1" name="Rectangle 80">
              <a:extLst>
                <a:ext uri="{FF2B5EF4-FFF2-40B4-BE49-F238E27FC236}">
                  <a16:creationId xmlns:a16="http://schemas.microsoft.com/office/drawing/2014/main" id="{9C53B98A-3A33-4DD5-B668-6EE3E3C04700}"/>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2" name="Rectangle 81">
              <a:extLst>
                <a:ext uri="{FF2B5EF4-FFF2-40B4-BE49-F238E27FC236}">
                  <a16:creationId xmlns:a16="http://schemas.microsoft.com/office/drawing/2014/main" id="{7C06E6D6-810E-48DB-89FA-3C676EBDF31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4" name="Group 13">
            <a:extLst>
              <a:ext uri="{FF2B5EF4-FFF2-40B4-BE49-F238E27FC236}">
                <a16:creationId xmlns:a16="http://schemas.microsoft.com/office/drawing/2014/main" id="{D3B59DCA-93C6-49FE-82C4-8FCDBA525D32}"/>
              </a:ext>
            </a:extLst>
          </p:cNvPr>
          <p:cNvGrpSpPr/>
          <p:nvPr/>
        </p:nvGrpSpPr>
        <p:grpSpPr>
          <a:xfrm>
            <a:off x="3511849" y="3426553"/>
            <a:ext cx="735309" cy="702695"/>
            <a:chOff x="2219039" y="2390780"/>
            <a:chExt cx="735309" cy="633887"/>
          </a:xfrm>
        </p:grpSpPr>
        <p:sp>
          <p:nvSpPr>
            <p:cNvPr id="36" name="Hexagon 35"/>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a:extLst>
                <a:ext uri="{FF2B5EF4-FFF2-40B4-BE49-F238E27FC236}">
                  <a16:creationId xmlns:a16="http://schemas.microsoft.com/office/drawing/2014/main" id="{196119C9-0E3F-4A25-A067-1832F1B42F61}"/>
                </a:ext>
              </a:extLst>
            </p:cNvPr>
            <p:cNvPicPr>
              <a:picLocks noChangeAspect="1"/>
            </p:cNvPicPr>
            <p:nvPr/>
          </p:nvPicPr>
          <p:blipFill>
            <a:blip r:embed="rId11"/>
            <a:stretch>
              <a:fillRect/>
            </a:stretch>
          </p:blipFill>
          <p:spPr>
            <a:xfrm>
              <a:off x="2378146" y="2508501"/>
              <a:ext cx="409575" cy="409575"/>
            </a:xfrm>
            <a:prstGeom prst="rect">
              <a:avLst/>
            </a:prstGeom>
          </p:spPr>
        </p:pic>
      </p:grpSp>
      <p:grpSp>
        <p:nvGrpSpPr>
          <p:cNvPr id="10" name="Group 9">
            <a:extLst>
              <a:ext uri="{FF2B5EF4-FFF2-40B4-BE49-F238E27FC236}">
                <a16:creationId xmlns:a16="http://schemas.microsoft.com/office/drawing/2014/main" id="{E9206B62-5A2F-4CC6-9307-E8376CA6F485}"/>
              </a:ext>
            </a:extLst>
          </p:cNvPr>
          <p:cNvGrpSpPr/>
          <p:nvPr/>
        </p:nvGrpSpPr>
        <p:grpSpPr>
          <a:xfrm>
            <a:off x="2889286" y="3817576"/>
            <a:ext cx="735309" cy="633887"/>
            <a:chOff x="1596476" y="2738259"/>
            <a:chExt cx="735309" cy="633887"/>
          </a:xfrm>
        </p:grpSpPr>
        <p:sp>
          <p:nvSpPr>
            <p:cNvPr id="34" name="Hexagon 33"/>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 name="Picture 4">
              <a:extLst>
                <a:ext uri="{FF2B5EF4-FFF2-40B4-BE49-F238E27FC236}">
                  <a16:creationId xmlns:a16="http://schemas.microsoft.com/office/drawing/2014/main" id="{0F080F86-13A7-4E36-9724-AF8BF41AA333}"/>
                </a:ext>
              </a:extLst>
            </p:cNvPr>
            <p:cNvPicPr>
              <a:picLocks noChangeAspect="1"/>
            </p:cNvPicPr>
            <p:nvPr/>
          </p:nvPicPr>
          <p:blipFill>
            <a:blip r:embed="rId12"/>
            <a:stretch>
              <a:fillRect/>
            </a:stretch>
          </p:blipFill>
          <p:spPr>
            <a:xfrm>
              <a:off x="1753233" y="2845652"/>
              <a:ext cx="428625" cy="419100"/>
            </a:xfrm>
            <a:prstGeom prst="rect">
              <a:avLst/>
            </a:prstGeom>
          </p:spPr>
        </p:pic>
      </p:grpSp>
      <p:grpSp>
        <p:nvGrpSpPr>
          <p:cNvPr id="18" name="Group 17">
            <a:extLst>
              <a:ext uri="{FF2B5EF4-FFF2-40B4-BE49-F238E27FC236}">
                <a16:creationId xmlns:a16="http://schemas.microsoft.com/office/drawing/2014/main" id="{AE5C8BDE-4B5F-483B-AEDF-00510E66E0EB}"/>
              </a:ext>
            </a:extLst>
          </p:cNvPr>
          <p:cNvGrpSpPr/>
          <p:nvPr/>
        </p:nvGrpSpPr>
        <p:grpSpPr>
          <a:xfrm>
            <a:off x="2266722" y="3470097"/>
            <a:ext cx="735309" cy="633887"/>
            <a:chOff x="973912" y="2390780"/>
            <a:chExt cx="735309" cy="633887"/>
          </a:xfrm>
        </p:grpSpPr>
        <p:sp>
          <p:nvSpPr>
            <p:cNvPr id="28" name="Hexagon 27"/>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7" name="Picture 16">
              <a:extLst>
                <a:ext uri="{FF2B5EF4-FFF2-40B4-BE49-F238E27FC236}">
                  <a16:creationId xmlns:a16="http://schemas.microsoft.com/office/drawing/2014/main" id="{D6EDCEAF-C9C8-4AB1-81ED-4AC9BF67B7A6}"/>
                </a:ext>
              </a:extLst>
            </p:cNvPr>
            <p:cNvPicPr>
              <a:picLocks noChangeAspect="1"/>
            </p:cNvPicPr>
            <p:nvPr/>
          </p:nvPicPr>
          <p:blipFill>
            <a:blip r:embed="rId13"/>
            <a:stretch>
              <a:fillRect/>
            </a:stretch>
          </p:blipFill>
          <p:spPr>
            <a:xfrm>
              <a:off x="1140599" y="2507260"/>
              <a:ext cx="419100" cy="419100"/>
            </a:xfrm>
            <a:prstGeom prst="rect">
              <a:avLst/>
            </a:prstGeom>
          </p:spPr>
        </p:pic>
      </p:grpSp>
      <p:grpSp>
        <p:nvGrpSpPr>
          <p:cNvPr id="2" name="Group 1">
            <a:extLst>
              <a:ext uri="{FF2B5EF4-FFF2-40B4-BE49-F238E27FC236}">
                <a16:creationId xmlns:a16="http://schemas.microsoft.com/office/drawing/2014/main" id="{DF56CC61-984D-40BA-AFD2-956CBECCA7C7}"/>
              </a:ext>
            </a:extLst>
          </p:cNvPr>
          <p:cNvGrpSpPr/>
          <p:nvPr/>
        </p:nvGrpSpPr>
        <p:grpSpPr>
          <a:xfrm>
            <a:off x="3490076" y="2671051"/>
            <a:ext cx="753323" cy="715909"/>
            <a:chOff x="3490076" y="2671051"/>
            <a:chExt cx="753323" cy="715909"/>
          </a:xfrm>
        </p:grpSpPr>
        <p:sp>
          <p:nvSpPr>
            <p:cNvPr id="35" name="Hexagon 34"/>
            <p:cNvSpPr/>
            <p:nvPr/>
          </p:nvSpPr>
          <p:spPr>
            <a:xfrm>
              <a:off x="3490076" y="2671051"/>
              <a:ext cx="753323" cy="715909"/>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2" name="Picture 231">
              <a:extLst>
                <a:ext uri="{FF2B5EF4-FFF2-40B4-BE49-F238E27FC236}">
                  <a16:creationId xmlns:a16="http://schemas.microsoft.com/office/drawing/2014/main" id="{63CB4DCC-2E20-41C8-9044-C8F1E2D2E5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357" y="2851699"/>
              <a:ext cx="482110" cy="388138"/>
            </a:xfrm>
            <a:prstGeom prst="rect">
              <a:avLst/>
            </a:prstGeom>
            <a:solidFill>
              <a:schemeClr val="tx1"/>
            </a:solidFill>
          </p:spPr>
        </p:pic>
      </p:grpSp>
      <p:pic>
        <p:nvPicPr>
          <p:cNvPr id="87" name="Picture 86">
            <a:extLst>
              <a:ext uri="{FF2B5EF4-FFF2-40B4-BE49-F238E27FC236}">
                <a16:creationId xmlns:a16="http://schemas.microsoft.com/office/drawing/2014/main" id="{8DF32E7B-75CE-41BA-ABA6-A7F5A340AD14}"/>
              </a:ext>
            </a:extLst>
          </p:cNvPr>
          <p:cNvPicPr>
            <a:picLocks noChangeAspect="1"/>
          </p:cNvPicPr>
          <p:nvPr/>
        </p:nvPicPr>
        <p:blipFill>
          <a:blip r:embed="rId15"/>
          <a:stretch>
            <a:fillRect/>
          </a:stretch>
        </p:blipFill>
        <p:spPr>
          <a:xfrm>
            <a:off x="4886941" y="3596310"/>
            <a:ext cx="465643" cy="438189"/>
          </a:xfrm>
          <a:prstGeom prst="rect">
            <a:avLst/>
          </a:prstGeom>
        </p:spPr>
      </p:pic>
      <p:pic>
        <p:nvPicPr>
          <p:cNvPr id="91" name="Picture 90">
            <a:extLst>
              <a:ext uri="{FF2B5EF4-FFF2-40B4-BE49-F238E27FC236}">
                <a16:creationId xmlns:a16="http://schemas.microsoft.com/office/drawing/2014/main" id="{812988E3-2B06-4B16-A362-B26926FD683E}"/>
              </a:ext>
            </a:extLst>
          </p:cNvPr>
          <p:cNvPicPr>
            <a:picLocks noChangeAspect="1"/>
          </p:cNvPicPr>
          <p:nvPr/>
        </p:nvPicPr>
        <p:blipFill>
          <a:blip r:embed="rId16"/>
          <a:stretch>
            <a:fillRect/>
          </a:stretch>
        </p:blipFill>
        <p:spPr>
          <a:xfrm>
            <a:off x="8553996" y="54600"/>
            <a:ext cx="528779" cy="518308"/>
          </a:xfrm>
          <a:prstGeom prst="rect">
            <a:avLst/>
          </a:prstGeom>
          <a:solidFill>
            <a:schemeClr val="tx1"/>
          </a:solidFill>
        </p:spPr>
      </p:pic>
      <p:pic>
        <p:nvPicPr>
          <p:cNvPr id="21" name="Picture 20">
            <a:extLst>
              <a:ext uri="{FF2B5EF4-FFF2-40B4-BE49-F238E27FC236}">
                <a16:creationId xmlns:a16="http://schemas.microsoft.com/office/drawing/2014/main" id="{87E851BD-E2F7-4B34-85DA-289CF494A6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3231" y="1231135"/>
            <a:ext cx="1027145" cy="536683"/>
          </a:xfrm>
          <a:prstGeom prst="rect">
            <a:avLst/>
          </a:prstGeom>
        </p:spPr>
      </p:pic>
      <p:pic>
        <p:nvPicPr>
          <p:cNvPr id="64" name="animation">
            <a:extLst>
              <a:ext uri="{FF2B5EF4-FFF2-40B4-BE49-F238E27FC236}">
                <a16:creationId xmlns:a16="http://schemas.microsoft.com/office/drawing/2014/main" id="{347BA648-EDED-4388-BAA6-20A3BE4C7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Tree>
    <p:extLst>
      <p:ext uri="{BB962C8B-B14F-4D97-AF65-F5344CB8AC3E}">
        <p14:creationId xmlns:p14="http://schemas.microsoft.com/office/powerpoint/2010/main" val="387320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1"/>
                                        </p:tgtEl>
                                        <p:attrNameLst>
                                          <p:attrName>style.visibility</p:attrName>
                                        </p:attrNameLst>
                                      </p:cBhvr>
                                      <p:to>
                                        <p:strVal val="visible"/>
                                      </p:to>
                                    </p:set>
                                    <p:animEffect transition="in" filter="wipe(left)">
                                      <p:cBhvr>
                                        <p:cTn id="10" dur="500"/>
                                        <p:tgtEl>
                                          <p:spTgt spid="17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20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par>
                                <p:cTn id="26" presetID="10" presetClass="entr" presetSubtype="0" fill="hold" nodeType="withEffect">
                                  <p:stCondLst>
                                    <p:cond delay="20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500"/>
                                        <p:tgtEl>
                                          <p:spTgt spid="249"/>
                                        </p:tgtEl>
                                      </p:cBhvr>
                                    </p:animEffect>
                                  </p:childTnLst>
                                </p:cTn>
                              </p:par>
                              <p:par>
                                <p:cTn id="29" presetID="23" presetClass="entr" presetSubtype="16" fill="hold" nodeType="withEffect">
                                  <p:stCondLst>
                                    <p:cond delay="200"/>
                                  </p:stCondLst>
                                  <p:childTnLst>
                                    <p:set>
                                      <p:cBhvr>
                                        <p:cTn id="30" dur="1" fill="hold">
                                          <p:stCondLst>
                                            <p:cond delay="0"/>
                                          </p:stCondLst>
                                        </p:cTn>
                                        <p:tgtEl>
                                          <p:spTgt spid="250"/>
                                        </p:tgtEl>
                                        <p:attrNameLst>
                                          <p:attrName>style.visibility</p:attrName>
                                        </p:attrNameLst>
                                      </p:cBhvr>
                                      <p:to>
                                        <p:strVal val="visible"/>
                                      </p:to>
                                    </p:set>
                                    <p:anim calcmode="lin" valueType="num">
                                      <p:cBhvr>
                                        <p:cTn id="31" dur="200" fill="hold"/>
                                        <p:tgtEl>
                                          <p:spTgt spid="250"/>
                                        </p:tgtEl>
                                        <p:attrNameLst>
                                          <p:attrName>ppt_w</p:attrName>
                                        </p:attrNameLst>
                                      </p:cBhvr>
                                      <p:tavLst>
                                        <p:tav tm="0">
                                          <p:val>
                                            <p:fltVal val="0"/>
                                          </p:val>
                                        </p:tav>
                                        <p:tav tm="100000">
                                          <p:val>
                                            <p:strVal val="#ppt_w"/>
                                          </p:val>
                                        </p:tav>
                                      </p:tavLst>
                                    </p:anim>
                                    <p:anim calcmode="lin" valueType="num">
                                      <p:cBhvr>
                                        <p:cTn id="32" dur="200" fill="hold"/>
                                        <p:tgtEl>
                                          <p:spTgt spid="250"/>
                                        </p:tgtEl>
                                        <p:attrNameLst>
                                          <p:attrName>ppt_h</p:attrName>
                                        </p:attrNameLst>
                                      </p:cBhvr>
                                      <p:tavLst>
                                        <p:tav tm="0">
                                          <p:val>
                                            <p:fltVal val="0"/>
                                          </p:val>
                                        </p:tav>
                                        <p:tav tm="100000">
                                          <p:val>
                                            <p:strVal val="#ppt_h"/>
                                          </p:val>
                                        </p:tav>
                                      </p:tavLst>
                                    </p:anim>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800"/>
                                        <p:tgtEl>
                                          <p:spTgt spid="52"/>
                                        </p:tgtEl>
                                      </p:cBhvr>
                                    </p:animEffect>
                                  </p:childTnLst>
                                </p:cTn>
                              </p:par>
                              <p:par>
                                <p:cTn id="36" presetID="47" presetClass="entr" presetSubtype="0" fill="hold" grpId="0" nodeType="withEffect">
                                  <p:stCondLst>
                                    <p:cond delay="200"/>
                                  </p:stCondLst>
                                  <p:childTnLst>
                                    <p:set>
                                      <p:cBhvr>
                                        <p:cTn id="37" dur="1" fill="hold">
                                          <p:stCondLst>
                                            <p:cond delay="0"/>
                                          </p:stCondLst>
                                        </p:cTn>
                                        <p:tgtEl>
                                          <p:spTgt spid="150"/>
                                        </p:tgtEl>
                                        <p:attrNameLst>
                                          <p:attrName>style.visibility</p:attrName>
                                        </p:attrNameLst>
                                      </p:cBhvr>
                                      <p:to>
                                        <p:strVal val="visible"/>
                                      </p:to>
                                    </p:set>
                                    <p:animEffect transition="in" filter="fade">
                                      <p:cBhvr>
                                        <p:cTn id="38" dur="1000"/>
                                        <p:tgtEl>
                                          <p:spTgt spid="150"/>
                                        </p:tgtEl>
                                      </p:cBhvr>
                                    </p:animEffect>
                                    <p:anim calcmode="lin" valueType="num">
                                      <p:cBhvr>
                                        <p:cTn id="39" dur="1000" fill="hold"/>
                                        <p:tgtEl>
                                          <p:spTgt spid="150"/>
                                        </p:tgtEl>
                                        <p:attrNameLst>
                                          <p:attrName>ppt_x</p:attrName>
                                        </p:attrNameLst>
                                      </p:cBhvr>
                                      <p:tavLst>
                                        <p:tav tm="0">
                                          <p:val>
                                            <p:strVal val="#ppt_x"/>
                                          </p:val>
                                        </p:tav>
                                        <p:tav tm="100000">
                                          <p:val>
                                            <p:strVal val="#ppt_x"/>
                                          </p:val>
                                        </p:tav>
                                      </p:tavLst>
                                    </p:anim>
                                    <p:anim calcmode="lin" valueType="num">
                                      <p:cBhvr>
                                        <p:cTn id="40" dur="1000" fill="hold"/>
                                        <p:tgtEl>
                                          <p:spTgt spid="1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60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1000"/>
                                        <p:tgtEl>
                                          <p:spTgt spid="151"/>
                                        </p:tgtEl>
                                      </p:cBhvr>
                                    </p:animEffect>
                                    <p:anim calcmode="lin" valueType="num">
                                      <p:cBhvr>
                                        <p:cTn id="44" dur="1000" fill="hold"/>
                                        <p:tgtEl>
                                          <p:spTgt spid="151"/>
                                        </p:tgtEl>
                                        <p:attrNameLst>
                                          <p:attrName>ppt_x</p:attrName>
                                        </p:attrNameLst>
                                      </p:cBhvr>
                                      <p:tavLst>
                                        <p:tav tm="0">
                                          <p:val>
                                            <p:strVal val="#ppt_x"/>
                                          </p:val>
                                        </p:tav>
                                        <p:tav tm="100000">
                                          <p:val>
                                            <p:strVal val="#ppt_x"/>
                                          </p:val>
                                        </p:tav>
                                      </p:tavLst>
                                    </p:anim>
                                    <p:anim calcmode="lin" valueType="num">
                                      <p:cBhvr>
                                        <p:cTn id="45" dur="1000" fill="hold"/>
                                        <p:tgtEl>
                                          <p:spTgt spid="151"/>
                                        </p:tgtEl>
                                        <p:attrNameLst>
                                          <p:attrName>ppt_y</p:attrName>
                                        </p:attrNameLst>
                                      </p:cBhvr>
                                      <p:tavLst>
                                        <p:tav tm="0">
                                          <p:val>
                                            <p:strVal val="#ppt_y+.1"/>
                                          </p:val>
                                        </p:tav>
                                        <p:tav tm="100000">
                                          <p:val>
                                            <p:strVal val="#ppt_y"/>
                                          </p:val>
                                        </p:tav>
                                      </p:tavLst>
                                    </p:anim>
                                  </p:childTnLst>
                                </p:cTn>
                              </p:par>
                              <p:par>
                                <p:cTn id="46" presetID="22" presetClass="entr" presetSubtype="2"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right)">
                                      <p:cBhvr>
                                        <p:cTn id="48" dur="500"/>
                                        <p:tgtEl>
                                          <p:spTgt spid="66"/>
                                        </p:tgtEl>
                                      </p:cBhvr>
                                    </p:animEffect>
                                  </p:childTnLst>
                                </p:cTn>
                              </p:par>
                              <p:par>
                                <p:cTn id="49" presetID="22" presetClass="entr" presetSubtype="4" fill="hold" nodeType="withEffect">
                                  <p:stCondLst>
                                    <p:cond delay="800"/>
                                  </p:stCondLst>
                                  <p:childTnLst>
                                    <p:set>
                                      <p:cBhvr>
                                        <p:cTn id="50" dur="1" fill="hold">
                                          <p:stCondLst>
                                            <p:cond delay="0"/>
                                          </p:stCondLst>
                                        </p:cTn>
                                        <p:tgtEl>
                                          <p:spTgt spid="69"/>
                                        </p:tgtEl>
                                        <p:attrNameLst>
                                          <p:attrName>style.visibility</p:attrName>
                                        </p:attrNameLst>
                                      </p:cBhvr>
                                      <p:to>
                                        <p:strVal val="visible"/>
                                      </p:to>
                                    </p:set>
                                    <p:animEffect transition="in" filter="wipe(down)">
                                      <p:cBhvr>
                                        <p:cTn id="51" dur="800"/>
                                        <p:tgtEl>
                                          <p:spTgt spid="69"/>
                                        </p:tgtEl>
                                      </p:cBhvr>
                                    </p:animEffect>
                                  </p:childTnLst>
                                </p:cTn>
                              </p:par>
                              <p:par>
                                <p:cTn id="52" presetID="22" presetClass="entr" presetSubtype="4" fill="hold" nodeType="withEffect">
                                  <p:stCondLst>
                                    <p:cond delay="1100"/>
                                  </p:stCondLst>
                                  <p:childTnLst>
                                    <p:set>
                                      <p:cBhvr>
                                        <p:cTn id="53" dur="1" fill="hold">
                                          <p:stCondLst>
                                            <p:cond delay="0"/>
                                          </p:stCondLst>
                                        </p:cTn>
                                        <p:tgtEl>
                                          <p:spTgt spid="76"/>
                                        </p:tgtEl>
                                        <p:attrNameLst>
                                          <p:attrName>style.visibility</p:attrName>
                                        </p:attrNameLst>
                                      </p:cBhvr>
                                      <p:to>
                                        <p:strVal val="visible"/>
                                      </p:to>
                                    </p:set>
                                    <p:animEffect transition="in" filter="wipe(down)">
                                      <p:cBhvr>
                                        <p:cTn id="54" dur="800"/>
                                        <p:tgtEl>
                                          <p:spTgt spid="76"/>
                                        </p:tgtEl>
                                      </p:cBhvr>
                                    </p:animEffect>
                                  </p:childTnLst>
                                </p:cTn>
                              </p:par>
                              <p:par>
                                <p:cTn id="55" presetID="10" presetClass="entr" presetSubtype="0" fill="hold" nodeType="withEffect">
                                  <p:stCondLst>
                                    <p:cond delay="200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0" presetClass="entr" presetSubtype="0" fill="hold" nodeType="withEffect">
                                  <p:stCondLst>
                                    <p:cond delay="20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par>
                          <p:cTn id="61" fill="hold">
                            <p:stCondLst>
                              <p:cond delay="2500"/>
                            </p:stCondLst>
                            <p:childTnLst>
                              <p:par>
                                <p:cTn id="62" presetID="42"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1" grpId="0" animBg="1"/>
      <p:bldP spid="150" grpId="0"/>
      <p:bldP spid="151" grpId="0"/>
      <p:bldP spid="6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Same Side Corner Rectangle 33">
            <a:extLst>
              <a:ext uri="{FF2B5EF4-FFF2-40B4-BE49-F238E27FC236}">
                <a16:creationId xmlns:a16="http://schemas.microsoft.com/office/drawing/2014/main" id="{92039C36-DB94-8D4D-9A7E-0717EDA8E30E}"/>
              </a:ext>
            </a:extLst>
          </p:cNvPr>
          <p:cNvSpPr/>
          <p:nvPr/>
        </p:nvSpPr>
        <p:spPr>
          <a:xfrm rot="16200000">
            <a:off x="5227797" y="1227293"/>
            <a:ext cx="5143502" cy="2688911"/>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F4A89D59-C632-5744-8F9E-9DDC5B47617A}"/>
              </a:ext>
            </a:extLst>
          </p:cNvPr>
          <p:cNvSpPr/>
          <p:nvPr/>
        </p:nvSpPr>
        <p:spPr>
          <a:xfrm>
            <a:off x="6577947" y="2753438"/>
            <a:ext cx="2227710" cy="250710"/>
          </a:xfrm>
          <a:prstGeom prst="rect">
            <a:avLst/>
          </a:prstGeom>
        </p:spPr>
        <p:txBody>
          <a:bodyPr wrap="square">
            <a:spAutoFit/>
          </a:bodyPr>
          <a:lstStyle/>
          <a:p>
            <a:pPr>
              <a:lnSpc>
                <a:spcPct val="85000"/>
              </a:lnSpc>
            </a:pPr>
            <a:r>
              <a:rPr lang="en-US" sz="1200" dirty="0">
                <a:solidFill>
                  <a:schemeClr val="bg1"/>
                </a:solidFill>
                <a:latin typeface="Karla" charset="0"/>
                <a:ea typeface="Karla" charset="0"/>
                <a:cs typeface="Karla" charset="0"/>
              </a:rPr>
              <a:t>Fast &amp; effective delivery</a:t>
            </a:r>
          </a:p>
        </p:txBody>
      </p:sp>
      <p:sp>
        <p:nvSpPr>
          <p:cNvPr id="38" name="Rectangle 37">
            <a:extLst>
              <a:ext uri="{FF2B5EF4-FFF2-40B4-BE49-F238E27FC236}">
                <a16:creationId xmlns:a16="http://schemas.microsoft.com/office/drawing/2014/main" id="{35D403F6-DDBD-6C40-940F-871402715ABC}"/>
              </a:ext>
            </a:extLst>
          </p:cNvPr>
          <p:cNvSpPr/>
          <p:nvPr/>
        </p:nvSpPr>
        <p:spPr>
          <a:xfrm>
            <a:off x="6577947" y="3156101"/>
            <a:ext cx="1818648" cy="407676"/>
          </a:xfrm>
          <a:prstGeom prst="rect">
            <a:avLst/>
          </a:prstGeom>
        </p:spPr>
        <p:txBody>
          <a:bodyPr wrap="square">
            <a:spAutoFit/>
          </a:bodyPr>
          <a:lstStyle/>
          <a:p>
            <a:pPr>
              <a:lnSpc>
                <a:spcPct val="85000"/>
              </a:lnSpc>
            </a:pPr>
            <a:r>
              <a:rPr lang="en-CA" sz="1200" dirty="0">
                <a:solidFill>
                  <a:schemeClr val="bg1"/>
                </a:solidFill>
                <a:latin typeface="Karla" charset="0"/>
                <a:ea typeface="Karla" charset="0"/>
                <a:cs typeface="Karla" charset="0"/>
              </a:rPr>
              <a:t>Range &amp; reach of services offered</a:t>
            </a:r>
          </a:p>
        </p:txBody>
      </p:sp>
      <p:sp>
        <p:nvSpPr>
          <p:cNvPr id="40" name="Rectangle 39">
            <a:extLst>
              <a:ext uri="{FF2B5EF4-FFF2-40B4-BE49-F238E27FC236}">
                <a16:creationId xmlns:a16="http://schemas.microsoft.com/office/drawing/2014/main" id="{378752F0-53E4-CC43-A47F-1380A6F80692}"/>
              </a:ext>
            </a:extLst>
          </p:cNvPr>
          <p:cNvSpPr/>
          <p:nvPr/>
        </p:nvSpPr>
        <p:spPr>
          <a:xfrm>
            <a:off x="6577947" y="2140545"/>
            <a:ext cx="1467832" cy="461665"/>
          </a:xfrm>
          <a:prstGeom prst="rect">
            <a:avLst/>
          </a:prstGeom>
        </p:spPr>
        <p:txBody>
          <a:bodyPr wrap="square">
            <a:spAutoFit/>
          </a:bodyPr>
          <a:lstStyle/>
          <a:p>
            <a:pPr fontAlgn="base"/>
            <a:r>
              <a:rPr lang="en-US" sz="1200" dirty="0">
                <a:solidFill>
                  <a:schemeClr val="bg1"/>
                </a:solidFill>
                <a:latin typeface="Karla" charset="0"/>
                <a:ea typeface="Karla" charset="0"/>
                <a:cs typeface="Karla" charset="0"/>
              </a:rPr>
              <a:t>Clear &amp; actionable advice</a:t>
            </a:r>
          </a:p>
        </p:txBody>
      </p:sp>
      <p:sp>
        <p:nvSpPr>
          <p:cNvPr id="41" name="Rectangle 40">
            <a:extLst>
              <a:ext uri="{FF2B5EF4-FFF2-40B4-BE49-F238E27FC236}">
                <a16:creationId xmlns:a16="http://schemas.microsoft.com/office/drawing/2014/main" id="{62757FBE-667D-6B4D-81B4-11B75C8C9C2A}"/>
              </a:ext>
            </a:extLst>
          </p:cNvPr>
          <p:cNvSpPr/>
          <p:nvPr/>
        </p:nvSpPr>
        <p:spPr>
          <a:xfrm>
            <a:off x="6577947" y="1581150"/>
            <a:ext cx="1467832" cy="407676"/>
          </a:xfrm>
          <a:prstGeom prst="rect">
            <a:avLst/>
          </a:prstGeom>
        </p:spPr>
        <p:txBody>
          <a:bodyPr wrap="square">
            <a:spAutoFit/>
          </a:bodyPr>
          <a:lstStyle/>
          <a:p>
            <a:pPr>
              <a:lnSpc>
                <a:spcPct val="85000"/>
              </a:lnSpc>
              <a:spcAft>
                <a:spcPts val="600"/>
              </a:spcAft>
            </a:pPr>
            <a:r>
              <a:rPr lang="en-US" sz="1200" dirty="0">
                <a:solidFill>
                  <a:schemeClr val="bg1"/>
                </a:solidFill>
                <a:latin typeface="Karla" charset="0"/>
                <a:ea typeface="Karla" charset="0"/>
                <a:cs typeface="Karla" charset="0"/>
              </a:rPr>
              <a:t>Improve your security posture</a:t>
            </a:r>
          </a:p>
        </p:txBody>
      </p:sp>
      <p:grpSp>
        <p:nvGrpSpPr>
          <p:cNvPr id="42" name="Group 41">
            <a:extLst>
              <a:ext uri="{FF2B5EF4-FFF2-40B4-BE49-F238E27FC236}">
                <a16:creationId xmlns:a16="http://schemas.microsoft.com/office/drawing/2014/main" id="{8A19D3FB-C8A6-DE46-ACE1-58DBDA747B4D}"/>
              </a:ext>
            </a:extLst>
          </p:cNvPr>
          <p:cNvGrpSpPr/>
          <p:nvPr/>
        </p:nvGrpSpPr>
        <p:grpSpPr>
          <a:xfrm>
            <a:off x="6633030" y="2084664"/>
            <a:ext cx="2111180" cy="1545772"/>
            <a:chOff x="6633029" y="1991157"/>
            <a:chExt cx="2111180" cy="1545772"/>
          </a:xfrm>
        </p:grpSpPr>
        <p:cxnSp>
          <p:nvCxnSpPr>
            <p:cNvPr id="43" name="Straight Connector 42">
              <a:extLst>
                <a:ext uri="{FF2B5EF4-FFF2-40B4-BE49-F238E27FC236}">
                  <a16:creationId xmlns:a16="http://schemas.microsoft.com/office/drawing/2014/main" id="{F71805CE-0033-3F45-9793-F112F439E3E2}"/>
                </a:ext>
              </a:extLst>
            </p:cNvPr>
            <p:cNvCxnSpPr>
              <a:cxnSpLocks/>
            </p:cNvCxnSpPr>
            <p:nvPr/>
          </p:nvCxnSpPr>
          <p:spPr>
            <a:xfrm>
              <a:off x="6633029" y="1991157"/>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73562AE-5EA0-F144-8360-8495CA051F1E}"/>
                </a:ext>
              </a:extLst>
            </p:cNvPr>
            <p:cNvCxnSpPr>
              <a:cxnSpLocks/>
            </p:cNvCxnSpPr>
            <p:nvPr/>
          </p:nvCxnSpPr>
          <p:spPr>
            <a:xfrm>
              <a:off x="6633029" y="2560514"/>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1CBD899-B2A2-A043-BB21-B37AE728B208}"/>
                </a:ext>
              </a:extLst>
            </p:cNvPr>
            <p:cNvCxnSpPr>
              <a:cxnSpLocks/>
            </p:cNvCxnSpPr>
            <p:nvPr/>
          </p:nvCxnSpPr>
          <p:spPr>
            <a:xfrm>
              <a:off x="6633029" y="2995152"/>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7D657E6-792C-9144-9E9B-746D5CD5288D}"/>
                </a:ext>
              </a:extLst>
            </p:cNvPr>
            <p:cNvCxnSpPr>
              <a:cxnSpLocks/>
            </p:cNvCxnSpPr>
            <p:nvPr/>
          </p:nvCxnSpPr>
          <p:spPr>
            <a:xfrm>
              <a:off x="6633029" y="3536929"/>
              <a:ext cx="2111180" cy="0"/>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106" name="Oval 105">
            <a:extLst>
              <a:ext uri="{FF2B5EF4-FFF2-40B4-BE49-F238E27FC236}">
                <a16:creationId xmlns:a16="http://schemas.microsoft.com/office/drawing/2014/main" id="{6F85A253-7DEC-C14C-B5E3-97CEE2B29F66}"/>
              </a:ext>
            </a:extLst>
          </p:cNvPr>
          <p:cNvSpPr/>
          <p:nvPr/>
        </p:nvSpPr>
        <p:spPr>
          <a:xfrm>
            <a:off x="2768529" y="1119711"/>
            <a:ext cx="3120948" cy="3120946"/>
          </a:xfrm>
          <a:prstGeom prst="ellipse">
            <a:avLst/>
          </a:prstGeom>
          <a:solidFill>
            <a:sysClr val="windowText" lastClr="000000">
              <a:alpha val="25000"/>
            </a:sysClr>
          </a:solidFill>
          <a:ln w="9525" cap="flat" cmpd="sng" algn="ctr">
            <a:noFill/>
            <a:prstDash val="solid"/>
          </a:ln>
          <a:effectLst/>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en-US" kern="0" dirty="0">
              <a:solidFill>
                <a:prstClr val="white"/>
              </a:solidFill>
              <a:latin typeface="Karla"/>
            </a:endParaRPr>
          </a:p>
        </p:txBody>
      </p:sp>
      <p:grpSp>
        <p:nvGrpSpPr>
          <p:cNvPr id="107" name="Group 106">
            <a:extLst>
              <a:ext uri="{FF2B5EF4-FFF2-40B4-BE49-F238E27FC236}">
                <a16:creationId xmlns:a16="http://schemas.microsoft.com/office/drawing/2014/main" id="{A522754F-30F4-434F-A10E-106537FB3D0C}"/>
              </a:ext>
            </a:extLst>
          </p:cNvPr>
          <p:cNvGrpSpPr/>
          <p:nvPr/>
        </p:nvGrpSpPr>
        <p:grpSpPr>
          <a:xfrm>
            <a:off x="2978089" y="1333952"/>
            <a:ext cx="2716054" cy="2715430"/>
            <a:chOff x="3560877" y="2049638"/>
            <a:chExt cx="1957158" cy="1956708"/>
          </a:xfrm>
          <a:solidFill>
            <a:srgbClr val="59B8D9">
              <a:lumMod val="50000"/>
            </a:srgbClr>
          </a:solidFill>
        </p:grpSpPr>
        <p:sp>
          <p:nvSpPr>
            <p:cNvPr id="108" name="Freeform 26">
              <a:extLst>
                <a:ext uri="{FF2B5EF4-FFF2-40B4-BE49-F238E27FC236}">
                  <a16:creationId xmlns:a16="http://schemas.microsoft.com/office/drawing/2014/main" id="{604746C5-39D4-0642-8538-15A0AEF8FFBA}"/>
                </a:ext>
              </a:extLst>
            </p:cNvPr>
            <p:cNvSpPr>
              <a:spLocks/>
            </p:cNvSpPr>
            <p:nvPr/>
          </p:nvSpPr>
          <p:spPr bwMode="auto">
            <a:xfrm>
              <a:off x="4554746" y="2049638"/>
              <a:ext cx="827250" cy="491763"/>
            </a:xfrm>
            <a:custGeom>
              <a:avLst/>
              <a:gdLst>
                <a:gd name="T0" fmla="*/ 0 w 1556"/>
                <a:gd name="T1" fmla="*/ 39 h 925"/>
                <a:gd name="T2" fmla="*/ 1523 w 1556"/>
                <a:gd name="T3" fmla="*/ 925 h 925"/>
                <a:gd name="T4" fmla="*/ 1556 w 1556"/>
                <a:gd name="T5" fmla="*/ 906 h 925"/>
                <a:gd name="T6" fmla="*/ 0 w 1556"/>
                <a:gd name="T7" fmla="*/ 0 h 925"/>
                <a:gd name="T8" fmla="*/ 0 w 1556"/>
                <a:gd name="T9" fmla="*/ 39 h 925"/>
              </a:gdLst>
              <a:ahLst/>
              <a:cxnLst>
                <a:cxn ang="0">
                  <a:pos x="T0" y="T1"/>
                </a:cxn>
                <a:cxn ang="0">
                  <a:pos x="T2" y="T3"/>
                </a:cxn>
                <a:cxn ang="0">
                  <a:pos x="T4" y="T5"/>
                </a:cxn>
                <a:cxn ang="0">
                  <a:pos x="T6" y="T7"/>
                </a:cxn>
                <a:cxn ang="0">
                  <a:pos x="T8" y="T9"/>
                </a:cxn>
              </a:cxnLst>
              <a:rect l="0" t="0" r="r" b="b"/>
              <a:pathLst>
                <a:path w="1556" h="925">
                  <a:moveTo>
                    <a:pt x="0" y="39"/>
                  </a:moveTo>
                  <a:cubicBezTo>
                    <a:pt x="648" y="49"/>
                    <a:pt x="1213" y="403"/>
                    <a:pt x="1523" y="925"/>
                  </a:cubicBezTo>
                  <a:cubicBezTo>
                    <a:pt x="1556" y="906"/>
                    <a:pt x="1556" y="906"/>
                    <a:pt x="1556" y="906"/>
                  </a:cubicBezTo>
                  <a:cubicBezTo>
                    <a:pt x="1240" y="372"/>
                    <a:pt x="662" y="11"/>
                    <a:pt x="0" y="0"/>
                  </a:cubicBezTo>
                  <a:lnTo>
                    <a:pt x="0" y="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09" name="Freeform 27">
              <a:extLst>
                <a:ext uri="{FF2B5EF4-FFF2-40B4-BE49-F238E27FC236}">
                  <a16:creationId xmlns:a16="http://schemas.microsoft.com/office/drawing/2014/main" id="{66506A3A-4A59-6146-BCE3-64F47618A9E8}"/>
                </a:ext>
              </a:extLst>
            </p:cNvPr>
            <p:cNvSpPr>
              <a:spLocks/>
            </p:cNvSpPr>
            <p:nvPr/>
          </p:nvSpPr>
          <p:spPr bwMode="auto">
            <a:xfrm>
              <a:off x="3695791" y="2049638"/>
              <a:ext cx="826126" cy="492887"/>
            </a:xfrm>
            <a:custGeom>
              <a:avLst/>
              <a:gdLst>
                <a:gd name="T0" fmla="*/ 34 w 1554"/>
                <a:gd name="T1" fmla="*/ 927 h 927"/>
                <a:gd name="T2" fmla="*/ 1554 w 1554"/>
                <a:gd name="T3" fmla="*/ 39 h 927"/>
                <a:gd name="T4" fmla="*/ 1554 w 1554"/>
                <a:gd name="T5" fmla="*/ 0 h 927"/>
                <a:gd name="T6" fmla="*/ 0 w 1554"/>
                <a:gd name="T7" fmla="*/ 907 h 927"/>
                <a:gd name="T8" fmla="*/ 34 w 1554"/>
                <a:gd name="T9" fmla="*/ 927 h 927"/>
              </a:gdLst>
              <a:ahLst/>
              <a:cxnLst>
                <a:cxn ang="0">
                  <a:pos x="T0" y="T1"/>
                </a:cxn>
                <a:cxn ang="0">
                  <a:pos x="T2" y="T3"/>
                </a:cxn>
                <a:cxn ang="0">
                  <a:pos x="T4" y="T5"/>
                </a:cxn>
                <a:cxn ang="0">
                  <a:pos x="T6" y="T7"/>
                </a:cxn>
                <a:cxn ang="0">
                  <a:pos x="T8" y="T9"/>
                </a:cxn>
              </a:cxnLst>
              <a:rect l="0" t="0" r="r" b="b"/>
              <a:pathLst>
                <a:path w="1554" h="927">
                  <a:moveTo>
                    <a:pt x="34" y="927"/>
                  </a:moveTo>
                  <a:cubicBezTo>
                    <a:pt x="342" y="404"/>
                    <a:pt x="907" y="50"/>
                    <a:pt x="1554" y="39"/>
                  </a:cubicBezTo>
                  <a:cubicBezTo>
                    <a:pt x="1554" y="0"/>
                    <a:pt x="1554" y="0"/>
                    <a:pt x="1554" y="0"/>
                  </a:cubicBezTo>
                  <a:cubicBezTo>
                    <a:pt x="893" y="12"/>
                    <a:pt x="316" y="373"/>
                    <a:pt x="0" y="907"/>
                  </a:cubicBezTo>
                  <a:lnTo>
                    <a:pt x="34" y="927"/>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0" name="Freeform 28">
              <a:extLst>
                <a:ext uri="{FF2B5EF4-FFF2-40B4-BE49-F238E27FC236}">
                  <a16:creationId xmlns:a16="http://schemas.microsoft.com/office/drawing/2014/main" id="{387115B6-9609-3D40-BA64-C84071F111F5}"/>
                </a:ext>
              </a:extLst>
            </p:cNvPr>
            <p:cNvSpPr>
              <a:spLocks/>
            </p:cNvSpPr>
            <p:nvPr/>
          </p:nvSpPr>
          <p:spPr bwMode="auto">
            <a:xfrm>
              <a:off x="5372327" y="2559614"/>
              <a:ext cx="145708" cy="950921"/>
            </a:xfrm>
            <a:custGeom>
              <a:avLst/>
              <a:gdLst>
                <a:gd name="T0" fmla="*/ 34 w 274"/>
                <a:gd name="T1" fmla="*/ 1789 h 1789"/>
                <a:gd name="T2" fmla="*/ 274 w 274"/>
                <a:gd name="T3" fmla="*/ 881 h 1789"/>
                <a:gd name="T4" fmla="*/ 49 w 274"/>
                <a:gd name="T5" fmla="*/ 0 h 1789"/>
                <a:gd name="T6" fmla="*/ 16 w 274"/>
                <a:gd name="T7" fmla="*/ 20 h 1789"/>
                <a:gd name="T8" fmla="*/ 235 w 274"/>
                <a:gd name="T9" fmla="*/ 881 h 1789"/>
                <a:gd name="T10" fmla="*/ 0 w 274"/>
                <a:gd name="T11" fmla="*/ 1769 h 1789"/>
                <a:gd name="T12" fmla="*/ 34 w 274"/>
                <a:gd name="T13" fmla="*/ 1789 h 1789"/>
              </a:gdLst>
              <a:ahLst/>
              <a:cxnLst>
                <a:cxn ang="0">
                  <a:pos x="T0" y="T1"/>
                </a:cxn>
                <a:cxn ang="0">
                  <a:pos x="T2" y="T3"/>
                </a:cxn>
                <a:cxn ang="0">
                  <a:pos x="T4" y="T5"/>
                </a:cxn>
                <a:cxn ang="0">
                  <a:pos x="T6" y="T7"/>
                </a:cxn>
                <a:cxn ang="0">
                  <a:pos x="T8" y="T9"/>
                </a:cxn>
                <a:cxn ang="0">
                  <a:pos x="T10" y="T11"/>
                </a:cxn>
                <a:cxn ang="0">
                  <a:pos x="T12" y="T13"/>
                </a:cxn>
              </a:cxnLst>
              <a:rect l="0" t="0" r="r" b="b"/>
              <a:pathLst>
                <a:path w="274" h="1789">
                  <a:moveTo>
                    <a:pt x="34" y="1789"/>
                  </a:moveTo>
                  <a:cubicBezTo>
                    <a:pt x="186" y="1521"/>
                    <a:pt x="274" y="1211"/>
                    <a:pt x="274" y="881"/>
                  </a:cubicBezTo>
                  <a:cubicBezTo>
                    <a:pt x="274" y="562"/>
                    <a:pt x="192" y="262"/>
                    <a:pt x="49" y="0"/>
                  </a:cubicBezTo>
                  <a:cubicBezTo>
                    <a:pt x="16" y="20"/>
                    <a:pt x="16" y="20"/>
                    <a:pt x="16" y="20"/>
                  </a:cubicBezTo>
                  <a:cubicBezTo>
                    <a:pt x="156" y="276"/>
                    <a:pt x="235" y="569"/>
                    <a:pt x="235" y="881"/>
                  </a:cubicBezTo>
                  <a:cubicBezTo>
                    <a:pt x="235" y="1204"/>
                    <a:pt x="150" y="1507"/>
                    <a:pt x="0" y="1769"/>
                  </a:cubicBezTo>
                  <a:lnTo>
                    <a:pt x="34" y="178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1" name="Freeform 29">
              <a:extLst>
                <a:ext uri="{FF2B5EF4-FFF2-40B4-BE49-F238E27FC236}">
                  <a16:creationId xmlns:a16="http://schemas.microsoft.com/office/drawing/2014/main" id="{0FD088F5-4933-1C4D-B16A-667E02263C01}"/>
                </a:ext>
              </a:extLst>
            </p:cNvPr>
            <p:cNvSpPr>
              <a:spLocks/>
            </p:cNvSpPr>
            <p:nvPr/>
          </p:nvSpPr>
          <p:spPr bwMode="auto">
            <a:xfrm>
              <a:off x="4554746" y="3528524"/>
              <a:ext cx="818705" cy="477822"/>
            </a:xfrm>
            <a:custGeom>
              <a:avLst/>
              <a:gdLst>
                <a:gd name="T0" fmla="*/ 1507 w 1540"/>
                <a:gd name="T1" fmla="*/ 0 h 899"/>
                <a:gd name="T2" fmla="*/ 0 w 1540"/>
                <a:gd name="T3" fmla="*/ 860 h 899"/>
                <a:gd name="T4" fmla="*/ 0 w 1540"/>
                <a:gd name="T5" fmla="*/ 899 h 899"/>
                <a:gd name="T6" fmla="*/ 1540 w 1540"/>
                <a:gd name="T7" fmla="*/ 19 h 899"/>
                <a:gd name="T8" fmla="*/ 1507 w 1540"/>
                <a:gd name="T9" fmla="*/ 0 h 899"/>
              </a:gdLst>
              <a:ahLst/>
              <a:cxnLst>
                <a:cxn ang="0">
                  <a:pos x="T0" y="T1"/>
                </a:cxn>
                <a:cxn ang="0">
                  <a:pos x="T2" y="T3"/>
                </a:cxn>
                <a:cxn ang="0">
                  <a:pos x="T4" y="T5"/>
                </a:cxn>
                <a:cxn ang="0">
                  <a:pos x="T6" y="T7"/>
                </a:cxn>
                <a:cxn ang="0">
                  <a:pos x="T8" y="T9"/>
                </a:cxn>
              </a:cxnLst>
              <a:rect l="0" t="0" r="r" b="b"/>
              <a:pathLst>
                <a:path w="1540" h="899">
                  <a:moveTo>
                    <a:pt x="1507" y="0"/>
                  </a:moveTo>
                  <a:cubicBezTo>
                    <a:pt x="1194" y="508"/>
                    <a:pt x="637" y="850"/>
                    <a:pt x="0" y="860"/>
                  </a:cubicBezTo>
                  <a:cubicBezTo>
                    <a:pt x="0" y="899"/>
                    <a:pt x="0" y="899"/>
                    <a:pt x="0" y="899"/>
                  </a:cubicBezTo>
                  <a:cubicBezTo>
                    <a:pt x="651" y="888"/>
                    <a:pt x="1221" y="539"/>
                    <a:pt x="1540" y="19"/>
                  </a:cubicBezTo>
                  <a:lnTo>
                    <a:pt x="150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2" name="Freeform 30">
              <a:extLst>
                <a:ext uri="{FF2B5EF4-FFF2-40B4-BE49-F238E27FC236}">
                  <a16:creationId xmlns:a16="http://schemas.microsoft.com/office/drawing/2014/main" id="{E9CE8350-53CF-914E-BEAC-7C19965E5F62}"/>
                </a:ext>
              </a:extLst>
            </p:cNvPr>
            <p:cNvSpPr>
              <a:spLocks/>
            </p:cNvSpPr>
            <p:nvPr/>
          </p:nvSpPr>
          <p:spPr bwMode="auto">
            <a:xfrm>
              <a:off x="3560877" y="2560514"/>
              <a:ext cx="144583" cy="948898"/>
            </a:xfrm>
            <a:custGeom>
              <a:avLst/>
              <a:gdLst>
                <a:gd name="T0" fmla="*/ 272 w 272"/>
                <a:gd name="T1" fmla="*/ 1766 h 1785"/>
                <a:gd name="T2" fmla="*/ 38 w 272"/>
                <a:gd name="T3" fmla="*/ 879 h 1785"/>
                <a:gd name="T4" fmla="*/ 257 w 272"/>
                <a:gd name="T5" fmla="*/ 20 h 1785"/>
                <a:gd name="T6" fmla="*/ 223 w 272"/>
                <a:gd name="T7" fmla="*/ 0 h 1785"/>
                <a:gd name="T8" fmla="*/ 0 w 272"/>
                <a:gd name="T9" fmla="*/ 879 h 1785"/>
                <a:gd name="T10" fmla="*/ 239 w 272"/>
                <a:gd name="T11" fmla="*/ 1785 h 1785"/>
                <a:gd name="T12" fmla="*/ 272 w 272"/>
                <a:gd name="T13" fmla="*/ 1766 h 1785"/>
              </a:gdLst>
              <a:ahLst/>
              <a:cxnLst>
                <a:cxn ang="0">
                  <a:pos x="T0" y="T1"/>
                </a:cxn>
                <a:cxn ang="0">
                  <a:pos x="T2" y="T3"/>
                </a:cxn>
                <a:cxn ang="0">
                  <a:pos x="T4" y="T5"/>
                </a:cxn>
                <a:cxn ang="0">
                  <a:pos x="T6" y="T7"/>
                </a:cxn>
                <a:cxn ang="0">
                  <a:pos x="T8" y="T9"/>
                </a:cxn>
                <a:cxn ang="0">
                  <a:pos x="T10" y="T11"/>
                </a:cxn>
                <a:cxn ang="0">
                  <a:pos x="T12" y="T13"/>
                </a:cxn>
              </a:cxnLst>
              <a:rect l="0" t="0" r="r" b="b"/>
              <a:pathLst>
                <a:path w="272" h="1785">
                  <a:moveTo>
                    <a:pt x="272" y="1766"/>
                  </a:moveTo>
                  <a:cubicBezTo>
                    <a:pt x="124" y="1504"/>
                    <a:pt x="38" y="1201"/>
                    <a:pt x="38" y="879"/>
                  </a:cubicBezTo>
                  <a:cubicBezTo>
                    <a:pt x="38" y="568"/>
                    <a:pt x="117" y="275"/>
                    <a:pt x="257" y="20"/>
                  </a:cubicBezTo>
                  <a:cubicBezTo>
                    <a:pt x="223" y="0"/>
                    <a:pt x="223" y="0"/>
                    <a:pt x="223" y="0"/>
                  </a:cubicBezTo>
                  <a:cubicBezTo>
                    <a:pt x="81" y="262"/>
                    <a:pt x="0" y="561"/>
                    <a:pt x="0" y="879"/>
                  </a:cubicBezTo>
                  <a:cubicBezTo>
                    <a:pt x="0" y="1208"/>
                    <a:pt x="87" y="1517"/>
                    <a:pt x="239" y="1785"/>
                  </a:cubicBezTo>
                  <a:lnTo>
                    <a:pt x="272" y="17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3" name="Freeform 31">
              <a:extLst>
                <a:ext uri="{FF2B5EF4-FFF2-40B4-BE49-F238E27FC236}">
                  <a16:creationId xmlns:a16="http://schemas.microsoft.com/office/drawing/2014/main" id="{966910DE-7EC8-694E-B93F-196C5B1FAEAF}"/>
                </a:ext>
              </a:extLst>
            </p:cNvPr>
            <p:cNvSpPr>
              <a:spLocks/>
            </p:cNvSpPr>
            <p:nvPr/>
          </p:nvSpPr>
          <p:spPr bwMode="auto">
            <a:xfrm>
              <a:off x="3704336" y="3527400"/>
              <a:ext cx="817581" cy="478946"/>
            </a:xfrm>
            <a:custGeom>
              <a:avLst/>
              <a:gdLst>
                <a:gd name="T0" fmla="*/ 1538 w 1538"/>
                <a:gd name="T1" fmla="*/ 862 h 901"/>
                <a:gd name="T2" fmla="*/ 33 w 1538"/>
                <a:gd name="T3" fmla="*/ 0 h 901"/>
                <a:gd name="T4" fmla="*/ 0 w 1538"/>
                <a:gd name="T5" fmla="*/ 19 h 901"/>
                <a:gd name="T6" fmla="*/ 1538 w 1538"/>
                <a:gd name="T7" fmla="*/ 901 h 901"/>
                <a:gd name="T8" fmla="*/ 1538 w 1538"/>
                <a:gd name="T9" fmla="*/ 862 h 901"/>
              </a:gdLst>
              <a:ahLst/>
              <a:cxnLst>
                <a:cxn ang="0">
                  <a:pos x="T0" y="T1"/>
                </a:cxn>
                <a:cxn ang="0">
                  <a:pos x="T2" y="T3"/>
                </a:cxn>
                <a:cxn ang="0">
                  <a:pos x="T4" y="T5"/>
                </a:cxn>
                <a:cxn ang="0">
                  <a:pos x="T6" y="T7"/>
                </a:cxn>
                <a:cxn ang="0">
                  <a:pos x="T8" y="T9"/>
                </a:cxn>
              </a:cxnLst>
              <a:rect l="0" t="0" r="r" b="b"/>
              <a:pathLst>
                <a:path w="1538" h="901">
                  <a:moveTo>
                    <a:pt x="1538" y="862"/>
                  </a:moveTo>
                  <a:cubicBezTo>
                    <a:pt x="902" y="851"/>
                    <a:pt x="345" y="508"/>
                    <a:pt x="33" y="0"/>
                  </a:cubicBezTo>
                  <a:cubicBezTo>
                    <a:pt x="0" y="19"/>
                    <a:pt x="0" y="19"/>
                    <a:pt x="0" y="19"/>
                  </a:cubicBezTo>
                  <a:cubicBezTo>
                    <a:pt x="318" y="539"/>
                    <a:pt x="888" y="889"/>
                    <a:pt x="1538" y="901"/>
                  </a:cubicBezTo>
                  <a:lnTo>
                    <a:pt x="1538" y="862"/>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grpSp>
      <p:grpSp>
        <p:nvGrpSpPr>
          <p:cNvPr id="114" name="Group 113">
            <a:extLst>
              <a:ext uri="{FF2B5EF4-FFF2-40B4-BE49-F238E27FC236}">
                <a16:creationId xmlns:a16="http://schemas.microsoft.com/office/drawing/2014/main" id="{7208B5D4-2CCC-394A-AD73-2976B16729A8}"/>
              </a:ext>
            </a:extLst>
          </p:cNvPr>
          <p:cNvGrpSpPr/>
          <p:nvPr/>
        </p:nvGrpSpPr>
        <p:grpSpPr>
          <a:xfrm rot="1777640">
            <a:off x="3046494" y="1399851"/>
            <a:ext cx="2572204" cy="2568768"/>
            <a:chOff x="3612369" y="2101805"/>
            <a:chExt cx="1853499" cy="1851025"/>
          </a:xfrm>
          <a:solidFill>
            <a:schemeClr val="accent2"/>
          </a:solidFill>
        </p:grpSpPr>
        <p:sp>
          <p:nvSpPr>
            <p:cNvPr id="115" name="Freeform 20">
              <a:extLst>
                <a:ext uri="{FF2B5EF4-FFF2-40B4-BE49-F238E27FC236}">
                  <a16:creationId xmlns:a16="http://schemas.microsoft.com/office/drawing/2014/main" id="{8AA4CCDB-5ADD-7E4D-954B-6CAED4FC4116}"/>
                </a:ext>
              </a:extLst>
            </p:cNvPr>
            <p:cNvSpPr>
              <a:spLocks/>
            </p:cNvSpPr>
            <p:nvPr/>
          </p:nvSpPr>
          <p:spPr bwMode="auto">
            <a:xfrm>
              <a:off x="3612369" y="2586597"/>
              <a:ext cx="138737" cy="896731"/>
            </a:xfrm>
            <a:custGeom>
              <a:avLst/>
              <a:gdLst>
                <a:gd name="T0" fmla="*/ 39 w 261"/>
                <a:gd name="T1" fmla="*/ 829 h 1687"/>
                <a:gd name="T2" fmla="*/ 244 w 261"/>
                <a:gd name="T3" fmla="*/ 19 h 1687"/>
                <a:gd name="T4" fmla="*/ 211 w 261"/>
                <a:gd name="T5" fmla="*/ 0 h 1687"/>
                <a:gd name="T6" fmla="*/ 0 w 261"/>
                <a:gd name="T7" fmla="*/ 829 h 1687"/>
                <a:gd name="T8" fmla="*/ 227 w 261"/>
                <a:gd name="T9" fmla="*/ 1687 h 1687"/>
                <a:gd name="T10" fmla="*/ 261 w 261"/>
                <a:gd name="T11" fmla="*/ 1667 h 1687"/>
                <a:gd name="T12" fmla="*/ 39 w 261"/>
                <a:gd name="T13" fmla="*/ 829 h 1687"/>
              </a:gdLst>
              <a:ahLst/>
              <a:cxnLst>
                <a:cxn ang="0">
                  <a:pos x="T0" y="T1"/>
                </a:cxn>
                <a:cxn ang="0">
                  <a:pos x="T2" y="T3"/>
                </a:cxn>
                <a:cxn ang="0">
                  <a:pos x="T4" y="T5"/>
                </a:cxn>
                <a:cxn ang="0">
                  <a:pos x="T6" y="T7"/>
                </a:cxn>
                <a:cxn ang="0">
                  <a:pos x="T8" y="T9"/>
                </a:cxn>
                <a:cxn ang="0">
                  <a:pos x="T10" y="T11"/>
                </a:cxn>
                <a:cxn ang="0">
                  <a:pos x="T12" y="T13"/>
                </a:cxn>
              </a:cxnLst>
              <a:rect l="0" t="0" r="r" b="b"/>
              <a:pathLst>
                <a:path w="261" h="1687">
                  <a:moveTo>
                    <a:pt x="39" y="829"/>
                  </a:moveTo>
                  <a:cubicBezTo>
                    <a:pt x="39" y="536"/>
                    <a:pt x="113" y="260"/>
                    <a:pt x="244" y="19"/>
                  </a:cubicBezTo>
                  <a:cubicBezTo>
                    <a:pt x="211" y="0"/>
                    <a:pt x="211" y="0"/>
                    <a:pt x="211" y="0"/>
                  </a:cubicBezTo>
                  <a:cubicBezTo>
                    <a:pt x="77" y="247"/>
                    <a:pt x="0" y="529"/>
                    <a:pt x="0" y="829"/>
                  </a:cubicBezTo>
                  <a:cubicBezTo>
                    <a:pt x="0" y="1141"/>
                    <a:pt x="83" y="1433"/>
                    <a:pt x="227" y="1687"/>
                  </a:cubicBezTo>
                  <a:cubicBezTo>
                    <a:pt x="261" y="1667"/>
                    <a:pt x="261" y="1667"/>
                    <a:pt x="261" y="1667"/>
                  </a:cubicBezTo>
                  <a:cubicBezTo>
                    <a:pt x="120" y="1420"/>
                    <a:pt x="39" y="1134"/>
                    <a:pt x="39" y="8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6" name="Freeform 21">
              <a:extLst>
                <a:ext uri="{FF2B5EF4-FFF2-40B4-BE49-F238E27FC236}">
                  <a16:creationId xmlns:a16="http://schemas.microsoft.com/office/drawing/2014/main" id="{E8BC5839-919A-084C-8CAB-158875366E8D}"/>
                </a:ext>
              </a:extLst>
            </p:cNvPr>
            <p:cNvSpPr>
              <a:spLocks/>
            </p:cNvSpPr>
            <p:nvPr/>
          </p:nvSpPr>
          <p:spPr bwMode="auto">
            <a:xfrm>
              <a:off x="3740988" y="2101805"/>
              <a:ext cx="780929" cy="466129"/>
            </a:xfrm>
            <a:custGeom>
              <a:avLst/>
              <a:gdLst>
                <a:gd name="T0" fmla="*/ 33 w 1469"/>
                <a:gd name="T1" fmla="*/ 877 h 877"/>
                <a:gd name="T2" fmla="*/ 1469 w 1469"/>
                <a:gd name="T3" fmla="*/ 38 h 877"/>
                <a:gd name="T4" fmla="*/ 1469 w 1469"/>
                <a:gd name="T5" fmla="*/ 0 h 877"/>
                <a:gd name="T6" fmla="*/ 0 w 1469"/>
                <a:gd name="T7" fmla="*/ 858 h 877"/>
                <a:gd name="T8" fmla="*/ 33 w 1469"/>
                <a:gd name="T9" fmla="*/ 877 h 877"/>
              </a:gdLst>
              <a:ahLst/>
              <a:cxnLst>
                <a:cxn ang="0">
                  <a:pos x="T0" y="T1"/>
                </a:cxn>
                <a:cxn ang="0">
                  <a:pos x="T2" y="T3"/>
                </a:cxn>
                <a:cxn ang="0">
                  <a:pos x="T4" y="T5"/>
                </a:cxn>
                <a:cxn ang="0">
                  <a:pos x="T6" y="T7"/>
                </a:cxn>
                <a:cxn ang="0">
                  <a:pos x="T8" y="T9"/>
                </a:cxn>
              </a:cxnLst>
              <a:rect l="0" t="0" r="r" b="b"/>
              <a:pathLst>
                <a:path w="1469" h="877">
                  <a:moveTo>
                    <a:pt x="33" y="877"/>
                  </a:moveTo>
                  <a:cubicBezTo>
                    <a:pt x="325" y="384"/>
                    <a:pt x="858" y="50"/>
                    <a:pt x="1469" y="38"/>
                  </a:cubicBezTo>
                  <a:cubicBezTo>
                    <a:pt x="1469" y="0"/>
                    <a:pt x="1469" y="0"/>
                    <a:pt x="1469" y="0"/>
                  </a:cubicBezTo>
                  <a:cubicBezTo>
                    <a:pt x="844" y="11"/>
                    <a:pt x="298" y="353"/>
                    <a:pt x="0" y="858"/>
                  </a:cubicBezTo>
                  <a:lnTo>
                    <a:pt x="33" y="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17" name="Freeform 22">
              <a:extLst>
                <a:ext uri="{FF2B5EF4-FFF2-40B4-BE49-F238E27FC236}">
                  <a16:creationId xmlns:a16="http://schemas.microsoft.com/office/drawing/2014/main" id="{7B383596-9C94-2F4C-808D-3E7B107A2DEE}"/>
                </a:ext>
              </a:extLst>
            </p:cNvPr>
            <p:cNvSpPr>
              <a:spLocks/>
            </p:cNvSpPr>
            <p:nvPr/>
          </p:nvSpPr>
          <p:spPr bwMode="auto">
            <a:xfrm>
              <a:off x="4554746" y="2101805"/>
              <a:ext cx="782503" cy="465679"/>
            </a:xfrm>
            <a:custGeom>
              <a:avLst/>
              <a:gdLst>
                <a:gd name="T0" fmla="*/ 0 w 1472"/>
                <a:gd name="T1" fmla="*/ 38 h 876"/>
                <a:gd name="T2" fmla="*/ 1438 w 1472"/>
                <a:gd name="T3" fmla="*/ 876 h 876"/>
                <a:gd name="T4" fmla="*/ 1472 w 1472"/>
                <a:gd name="T5" fmla="*/ 857 h 876"/>
                <a:gd name="T6" fmla="*/ 0 w 1472"/>
                <a:gd name="T7" fmla="*/ 0 h 876"/>
                <a:gd name="T8" fmla="*/ 0 w 1472"/>
                <a:gd name="T9" fmla="*/ 38 h 876"/>
              </a:gdLst>
              <a:ahLst/>
              <a:cxnLst>
                <a:cxn ang="0">
                  <a:pos x="T0" y="T1"/>
                </a:cxn>
                <a:cxn ang="0">
                  <a:pos x="T2" y="T3"/>
                </a:cxn>
                <a:cxn ang="0">
                  <a:pos x="T4" y="T5"/>
                </a:cxn>
                <a:cxn ang="0">
                  <a:pos x="T6" y="T7"/>
                </a:cxn>
                <a:cxn ang="0">
                  <a:pos x="T8" y="T9"/>
                </a:cxn>
              </a:cxnLst>
              <a:rect l="0" t="0" r="r" b="b"/>
              <a:pathLst>
                <a:path w="1472" h="876">
                  <a:moveTo>
                    <a:pt x="0" y="38"/>
                  </a:moveTo>
                  <a:cubicBezTo>
                    <a:pt x="612" y="49"/>
                    <a:pt x="1146" y="383"/>
                    <a:pt x="1438" y="876"/>
                  </a:cubicBezTo>
                  <a:cubicBezTo>
                    <a:pt x="1472" y="857"/>
                    <a:pt x="1472" y="857"/>
                    <a:pt x="1472" y="857"/>
                  </a:cubicBezTo>
                  <a:cubicBezTo>
                    <a:pt x="1173" y="352"/>
                    <a:pt x="626" y="10"/>
                    <a:pt x="0" y="0"/>
                  </a:cubicBez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defRPr/>
              </a:pPr>
              <a:endParaRPr lang="en-US" kern="0" dirty="0">
                <a:solidFill>
                  <a:prstClr val="black"/>
                </a:solidFill>
              </a:endParaRPr>
            </a:p>
          </p:txBody>
        </p:sp>
        <p:sp>
          <p:nvSpPr>
            <p:cNvPr id="118" name="Freeform 23">
              <a:extLst>
                <a:ext uri="{FF2B5EF4-FFF2-40B4-BE49-F238E27FC236}">
                  <a16:creationId xmlns:a16="http://schemas.microsoft.com/office/drawing/2014/main" id="{EE2A29C4-450B-5245-BA1F-719D133CBBEC}"/>
                </a:ext>
              </a:extLst>
            </p:cNvPr>
            <p:cNvSpPr>
              <a:spLocks/>
            </p:cNvSpPr>
            <p:nvPr/>
          </p:nvSpPr>
          <p:spPr bwMode="auto">
            <a:xfrm>
              <a:off x="3749982" y="3501541"/>
              <a:ext cx="771935" cy="451289"/>
            </a:xfrm>
            <a:custGeom>
              <a:avLst/>
              <a:gdLst>
                <a:gd name="T0" fmla="*/ 1452 w 1452"/>
                <a:gd name="T1" fmla="*/ 810 h 849"/>
                <a:gd name="T2" fmla="*/ 33 w 1452"/>
                <a:gd name="T3" fmla="*/ 0 h 849"/>
                <a:gd name="T4" fmla="*/ 0 w 1452"/>
                <a:gd name="T5" fmla="*/ 19 h 849"/>
                <a:gd name="T6" fmla="*/ 1452 w 1452"/>
                <a:gd name="T7" fmla="*/ 849 h 849"/>
                <a:gd name="T8" fmla="*/ 1452 w 1452"/>
                <a:gd name="T9" fmla="*/ 810 h 849"/>
              </a:gdLst>
              <a:ahLst/>
              <a:cxnLst>
                <a:cxn ang="0">
                  <a:pos x="T0" y="T1"/>
                </a:cxn>
                <a:cxn ang="0">
                  <a:pos x="T2" y="T3"/>
                </a:cxn>
                <a:cxn ang="0">
                  <a:pos x="T4" y="T5"/>
                </a:cxn>
                <a:cxn ang="0">
                  <a:pos x="T6" y="T7"/>
                </a:cxn>
                <a:cxn ang="0">
                  <a:pos x="T8" y="T9"/>
                </a:cxn>
              </a:cxnLst>
              <a:rect l="0" t="0" r="r" b="b"/>
              <a:pathLst>
                <a:path w="1452" h="849">
                  <a:moveTo>
                    <a:pt x="1452" y="810"/>
                  </a:moveTo>
                  <a:cubicBezTo>
                    <a:pt x="853" y="799"/>
                    <a:pt x="328" y="477"/>
                    <a:pt x="33" y="0"/>
                  </a:cubicBezTo>
                  <a:cubicBezTo>
                    <a:pt x="0" y="19"/>
                    <a:pt x="0" y="19"/>
                    <a:pt x="0" y="19"/>
                  </a:cubicBezTo>
                  <a:cubicBezTo>
                    <a:pt x="302" y="508"/>
                    <a:pt x="839" y="837"/>
                    <a:pt x="1452" y="849"/>
                  </a:cubicBezTo>
                  <a:lnTo>
                    <a:pt x="1452" y="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20" name="Freeform 24">
              <a:extLst>
                <a:ext uri="{FF2B5EF4-FFF2-40B4-BE49-F238E27FC236}">
                  <a16:creationId xmlns:a16="http://schemas.microsoft.com/office/drawing/2014/main" id="{97C46C5F-A569-AF4D-AADA-D2653A3D69ED}"/>
                </a:ext>
              </a:extLst>
            </p:cNvPr>
            <p:cNvSpPr>
              <a:spLocks/>
            </p:cNvSpPr>
            <p:nvPr/>
          </p:nvSpPr>
          <p:spPr bwMode="auto">
            <a:xfrm>
              <a:off x="5327131" y="2585473"/>
              <a:ext cx="138737" cy="898530"/>
            </a:xfrm>
            <a:custGeom>
              <a:avLst/>
              <a:gdLst>
                <a:gd name="T0" fmla="*/ 16 w 261"/>
                <a:gd name="T1" fmla="*/ 19 h 1690"/>
                <a:gd name="T2" fmla="*/ 222 w 261"/>
                <a:gd name="T3" fmla="*/ 831 h 1690"/>
                <a:gd name="T4" fmla="*/ 0 w 261"/>
                <a:gd name="T5" fmla="*/ 1671 h 1690"/>
                <a:gd name="T6" fmla="*/ 33 w 261"/>
                <a:gd name="T7" fmla="*/ 1690 h 1690"/>
                <a:gd name="T8" fmla="*/ 261 w 261"/>
                <a:gd name="T9" fmla="*/ 831 h 1690"/>
                <a:gd name="T10" fmla="*/ 50 w 261"/>
                <a:gd name="T11" fmla="*/ 0 h 1690"/>
                <a:gd name="T12" fmla="*/ 16 w 261"/>
                <a:gd name="T13" fmla="*/ 19 h 1690"/>
              </a:gdLst>
              <a:ahLst/>
              <a:cxnLst>
                <a:cxn ang="0">
                  <a:pos x="T0" y="T1"/>
                </a:cxn>
                <a:cxn ang="0">
                  <a:pos x="T2" y="T3"/>
                </a:cxn>
                <a:cxn ang="0">
                  <a:pos x="T4" y="T5"/>
                </a:cxn>
                <a:cxn ang="0">
                  <a:pos x="T6" y="T7"/>
                </a:cxn>
                <a:cxn ang="0">
                  <a:pos x="T8" y="T9"/>
                </a:cxn>
                <a:cxn ang="0">
                  <a:pos x="T10" y="T11"/>
                </a:cxn>
                <a:cxn ang="0">
                  <a:pos x="T12" y="T13"/>
                </a:cxn>
              </a:cxnLst>
              <a:rect l="0" t="0" r="r" b="b"/>
              <a:pathLst>
                <a:path w="261" h="1690">
                  <a:moveTo>
                    <a:pt x="16" y="19"/>
                  </a:moveTo>
                  <a:cubicBezTo>
                    <a:pt x="148" y="261"/>
                    <a:pt x="222" y="537"/>
                    <a:pt x="222" y="831"/>
                  </a:cubicBezTo>
                  <a:cubicBezTo>
                    <a:pt x="222" y="1136"/>
                    <a:pt x="141" y="1423"/>
                    <a:pt x="0" y="1671"/>
                  </a:cubicBezTo>
                  <a:cubicBezTo>
                    <a:pt x="33" y="1690"/>
                    <a:pt x="33" y="1690"/>
                    <a:pt x="33" y="1690"/>
                  </a:cubicBezTo>
                  <a:cubicBezTo>
                    <a:pt x="178" y="1436"/>
                    <a:pt x="261" y="1143"/>
                    <a:pt x="261" y="831"/>
                  </a:cubicBezTo>
                  <a:cubicBezTo>
                    <a:pt x="261" y="530"/>
                    <a:pt x="184" y="247"/>
                    <a:pt x="50" y="0"/>
                  </a:cubicBezTo>
                  <a:lnTo>
                    <a:pt x="1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sp>
          <p:nvSpPr>
            <p:cNvPr id="121" name="Freeform 25">
              <a:extLst>
                <a:ext uri="{FF2B5EF4-FFF2-40B4-BE49-F238E27FC236}">
                  <a16:creationId xmlns:a16="http://schemas.microsoft.com/office/drawing/2014/main" id="{5B6EF377-3BF5-BE41-9257-D306DFEAE8D1}"/>
                </a:ext>
              </a:extLst>
            </p:cNvPr>
            <p:cNvSpPr>
              <a:spLocks/>
            </p:cNvSpPr>
            <p:nvPr/>
          </p:nvSpPr>
          <p:spPr bwMode="auto">
            <a:xfrm>
              <a:off x="4554746" y="3502441"/>
              <a:ext cx="773059" cy="450389"/>
            </a:xfrm>
            <a:custGeom>
              <a:avLst/>
              <a:gdLst>
                <a:gd name="T0" fmla="*/ 1421 w 1454"/>
                <a:gd name="T1" fmla="*/ 0 h 847"/>
                <a:gd name="T2" fmla="*/ 0 w 1454"/>
                <a:gd name="T3" fmla="*/ 808 h 847"/>
                <a:gd name="T4" fmla="*/ 0 w 1454"/>
                <a:gd name="T5" fmla="*/ 847 h 847"/>
                <a:gd name="T6" fmla="*/ 1454 w 1454"/>
                <a:gd name="T7" fmla="*/ 19 h 847"/>
                <a:gd name="T8" fmla="*/ 1421 w 1454"/>
                <a:gd name="T9" fmla="*/ 0 h 847"/>
              </a:gdLst>
              <a:ahLst/>
              <a:cxnLst>
                <a:cxn ang="0">
                  <a:pos x="T0" y="T1"/>
                </a:cxn>
                <a:cxn ang="0">
                  <a:pos x="T2" y="T3"/>
                </a:cxn>
                <a:cxn ang="0">
                  <a:pos x="T4" y="T5"/>
                </a:cxn>
                <a:cxn ang="0">
                  <a:pos x="T6" y="T7"/>
                </a:cxn>
                <a:cxn ang="0">
                  <a:pos x="T8" y="T9"/>
                </a:cxn>
              </a:cxnLst>
              <a:rect l="0" t="0" r="r" b="b"/>
              <a:pathLst>
                <a:path w="1454" h="847">
                  <a:moveTo>
                    <a:pt x="1421" y="0"/>
                  </a:moveTo>
                  <a:cubicBezTo>
                    <a:pt x="1125" y="477"/>
                    <a:pt x="600" y="798"/>
                    <a:pt x="0" y="808"/>
                  </a:cubicBezTo>
                  <a:cubicBezTo>
                    <a:pt x="0" y="847"/>
                    <a:pt x="0" y="847"/>
                    <a:pt x="0" y="847"/>
                  </a:cubicBezTo>
                  <a:cubicBezTo>
                    <a:pt x="614" y="837"/>
                    <a:pt x="1152" y="508"/>
                    <a:pt x="1454" y="19"/>
                  </a:cubicBezTo>
                  <a:lnTo>
                    <a:pt x="14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grpSp>
      <p:sp>
        <p:nvSpPr>
          <p:cNvPr id="122" name="Oval 121">
            <a:extLst>
              <a:ext uri="{FF2B5EF4-FFF2-40B4-BE49-F238E27FC236}">
                <a16:creationId xmlns:a16="http://schemas.microsoft.com/office/drawing/2014/main" id="{D8B1DF59-45A0-2947-B871-E2384C1B7F1C}"/>
              </a:ext>
            </a:extLst>
          </p:cNvPr>
          <p:cNvSpPr/>
          <p:nvPr/>
        </p:nvSpPr>
        <p:spPr>
          <a:xfrm>
            <a:off x="3234369" y="1594959"/>
            <a:ext cx="2193418" cy="2193414"/>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pPr defTabSz="914378"/>
            <a:endParaRPr lang="en-US" kern="0" dirty="0">
              <a:solidFill>
                <a:prstClr val="black"/>
              </a:solidFill>
            </a:endParaRPr>
          </a:p>
        </p:txBody>
      </p:sp>
      <p:grpSp>
        <p:nvGrpSpPr>
          <p:cNvPr id="128" name="Group 127">
            <a:extLst>
              <a:ext uri="{FF2B5EF4-FFF2-40B4-BE49-F238E27FC236}">
                <a16:creationId xmlns:a16="http://schemas.microsoft.com/office/drawing/2014/main" id="{2E3FFD32-962A-6D4D-A375-2907B350B7A0}"/>
              </a:ext>
            </a:extLst>
          </p:cNvPr>
          <p:cNvGrpSpPr/>
          <p:nvPr/>
        </p:nvGrpSpPr>
        <p:grpSpPr>
          <a:xfrm>
            <a:off x="2434084" y="2880931"/>
            <a:ext cx="1376258" cy="1376258"/>
            <a:chOff x="7165029" y="2476186"/>
            <a:chExt cx="1107204" cy="1107204"/>
          </a:xfrm>
        </p:grpSpPr>
        <p:sp useBgFill="1">
          <p:nvSpPr>
            <p:cNvPr id="129" name="Oval 128">
              <a:extLst>
                <a:ext uri="{FF2B5EF4-FFF2-40B4-BE49-F238E27FC236}">
                  <a16:creationId xmlns:a16="http://schemas.microsoft.com/office/drawing/2014/main" id="{0D76775D-1541-F64E-9223-838584C46BB3}"/>
                </a:ext>
              </a:extLst>
            </p:cNvPr>
            <p:cNvSpPr/>
            <p:nvPr/>
          </p:nvSpPr>
          <p:spPr>
            <a:xfrm>
              <a:off x="7165029" y="2476186"/>
              <a:ext cx="1107204" cy="1107204"/>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en-US" kern="0" dirty="0">
                <a:solidFill>
                  <a:prstClr val="white"/>
                </a:solidFill>
                <a:latin typeface="Karla"/>
              </a:endParaRPr>
            </a:p>
          </p:txBody>
        </p:sp>
        <p:sp>
          <p:nvSpPr>
            <p:cNvPr id="130" name="Oval 129">
              <a:extLst>
                <a:ext uri="{FF2B5EF4-FFF2-40B4-BE49-F238E27FC236}">
                  <a16:creationId xmlns:a16="http://schemas.microsoft.com/office/drawing/2014/main" id="{780177BD-F9C2-3F4A-BB3A-477D4294CF59}"/>
                </a:ext>
              </a:extLst>
            </p:cNvPr>
            <p:cNvSpPr/>
            <p:nvPr/>
          </p:nvSpPr>
          <p:spPr>
            <a:xfrm>
              <a:off x="7247909" y="2562441"/>
              <a:ext cx="923346" cy="923345"/>
            </a:xfrm>
            <a:prstGeom prst="ellipse">
              <a:avLst/>
            </a:prstGeom>
            <a:solidFill>
              <a:schemeClr val="accent2"/>
            </a:solidFill>
            <a:ln w="19050" cap="flat" cmpd="sng" algn="ctr">
              <a:solidFill>
                <a:schemeClr val="bg1"/>
              </a:solidFill>
              <a:prstDash val="solid"/>
            </a:ln>
            <a:effectLst/>
          </p:spPr>
          <p:txBody>
            <a:bodyPr rtlCol="0" anchor="ctr"/>
            <a:lstStyle/>
            <a:p>
              <a:pPr algn="ctr" defTabSz="914378"/>
              <a:endParaRPr lang="en-US" sz="1400" kern="0" dirty="0">
                <a:solidFill>
                  <a:prstClr val="white"/>
                </a:solidFill>
                <a:latin typeface="Karla"/>
              </a:endParaRPr>
            </a:p>
          </p:txBody>
        </p:sp>
      </p:grpSp>
      <p:grpSp>
        <p:nvGrpSpPr>
          <p:cNvPr id="131" name="Group 130">
            <a:extLst>
              <a:ext uri="{FF2B5EF4-FFF2-40B4-BE49-F238E27FC236}">
                <a16:creationId xmlns:a16="http://schemas.microsoft.com/office/drawing/2014/main" id="{97F0A97A-42E6-4E40-AFE5-CB72772FE005}"/>
              </a:ext>
            </a:extLst>
          </p:cNvPr>
          <p:cNvGrpSpPr/>
          <p:nvPr/>
        </p:nvGrpSpPr>
        <p:grpSpPr>
          <a:xfrm>
            <a:off x="4795942" y="2880931"/>
            <a:ext cx="1376258" cy="1376258"/>
            <a:chOff x="7165029" y="2476186"/>
            <a:chExt cx="1107204" cy="1107204"/>
          </a:xfrm>
        </p:grpSpPr>
        <p:sp useBgFill="1">
          <p:nvSpPr>
            <p:cNvPr id="132" name="Oval 131">
              <a:extLst>
                <a:ext uri="{FF2B5EF4-FFF2-40B4-BE49-F238E27FC236}">
                  <a16:creationId xmlns:a16="http://schemas.microsoft.com/office/drawing/2014/main" id="{56D054DB-9404-CE45-BCDF-7D41F2D0C4BD}"/>
                </a:ext>
              </a:extLst>
            </p:cNvPr>
            <p:cNvSpPr/>
            <p:nvPr/>
          </p:nvSpPr>
          <p:spPr>
            <a:xfrm>
              <a:off x="7165029" y="2476186"/>
              <a:ext cx="1107204" cy="1107204"/>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en-US" kern="0" dirty="0">
                <a:solidFill>
                  <a:prstClr val="white"/>
                </a:solidFill>
                <a:latin typeface="Karla"/>
              </a:endParaRPr>
            </a:p>
          </p:txBody>
        </p:sp>
        <p:sp>
          <p:nvSpPr>
            <p:cNvPr id="133" name="Oval 132">
              <a:extLst>
                <a:ext uri="{FF2B5EF4-FFF2-40B4-BE49-F238E27FC236}">
                  <a16:creationId xmlns:a16="http://schemas.microsoft.com/office/drawing/2014/main" id="{0995E818-8F44-5745-944D-745ADD75CCA5}"/>
                </a:ext>
              </a:extLst>
            </p:cNvPr>
            <p:cNvSpPr/>
            <p:nvPr/>
          </p:nvSpPr>
          <p:spPr>
            <a:xfrm>
              <a:off x="7247911" y="2562443"/>
              <a:ext cx="923346" cy="923345"/>
            </a:xfrm>
            <a:prstGeom prst="ellipse">
              <a:avLst/>
            </a:prstGeom>
            <a:solidFill>
              <a:schemeClr val="tx2"/>
            </a:solidFill>
            <a:ln w="19050" cap="flat" cmpd="sng" algn="ctr">
              <a:solidFill>
                <a:schemeClr val="bg1"/>
              </a:solidFill>
              <a:prstDash val="solid"/>
            </a:ln>
            <a:effectLst/>
          </p:spPr>
          <p:txBody>
            <a:bodyPr rtlCol="0" anchor="ctr"/>
            <a:lstStyle/>
            <a:p>
              <a:pPr algn="ctr" defTabSz="914378"/>
              <a:endParaRPr lang="en-US" sz="1400" kern="0" dirty="0">
                <a:solidFill>
                  <a:prstClr val="white"/>
                </a:solidFill>
                <a:latin typeface="Karla"/>
              </a:endParaRPr>
            </a:p>
          </p:txBody>
        </p:sp>
      </p:grpSp>
      <p:grpSp>
        <p:nvGrpSpPr>
          <p:cNvPr id="134" name="Group 133">
            <a:extLst>
              <a:ext uri="{FF2B5EF4-FFF2-40B4-BE49-F238E27FC236}">
                <a16:creationId xmlns:a16="http://schemas.microsoft.com/office/drawing/2014/main" id="{26117797-C83F-E440-A78D-5D69CA0D1F82}"/>
              </a:ext>
            </a:extLst>
          </p:cNvPr>
          <p:cNvGrpSpPr/>
          <p:nvPr/>
        </p:nvGrpSpPr>
        <p:grpSpPr>
          <a:xfrm>
            <a:off x="3642949" y="712806"/>
            <a:ext cx="1376258" cy="1376258"/>
            <a:chOff x="7165029" y="2476186"/>
            <a:chExt cx="1107204" cy="1107204"/>
          </a:xfrm>
        </p:grpSpPr>
        <p:sp useBgFill="1">
          <p:nvSpPr>
            <p:cNvPr id="135" name="Oval 134">
              <a:extLst>
                <a:ext uri="{FF2B5EF4-FFF2-40B4-BE49-F238E27FC236}">
                  <a16:creationId xmlns:a16="http://schemas.microsoft.com/office/drawing/2014/main" id="{2862DE56-1470-344E-8400-305002F9B036}"/>
                </a:ext>
              </a:extLst>
            </p:cNvPr>
            <p:cNvSpPr/>
            <p:nvPr/>
          </p:nvSpPr>
          <p:spPr>
            <a:xfrm>
              <a:off x="7165029" y="2476186"/>
              <a:ext cx="1107204" cy="1107204"/>
            </a:xfrm>
            <a:prstGeom prst="ellipse">
              <a:avLst/>
            </a:prstGeom>
            <a:solidFill>
              <a:sysClr val="windowText" lastClr="000000">
                <a:alpha val="2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en-US" kern="0" dirty="0">
                <a:solidFill>
                  <a:prstClr val="white"/>
                </a:solidFill>
                <a:latin typeface="Karla"/>
              </a:endParaRPr>
            </a:p>
          </p:txBody>
        </p:sp>
        <p:sp>
          <p:nvSpPr>
            <p:cNvPr id="136" name="Oval 135">
              <a:extLst>
                <a:ext uri="{FF2B5EF4-FFF2-40B4-BE49-F238E27FC236}">
                  <a16:creationId xmlns:a16="http://schemas.microsoft.com/office/drawing/2014/main" id="{8C4837AD-37AA-4648-BFDB-6FF02B58DC32}"/>
                </a:ext>
              </a:extLst>
            </p:cNvPr>
            <p:cNvSpPr/>
            <p:nvPr/>
          </p:nvSpPr>
          <p:spPr>
            <a:xfrm>
              <a:off x="7247915" y="2562442"/>
              <a:ext cx="923347" cy="923345"/>
            </a:xfrm>
            <a:prstGeom prst="ellipse">
              <a:avLst/>
            </a:prstGeom>
            <a:solidFill>
              <a:schemeClr val="accent1"/>
            </a:solidFill>
            <a:ln w="19050" cap="flat" cmpd="sng" algn="ctr">
              <a:solidFill>
                <a:schemeClr val="bg1"/>
              </a:solidFill>
              <a:prstDash val="solid"/>
            </a:ln>
            <a:effectLst/>
          </p:spPr>
          <p:txBody>
            <a:bodyPr rtlCol="0" anchor="ctr"/>
            <a:lstStyle/>
            <a:p>
              <a:pPr algn="ctr" defTabSz="914378"/>
              <a:endParaRPr lang="en-US" sz="1400" kern="0" dirty="0">
                <a:solidFill>
                  <a:prstClr val="white"/>
                </a:solidFill>
                <a:latin typeface="Karla"/>
              </a:endParaRPr>
            </a:p>
          </p:txBody>
        </p:sp>
      </p:grpSp>
      <p:sp>
        <p:nvSpPr>
          <p:cNvPr id="175" name="Rectangle 174">
            <a:extLst>
              <a:ext uri="{FF2B5EF4-FFF2-40B4-BE49-F238E27FC236}">
                <a16:creationId xmlns:a16="http://schemas.microsoft.com/office/drawing/2014/main" id="{FE303A07-DA58-7E47-82E9-28E9D6FEA086}"/>
              </a:ext>
            </a:extLst>
          </p:cNvPr>
          <p:cNvSpPr/>
          <p:nvPr/>
        </p:nvSpPr>
        <p:spPr>
          <a:xfrm rot="17796110">
            <a:off x="2619295" y="1587711"/>
            <a:ext cx="2046420" cy="1484572"/>
          </a:xfrm>
          <a:prstGeom prst="rect">
            <a:avLst/>
          </a:prstGeom>
        </p:spPr>
        <p:txBody>
          <a:bodyPr wrap="square" anchor="ctr">
            <a:prstTxWarp prst="textArchUp">
              <a:avLst/>
            </a:prstTxWarp>
            <a:spAutoFit/>
          </a:bodyPr>
          <a:lstStyle/>
          <a:p>
            <a:pPr algn="ctr" defTabSz="457189">
              <a:lnSpc>
                <a:spcPct val="90000"/>
              </a:lnSpc>
              <a:defRPr/>
            </a:pPr>
            <a:r>
              <a:rPr lang="en-US" sz="1100" b="1" dirty="0">
                <a:solidFill>
                  <a:schemeClr val="bg1"/>
                </a:solidFill>
                <a:latin typeface="ITC Avant Garde Pro Md" panose="02000503030000020004" pitchFamily="2" charset="77"/>
                <a:ea typeface="Karla" charset="0"/>
                <a:cs typeface="Karla" charset="0"/>
              </a:rPr>
              <a:t>INCIDENT</a:t>
            </a:r>
          </a:p>
          <a:p>
            <a:pPr algn="ctr" defTabSz="457189">
              <a:lnSpc>
                <a:spcPct val="90000"/>
              </a:lnSpc>
              <a:defRPr/>
            </a:pPr>
            <a:r>
              <a:rPr lang="en-US" sz="1100" b="1" dirty="0">
                <a:solidFill>
                  <a:schemeClr val="bg1"/>
                </a:solidFill>
                <a:latin typeface="ITC Avant Garde Pro Md" panose="02000503030000020004" pitchFamily="2" charset="77"/>
                <a:ea typeface="Karla" charset="0"/>
                <a:cs typeface="Karla" charset="0"/>
              </a:rPr>
              <a:t> RESPONSE SERVICES</a:t>
            </a:r>
          </a:p>
        </p:txBody>
      </p:sp>
      <p:sp>
        <p:nvSpPr>
          <p:cNvPr id="178" name="Rectangle 177">
            <a:extLst>
              <a:ext uri="{FF2B5EF4-FFF2-40B4-BE49-F238E27FC236}">
                <a16:creationId xmlns:a16="http://schemas.microsoft.com/office/drawing/2014/main" id="{280C8EAE-16EC-D341-AA37-9E69393601D7}"/>
              </a:ext>
            </a:extLst>
          </p:cNvPr>
          <p:cNvSpPr/>
          <p:nvPr/>
        </p:nvSpPr>
        <p:spPr>
          <a:xfrm rot="3710858">
            <a:off x="3989261" y="1580898"/>
            <a:ext cx="2046420" cy="1484572"/>
          </a:xfrm>
          <a:prstGeom prst="rect">
            <a:avLst/>
          </a:prstGeom>
        </p:spPr>
        <p:txBody>
          <a:bodyPr wrap="square" anchor="ctr">
            <a:prstTxWarp prst="textArchUp">
              <a:avLst/>
            </a:prstTxWarp>
            <a:spAutoFit/>
          </a:bodyPr>
          <a:lstStyle/>
          <a:p>
            <a:pPr lvl="0" algn="ctr">
              <a:lnSpc>
                <a:spcPct val="90000"/>
              </a:lnSpc>
              <a:defRPr/>
            </a:pPr>
            <a:r>
              <a:rPr lang="en-US" sz="1100" b="1" dirty="0">
                <a:solidFill>
                  <a:schemeClr val="bg1"/>
                </a:solidFill>
                <a:latin typeface="ITC Avant Garde Pro Md" panose="02000503030000020004" pitchFamily="2" charset="77"/>
                <a:ea typeface="Karla" charset="0"/>
                <a:cs typeface="Karla" charset="0"/>
              </a:rPr>
              <a:t>TECHNICAL </a:t>
            </a:r>
          </a:p>
          <a:p>
            <a:pPr lvl="0" algn="ctr">
              <a:lnSpc>
                <a:spcPct val="90000"/>
              </a:lnSpc>
              <a:defRPr/>
            </a:pPr>
            <a:r>
              <a:rPr lang="en-US" sz="1100" b="1" dirty="0">
                <a:solidFill>
                  <a:schemeClr val="bg1"/>
                </a:solidFill>
                <a:latin typeface="ITC Avant Garde Pro Md" panose="02000503030000020004" pitchFamily="2" charset="77"/>
                <a:ea typeface="Karla" charset="0"/>
                <a:cs typeface="Karla" charset="0"/>
              </a:rPr>
              <a:t>ADVISORY SERVICES</a:t>
            </a:r>
          </a:p>
        </p:txBody>
      </p:sp>
      <p:sp>
        <p:nvSpPr>
          <p:cNvPr id="179" name="Rectangle 178">
            <a:extLst>
              <a:ext uri="{FF2B5EF4-FFF2-40B4-BE49-F238E27FC236}">
                <a16:creationId xmlns:a16="http://schemas.microsoft.com/office/drawing/2014/main" id="{79E62371-10D5-0748-ACC3-423B63C3B9CD}"/>
              </a:ext>
            </a:extLst>
          </p:cNvPr>
          <p:cNvSpPr/>
          <p:nvPr/>
        </p:nvSpPr>
        <p:spPr>
          <a:xfrm>
            <a:off x="3307867" y="2757539"/>
            <a:ext cx="2046420" cy="1484572"/>
          </a:xfrm>
          <a:prstGeom prst="rect">
            <a:avLst/>
          </a:prstGeom>
        </p:spPr>
        <p:txBody>
          <a:bodyPr spcFirstLastPara="1" wrap="square" numCol="1" anchor="ctr">
            <a:prstTxWarp prst="textArchDown">
              <a:avLst/>
            </a:prstTxWarp>
            <a:spAutoFit/>
          </a:bodyPr>
          <a:lstStyle/>
          <a:p>
            <a:pPr algn="ctr">
              <a:lnSpc>
                <a:spcPct val="90000"/>
              </a:lnSpc>
            </a:pPr>
            <a:r>
              <a:rPr lang="en-US" sz="1100" b="1" dirty="0">
                <a:solidFill>
                  <a:schemeClr val="bg1"/>
                </a:solidFill>
                <a:latin typeface="ITC Avant Garde Pro Md" panose="02000503030000020004" pitchFamily="2" charset="77"/>
                <a:ea typeface="Karla" charset="0"/>
              </a:rPr>
              <a:t>STRATEGIC </a:t>
            </a:r>
          </a:p>
          <a:p>
            <a:pPr algn="ctr">
              <a:lnSpc>
                <a:spcPct val="90000"/>
              </a:lnSpc>
            </a:pPr>
            <a:r>
              <a:rPr lang="en-US" sz="1100" b="1" dirty="0">
                <a:solidFill>
                  <a:schemeClr val="bg1"/>
                </a:solidFill>
                <a:latin typeface="ITC Avant Garde Pro Md" panose="02000503030000020004" pitchFamily="2" charset="77"/>
                <a:ea typeface="Karla" charset="0"/>
              </a:rPr>
              <a:t>ADVISORY SERVICES</a:t>
            </a:r>
          </a:p>
        </p:txBody>
      </p:sp>
      <p:sp>
        <p:nvSpPr>
          <p:cNvPr id="2" name="Rectangle 1">
            <a:extLst>
              <a:ext uri="{FF2B5EF4-FFF2-40B4-BE49-F238E27FC236}">
                <a16:creationId xmlns:a16="http://schemas.microsoft.com/office/drawing/2014/main" id="{B24EF675-6A22-3A47-A721-ADF774EABE28}"/>
              </a:ext>
            </a:extLst>
          </p:cNvPr>
          <p:cNvSpPr/>
          <p:nvPr/>
        </p:nvSpPr>
        <p:spPr>
          <a:xfrm>
            <a:off x="3748244" y="1157197"/>
            <a:ext cx="1143186" cy="407676"/>
          </a:xfrm>
          <a:prstGeom prst="rect">
            <a:avLst/>
          </a:prstGeom>
        </p:spPr>
        <p:txBody>
          <a:bodyPr wrap="square">
            <a:spAutoFit/>
          </a:bodyPr>
          <a:lstStyle/>
          <a:p>
            <a:pPr marL="7938" algn="ctr">
              <a:lnSpc>
                <a:spcPct val="85000"/>
              </a:lnSpc>
            </a:pPr>
            <a:r>
              <a:rPr lang="en-US" sz="1200" b="1" dirty="0">
                <a:solidFill>
                  <a:schemeClr val="bg1"/>
                </a:solidFill>
                <a:latin typeface="ITC Avant Garde Pro Md" panose="02000503030000020004" pitchFamily="2" charset="77"/>
              </a:rPr>
              <a:t>AM I BREACHED?</a:t>
            </a:r>
          </a:p>
        </p:txBody>
      </p:sp>
      <p:sp>
        <p:nvSpPr>
          <p:cNvPr id="180" name="Rectangle 179">
            <a:extLst>
              <a:ext uri="{FF2B5EF4-FFF2-40B4-BE49-F238E27FC236}">
                <a16:creationId xmlns:a16="http://schemas.microsoft.com/office/drawing/2014/main" id="{E6F1B66A-006F-0E47-9185-C6B5CF74F9E3}"/>
              </a:ext>
            </a:extLst>
          </p:cNvPr>
          <p:cNvSpPr/>
          <p:nvPr/>
        </p:nvSpPr>
        <p:spPr>
          <a:xfrm>
            <a:off x="2540571" y="3360700"/>
            <a:ext cx="1143186" cy="407676"/>
          </a:xfrm>
          <a:prstGeom prst="rect">
            <a:avLst/>
          </a:prstGeom>
        </p:spPr>
        <p:txBody>
          <a:bodyPr wrap="square">
            <a:spAutoFit/>
          </a:bodyPr>
          <a:lstStyle/>
          <a:p>
            <a:pPr marL="7938" algn="ctr">
              <a:lnSpc>
                <a:spcPct val="85000"/>
              </a:lnSpc>
            </a:pPr>
            <a:r>
              <a:rPr lang="en-US" sz="1200" b="1" dirty="0">
                <a:solidFill>
                  <a:schemeClr val="bg1"/>
                </a:solidFill>
                <a:latin typeface="ITC Avant Garde Pro Md" panose="02000503030000020004" pitchFamily="2" charset="77"/>
              </a:rPr>
              <a:t>AM I </a:t>
            </a:r>
            <a:br>
              <a:rPr lang="en-US" sz="1200" b="1" dirty="0">
                <a:solidFill>
                  <a:schemeClr val="bg1"/>
                </a:solidFill>
                <a:latin typeface="ITC Avant Garde Pro Md" panose="02000503030000020004" pitchFamily="2" charset="77"/>
              </a:rPr>
            </a:br>
            <a:r>
              <a:rPr lang="en-US" sz="1200" b="1" dirty="0">
                <a:solidFill>
                  <a:schemeClr val="bg1"/>
                </a:solidFill>
                <a:latin typeface="ITC Avant Garde Pro Md" panose="02000503030000020004" pitchFamily="2" charset="77"/>
              </a:rPr>
              <a:t>READY?</a:t>
            </a:r>
          </a:p>
        </p:txBody>
      </p:sp>
      <p:sp>
        <p:nvSpPr>
          <p:cNvPr id="181" name="Rectangle 180">
            <a:extLst>
              <a:ext uri="{FF2B5EF4-FFF2-40B4-BE49-F238E27FC236}">
                <a16:creationId xmlns:a16="http://schemas.microsoft.com/office/drawing/2014/main" id="{B729626C-23A8-0E4A-8C94-347EC8145131}"/>
              </a:ext>
            </a:extLst>
          </p:cNvPr>
          <p:cNvSpPr/>
          <p:nvPr/>
        </p:nvSpPr>
        <p:spPr>
          <a:xfrm>
            <a:off x="4903549" y="3363894"/>
            <a:ext cx="1143186" cy="407676"/>
          </a:xfrm>
          <a:prstGeom prst="rect">
            <a:avLst/>
          </a:prstGeom>
        </p:spPr>
        <p:txBody>
          <a:bodyPr wrap="square">
            <a:spAutoFit/>
          </a:bodyPr>
          <a:lstStyle/>
          <a:p>
            <a:pPr marL="7938" algn="ctr">
              <a:lnSpc>
                <a:spcPct val="85000"/>
              </a:lnSpc>
            </a:pPr>
            <a:r>
              <a:rPr lang="en-US" sz="1200" b="1" dirty="0">
                <a:solidFill>
                  <a:schemeClr val="bg1"/>
                </a:solidFill>
                <a:latin typeface="ITC Avant Garde Pro Md" panose="02000503030000020004" pitchFamily="2" charset="77"/>
              </a:rPr>
              <a:t>AM I MATURE?</a:t>
            </a:r>
          </a:p>
        </p:txBody>
      </p:sp>
      <p:pic>
        <p:nvPicPr>
          <p:cNvPr id="8" name="Graphic 7">
            <a:extLst>
              <a:ext uri="{FF2B5EF4-FFF2-40B4-BE49-F238E27FC236}">
                <a16:creationId xmlns:a16="http://schemas.microsoft.com/office/drawing/2014/main" id="{4D9F8AAE-2AA6-8C4E-ADED-1A8F5C7E6A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2306" y="2297988"/>
            <a:ext cx="1346019" cy="788276"/>
          </a:xfrm>
          <a:prstGeom prst="rect">
            <a:avLst/>
          </a:prstGeom>
        </p:spPr>
      </p:pic>
      <p:sp>
        <p:nvSpPr>
          <p:cNvPr id="49" name="Rectangle 48">
            <a:extLst>
              <a:ext uri="{FF2B5EF4-FFF2-40B4-BE49-F238E27FC236}">
                <a16:creationId xmlns:a16="http://schemas.microsoft.com/office/drawing/2014/main" id="{62757FBE-667D-6B4D-81B4-11B75C8C9C2A}"/>
              </a:ext>
            </a:extLst>
          </p:cNvPr>
          <p:cNvSpPr/>
          <p:nvPr/>
        </p:nvSpPr>
        <p:spPr>
          <a:xfrm>
            <a:off x="6594084" y="3781668"/>
            <a:ext cx="2304209" cy="250710"/>
          </a:xfrm>
          <a:prstGeom prst="rect">
            <a:avLst/>
          </a:prstGeom>
        </p:spPr>
        <p:txBody>
          <a:bodyPr wrap="square">
            <a:spAutoFit/>
          </a:bodyPr>
          <a:lstStyle/>
          <a:p>
            <a:pPr>
              <a:lnSpc>
                <a:spcPct val="85000"/>
              </a:lnSpc>
              <a:spcAft>
                <a:spcPts val="600"/>
              </a:spcAft>
            </a:pPr>
            <a:r>
              <a:rPr lang="en-US" sz="1200" dirty="0">
                <a:solidFill>
                  <a:schemeClr val="bg1"/>
                </a:solidFill>
                <a:latin typeface="Karla" charset="0"/>
                <a:ea typeface="Karla" charset="0"/>
                <a:cs typeface="Karla" charset="0"/>
              </a:rPr>
              <a:t>All services available as a retainer</a:t>
            </a:r>
          </a:p>
        </p:txBody>
      </p:sp>
      <p:cxnSp>
        <p:nvCxnSpPr>
          <p:cNvPr id="50" name="Straight Connector 49">
            <a:extLst>
              <a:ext uri="{FF2B5EF4-FFF2-40B4-BE49-F238E27FC236}">
                <a16:creationId xmlns:a16="http://schemas.microsoft.com/office/drawing/2014/main" id="{F71805CE-0033-3F45-9793-F112F439E3E2}"/>
              </a:ext>
            </a:extLst>
          </p:cNvPr>
          <p:cNvCxnSpPr>
            <a:cxnSpLocks/>
          </p:cNvCxnSpPr>
          <p:nvPr/>
        </p:nvCxnSpPr>
        <p:spPr>
          <a:xfrm>
            <a:off x="6633030" y="3664046"/>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51" name="Title 7">
            <a:extLst>
              <a:ext uri="{FF2B5EF4-FFF2-40B4-BE49-F238E27FC236}">
                <a16:creationId xmlns:a16="http://schemas.microsoft.com/office/drawing/2014/main" id="{3CB8FA50-38B3-46CF-B89B-4FC911BC80C9}"/>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Professional Services</a:t>
            </a:r>
          </a:p>
        </p:txBody>
      </p:sp>
      <p:sp>
        <p:nvSpPr>
          <p:cNvPr id="53" name="Rectangle 52">
            <a:extLst>
              <a:ext uri="{FF2B5EF4-FFF2-40B4-BE49-F238E27FC236}">
                <a16:creationId xmlns:a16="http://schemas.microsoft.com/office/drawing/2014/main" id="{CCAD4DD8-EC7D-4523-B590-341B1F7DD2D8}"/>
              </a:ext>
            </a:extLst>
          </p:cNvPr>
          <p:cNvSpPr/>
          <p:nvPr/>
        </p:nvSpPr>
        <p:spPr>
          <a:xfrm>
            <a:off x="6577947" y="866358"/>
            <a:ext cx="1818648" cy="303416"/>
          </a:xfrm>
          <a:prstGeom prst="rect">
            <a:avLst/>
          </a:prstGeom>
        </p:spPr>
        <p:txBody>
          <a:bodyPr wrap="square">
            <a:spAutoFit/>
          </a:bodyPr>
          <a:lstStyle/>
          <a:p>
            <a:pPr marL="7938">
              <a:lnSpc>
                <a:spcPct val="85000"/>
              </a:lnSpc>
            </a:pPr>
            <a:r>
              <a:rPr lang="en-US" sz="1600" b="1" dirty="0">
                <a:solidFill>
                  <a:schemeClr val="bg1"/>
                </a:solidFill>
                <a:latin typeface="ITC Avant Garde Pro Md" panose="02000503030000020004" pitchFamily="2" charset="77"/>
                <a:ea typeface="ITC Avant Garde Gothic Pro Book" charset="0"/>
                <a:cs typeface="ITC Avant Garde Gothic Pro Book" charset="0"/>
              </a:rPr>
              <a:t>BUSINESS VALUE</a:t>
            </a:r>
          </a:p>
        </p:txBody>
      </p:sp>
      <p:sp>
        <p:nvSpPr>
          <p:cNvPr id="54" name="Freeform 80">
            <a:extLst>
              <a:ext uri="{FF2B5EF4-FFF2-40B4-BE49-F238E27FC236}">
                <a16:creationId xmlns:a16="http://schemas.microsoft.com/office/drawing/2014/main" id="{CA00B4C4-FE17-44C2-9C00-47FBCF557407}"/>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55" name="Rectangle 3">
            <a:extLst>
              <a:ext uri="{FF2B5EF4-FFF2-40B4-BE49-F238E27FC236}">
                <a16:creationId xmlns:a16="http://schemas.microsoft.com/office/drawing/2014/main" id="{5B30C129-9C6E-49E5-86F0-E6D35C74662F}"/>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animation">
            <a:extLst>
              <a:ext uri="{FF2B5EF4-FFF2-40B4-BE49-F238E27FC236}">
                <a16:creationId xmlns:a16="http://schemas.microsoft.com/office/drawing/2014/main" id="{3525A8D2-EFB0-4239-BDEC-A08C3A916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59" name="Picture 58">
            <a:extLst>
              <a:ext uri="{FF2B5EF4-FFF2-40B4-BE49-F238E27FC236}">
                <a16:creationId xmlns:a16="http://schemas.microsoft.com/office/drawing/2014/main" id="{F506B281-BE6D-456C-8E6E-5D83F1DAF470}"/>
              </a:ext>
            </a:extLst>
          </p:cNvPr>
          <p:cNvPicPr>
            <a:picLocks noChangeAspect="1"/>
          </p:cNvPicPr>
          <p:nvPr/>
        </p:nvPicPr>
        <p:blipFill>
          <a:blip r:embed="rId6"/>
          <a:stretch>
            <a:fillRect/>
          </a:stretch>
        </p:blipFill>
        <p:spPr>
          <a:xfrm>
            <a:off x="51488" y="4591230"/>
            <a:ext cx="528779" cy="518308"/>
          </a:xfrm>
          <a:prstGeom prst="rect">
            <a:avLst/>
          </a:prstGeom>
          <a:solidFill>
            <a:schemeClr val="tx1"/>
          </a:solidFill>
        </p:spPr>
      </p:pic>
      <p:pic>
        <p:nvPicPr>
          <p:cNvPr id="60" name="Picture 59">
            <a:extLst>
              <a:ext uri="{FF2B5EF4-FFF2-40B4-BE49-F238E27FC236}">
                <a16:creationId xmlns:a16="http://schemas.microsoft.com/office/drawing/2014/main" id="{02F16E04-1425-4BE9-BB9C-5D7736A17D50}"/>
              </a:ext>
            </a:extLst>
          </p:cNvPr>
          <p:cNvPicPr>
            <a:picLocks noChangeAspect="1"/>
          </p:cNvPicPr>
          <p:nvPr/>
        </p:nvPicPr>
        <p:blipFill>
          <a:blip r:embed="rId7"/>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64753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 calcmode="lin" valueType="num">
                                      <p:cBhvr>
                                        <p:cTn id="10" dur="500" fill="hold"/>
                                        <p:tgtEl>
                                          <p:spTgt spid="122"/>
                                        </p:tgtEl>
                                        <p:attrNameLst>
                                          <p:attrName>ppt_w</p:attrName>
                                        </p:attrNameLst>
                                      </p:cBhvr>
                                      <p:tavLst>
                                        <p:tav tm="0">
                                          <p:val>
                                            <p:fltVal val="0"/>
                                          </p:val>
                                        </p:tav>
                                        <p:tav tm="100000">
                                          <p:val>
                                            <p:strVal val="#ppt_w"/>
                                          </p:val>
                                        </p:tav>
                                      </p:tavLst>
                                    </p:anim>
                                    <p:anim calcmode="lin" valueType="num">
                                      <p:cBhvr>
                                        <p:cTn id="11" dur="500" fill="hold"/>
                                        <p:tgtEl>
                                          <p:spTgt spid="122"/>
                                        </p:tgtEl>
                                        <p:attrNameLst>
                                          <p:attrName>ppt_h</p:attrName>
                                        </p:attrNameLst>
                                      </p:cBhvr>
                                      <p:tavLst>
                                        <p:tav tm="0">
                                          <p:val>
                                            <p:fltVal val="0"/>
                                          </p:val>
                                        </p:tav>
                                        <p:tav tm="100000">
                                          <p:val>
                                            <p:strVal val="#ppt_h"/>
                                          </p:val>
                                        </p:tav>
                                      </p:tavLst>
                                    </p:anim>
                                    <p:animEffect transition="in" filter="fade">
                                      <p:cBhvr>
                                        <p:cTn id="12" dur="500"/>
                                        <p:tgtEl>
                                          <p:spTgt spid="122"/>
                                        </p:tgtEl>
                                      </p:cBhvr>
                                    </p:animEffect>
                                  </p:childTnLst>
                                </p:cTn>
                              </p:par>
                              <p:par>
                                <p:cTn id="13" presetID="49" presetClass="entr" presetSubtype="0" decel="100000"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p:cTn id="15" dur="1500" fill="hold"/>
                                        <p:tgtEl>
                                          <p:spTgt spid="114"/>
                                        </p:tgtEl>
                                        <p:attrNameLst>
                                          <p:attrName>ppt_w</p:attrName>
                                        </p:attrNameLst>
                                      </p:cBhvr>
                                      <p:tavLst>
                                        <p:tav tm="0">
                                          <p:val>
                                            <p:fltVal val="0"/>
                                          </p:val>
                                        </p:tav>
                                        <p:tav tm="100000">
                                          <p:val>
                                            <p:strVal val="#ppt_w"/>
                                          </p:val>
                                        </p:tav>
                                      </p:tavLst>
                                    </p:anim>
                                    <p:anim calcmode="lin" valueType="num">
                                      <p:cBhvr>
                                        <p:cTn id="16" dur="1500" fill="hold"/>
                                        <p:tgtEl>
                                          <p:spTgt spid="114"/>
                                        </p:tgtEl>
                                        <p:attrNameLst>
                                          <p:attrName>ppt_h</p:attrName>
                                        </p:attrNameLst>
                                      </p:cBhvr>
                                      <p:tavLst>
                                        <p:tav tm="0">
                                          <p:val>
                                            <p:fltVal val="0"/>
                                          </p:val>
                                        </p:tav>
                                        <p:tav tm="100000">
                                          <p:val>
                                            <p:strVal val="#ppt_h"/>
                                          </p:val>
                                        </p:tav>
                                      </p:tavLst>
                                    </p:anim>
                                    <p:anim calcmode="lin" valueType="num">
                                      <p:cBhvr>
                                        <p:cTn id="17" dur="1500" fill="hold"/>
                                        <p:tgtEl>
                                          <p:spTgt spid="114"/>
                                        </p:tgtEl>
                                        <p:attrNameLst>
                                          <p:attrName>style.rotation</p:attrName>
                                        </p:attrNameLst>
                                      </p:cBhvr>
                                      <p:tavLst>
                                        <p:tav tm="0">
                                          <p:val>
                                            <p:fltVal val="360"/>
                                          </p:val>
                                        </p:tav>
                                        <p:tav tm="100000">
                                          <p:val>
                                            <p:fltVal val="0"/>
                                          </p:val>
                                        </p:tav>
                                      </p:tavLst>
                                    </p:anim>
                                    <p:animEffect transition="in" filter="fade">
                                      <p:cBhvr>
                                        <p:cTn id="18" dur="1500"/>
                                        <p:tgtEl>
                                          <p:spTgt spid="114"/>
                                        </p:tgtEl>
                                      </p:cBhvr>
                                    </p:animEffect>
                                  </p:childTnLst>
                                </p:cTn>
                              </p:par>
                              <p:par>
                                <p:cTn id="19" presetID="53" presetClass="entr" presetSubtype="16"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p:cTn id="21" dur="500" fill="hold"/>
                                        <p:tgtEl>
                                          <p:spTgt spid="114"/>
                                        </p:tgtEl>
                                        <p:attrNameLst>
                                          <p:attrName>ppt_w</p:attrName>
                                        </p:attrNameLst>
                                      </p:cBhvr>
                                      <p:tavLst>
                                        <p:tav tm="0">
                                          <p:val>
                                            <p:fltVal val="0"/>
                                          </p:val>
                                        </p:tav>
                                        <p:tav tm="100000">
                                          <p:val>
                                            <p:strVal val="#ppt_w"/>
                                          </p:val>
                                        </p:tav>
                                      </p:tavLst>
                                    </p:anim>
                                    <p:anim calcmode="lin" valueType="num">
                                      <p:cBhvr>
                                        <p:cTn id="22" dur="500" fill="hold"/>
                                        <p:tgtEl>
                                          <p:spTgt spid="114"/>
                                        </p:tgtEl>
                                        <p:attrNameLst>
                                          <p:attrName>ppt_h</p:attrName>
                                        </p:attrNameLst>
                                      </p:cBhvr>
                                      <p:tavLst>
                                        <p:tav tm="0">
                                          <p:val>
                                            <p:fltVal val="0"/>
                                          </p:val>
                                        </p:tav>
                                        <p:tav tm="100000">
                                          <p:val>
                                            <p:strVal val="#ppt_h"/>
                                          </p:val>
                                        </p:tav>
                                      </p:tavLst>
                                    </p:anim>
                                    <p:animEffect transition="in" filter="fade">
                                      <p:cBhvr>
                                        <p:cTn id="23" dur="500"/>
                                        <p:tgtEl>
                                          <p:spTgt spid="114"/>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p:cTn id="26" dur="1000" fill="hold"/>
                                        <p:tgtEl>
                                          <p:spTgt spid="107"/>
                                        </p:tgtEl>
                                        <p:attrNameLst>
                                          <p:attrName>ppt_w</p:attrName>
                                        </p:attrNameLst>
                                      </p:cBhvr>
                                      <p:tavLst>
                                        <p:tav tm="0">
                                          <p:val>
                                            <p:fltVal val="0"/>
                                          </p:val>
                                        </p:tav>
                                        <p:tav tm="100000">
                                          <p:val>
                                            <p:strVal val="#ppt_w"/>
                                          </p:val>
                                        </p:tav>
                                      </p:tavLst>
                                    </p:anim>
                                    <p:anim calcmode="lin" valueType="num">
                                      <p:cBhvr>
                                        <p:cTn id="27" dur="1000" fill="hold"/>
                                        <p:tgtEl>
                                          <p:spTgt spid="107"/>
                                        </p:tgtEl>
                                        <p:attrNameLst>
                                          <p:attrName>ppt_h</p:attrName>
                                        </p:attrNameLst>
                                      </p:cBhvr>
                                      <p:tavLst>
                                        <p:tav tm="0">
                                          <p:val>
                                            <p:fltVal val="0"/>
                                          </p:val>
                                        </p:tav>
                                        <p:tav tm="100000">
                                          <p:val>
                                            <p:strVal val="#ppt_h"/>
                                          </p:val>
                                        </p:tav>
                                      </p:tavLst>
                                    </p:anim>
                                    <p:anim calcmode="lin" valueType="num">
                                      <p:cBhvr>
                                        <p:cTn id="28" dur="1000" fill="hold"/>
                                        <p:tgtEl>
                                          <p:spTgt spid="107"/>
                                        </p:tgtEl>
                                        <p:attrNameLst>
                                          <p:attrName>style.rotation</p:attrName>
                                        </p:attrNameLst>
                                      </p:cBhvr>
                                      <p:tavLst>
                                        <p:tav tm="0">
                                          <p:val>
                                            <p:fltVal val="360"/>
                                          </p:val>
                                        </p:tav>
                                        <p:tav tm="100000">
                                          <p:val>
                                            <p:fltVal val="0"/>
                                          </p:val>
                                        </p:tav>
                                      </p:tavLst>
                                    </p:anim>
                                    <p:animEffect transition="in" filter="fade">
                                      <p:cBhvr>
                                        <p:cTn id="29" dur="1000"/>
                                        <p:tgtEl>
                                          <p:spTgt spid="107"/>
                                        </p:tgtEl>
                                      </p:cBhvr>
                                    </p:animEffect>
                                  </p:childTnLst>
                                </p:cTn>
                              </p:par>
                              <p:par>
                                <p:cTn id="30" presetID="53" presetClass="entr" presetSubtype="16" fill="hold" nodeType="withEffect">
                                  <p:stCondLst>
                                    <p:cond delay="0"/>
                                  </p:stCondLst>
                                  <p:childTnLst>
                                    <p:set>
                                      <p:cBhvr>
                                        <p:cTn id="31" dur="1" fill="hold">
                                          <p:stCondLst>
                                            <p:cond delay="0"/>
                                          </p:stCondLst>
                                        </p:cTn>
                                        <p:tgtEl>
                                          <p:spTgt spid="107"/>
                                        </p:tgtEl>
                                        <p:attrNameLst>
                                          <p:attrName>style.visibility</p:attrName>
                                        </p:attrNameLst>
                                      </p:cBhvr>
                                      <p:to>
                                        <p:strVal val="visible"/>
                                      </p:to>
                                    </p:set>
                                    <p:anim calcmode="lin" valueType="num">
                                      <p:cBhvr>
                                        <p:cTn id="32" dur="500" fill="hold"/>
                                        <p:tgtEl>
                                          <p:spTgt spid="107"/>
                                        </p:tgtEl>
                                        <p:attrNameLst>
                                          <p:attrName>ppt_w</p:attrName>
                                        </p:attrNameLst>
                                      </p:cBhvr>
                                      <p:tavLst>
                                        <p:tav tm="0">
                                          <p:val>
                                            <p:fltVal val="0"/>
                                          </p:val>
                                        </p:tav>
                                        <p:tav tm="100000">
                                          <p:val>
                                            <p:strVal val="#ppt_w"/>
                                          </p:val>
                                        </p:tav>
                                      </p:tavLst>
                                    </p:anim>
                                    <p:anim calcmode="lin" valueType="num">
                                      <p:cBhvr>
                                        <p:cTn id="33" dur="500" fill="hold"/>
                                        <p:tgtEl>
                                          <p:spTgt spid="107"/>
                                        </p:tgtEl>
                                        <p:attrNameLst>
                                          <p:attrName>ppt_h</p:attrName>
                                        </p:attrNameLst>
                                      </p:cBhvr>
                                      <p:tavLst>
                                        <p:tav tm="0">
                                          <p:val>
                                            <p:fltVal val="0"/>
                                          </p:val>
                                        </p:tav>
                                        <p:tav tm="100000">
                                          <p:val>
                                            <p:strVal val="#ppt_h"/>
                                          </p:val>
                                        </p:tav>
                                      </p:tavLst>
                                    </p:anim>
                                    <p:animEffect transition="in" filter="fade">
                                      <p:cBhvr>
                                        <p:cTn id="34" dur="500"/>
                                        <p:tgtEl>
                                          <p:spTgt spid="107"/>
                                        </p:tgtEl>
                                      </p:cBhvr>
                                    </p:animEffect>
                                  </p:childTnLst>
                                </p:cTn>
                              </p:par>
                              <p:par>
                                <p:cTn id="35" presetID="10" presetClass="entr" presetSubtype="0" fill="hold"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500"/>
                                        <p:tgtEl>
                                          <p:spTgt spid="134"/>
                                        </p:tgtEl>
                                      </p:cBhvr>
                                    </p:animEffect>
                                  </p:childTnLst>
                                </p:cTn>
                              </p:par>
                              <p:par>
                                <p:cTn id="38" presetID="6" presetClass="emph" presetSubtype="0" accel="50000" autoRev="1" fill="hold" nodeType="withEffect">
                                  <p:stCondLst>
                                    <p:cond delay="0"/>
                                  </p:stCondLst>
                                  <p:childTnLst>
                                    <p:animScale>
                                      <p:cBhvr>
                                        <p:cTn id="39" dur="500" fill="hold"/>
                                        <p:tgtEl>
                                          <p:spTgt spid="134"/>
                                        </p:tgtEl>
                                      </p:cBhvr>
                                      <p:by x="0" y="0"/>
                                    </p:animScale>
                                  </p:childTnLst>
                                </p:cTn>
                              </p:par>
                              <p:par>
                                <p:cTn id="40" presetID="10" presetClass="entr" presetSubtype="0" fill="hold"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par>
                                <p:cTn id="43" presetID="6" presetClass="emph" presetSubtype="0" accel="50000" autoRev="1" fill="hold" nodeType="withEffect">
                                  <p:stCondLst>
                                    <p:cond delay="0"/>
                                  </p:stCondLst>
                                  <p:childTnLst>
                                    <p:animScale>
                                      <p:cBhvr>
                                        <p:cTn id="44" dur="500" fill="hold"/>
                                        <p:tgtEl>
                                          <p:spTgt spid="128"/>
                                        </p:tgtEl>
                                      </p:cBhvr>
                                      <p:by x="0" y="0"/>
                                    </p:animScale>
                                  </p:childTnLst>
                                </p:cTn>
                              </p:par>
                              <p:par>
                                <p:cTn id="45" presetID="10" presetClass="entr" presetSubtype="0" fill="hold" nodeType="with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6" presetClass="emph" presetSubtype="0" accel="50000" autoRev="1" fill="hold" nodeType="withEffect">
                                  <p:stCondLst>
                                    <p:cond delay="0"/>
                                  </p:stCondLst>
                                  <p:childTnLst>
                                    <p:animScale>
                                      <p:cBhvr>
                                        <p:cTn id="49" dur="500" fill="hold"/>
                                        <p:tgtEl>
                                          <p:spTgt spid="131"/>
                                        </p:tgtEl>
                                      </p:cBhvr>
                                      <p:by x="0" y="0"/>
                                    </p:animScale>
                                  </p:childTnLst>
                                </p:cTn>
                              </p:par>
                              <p:par>
                                <p:cTn id="50" presetID="10" presetClass="entr" presetSubtype="0"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80"/>
                                        </p:tgtEl>
                                        <p:attrNameLst>
                                          <p:attrName>style.visibility</p:attrName>
                                        </p:attrNameLst>
                                      </p:cBhvr>
                                      <p:to>
                                        <p:strVal val="visible"/>
                                      </p:to>
                                    </p:set>
                                    <p:animEffect transition="in" filter="fade">
                                      <p:cBhvr>
                                        <p:cTn id="58" dur="500"/>
                                        <p:tgtEl>
                                          <p:spTgt spid="180"/>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81"/>
                                        </p:tgtEl>
                                        <p:attrNameLst>
                                          <p:attrName>style.visibility</p:attrName>
                                        </p:attrNameLst>
                                      </p:cBhvr>
                                      <p:to>
                                        <p:strVal val="visible"/>
                                      </p:to>
                                    </p:set>
                                    <p:animEffect transition="in" filter="fade">
                                      <p:cBhvr>
                                        <p:cTn id="61" dur="500"/>
                                        <p:tgtEl>
                                          <p:spTgt spid="181"/>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175"/>
                                        </p:tgtEl>
                                        <p:attrNameLst>
                                          <p:attrName>style.visibility</p:attrName>
                                        </p:attrNameLst>
                                      </p:cBhvr>
                                      <p:to>
                                        <p:strVal val="visible"/>
                                      </p:to>
                                    </p:set>
                                    <p:animEffect transition="in" filter="fade">
                                      <p:cBhvr>
                                        <p:cTn id="65" dur="500"/>
                                        <p:tgtEl>
                                          <p:spTgt spid="17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8"/>
                                        </p:tgtEl>
                                        <p:attrNameLst>
                                          <p:attrName>style.visibility</p:attrName>
                                        </p:attrNameLst>
                                      </p:cBhvr>
                                      <p:to>
                                        <p:strVal val="visible"/>
                                      </p:to>
                                    </p:set>
                                    <p:animEffect transition="in" filter="fade">
                                      <p:cBhvr>
                                        <p:cTn id="68" dur="500"/>
                                        <p:tgtEl>
                                          <p:spTgt spid="17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9"/>
                                        </p:tgtEl>
                                        <p:attrNameLst>
                                          <p:attrName>style.visibility</p:attrName>
                                        </p:attrNameLst>
                                      </p:cBhvr>
                                      <p:to>
                                        <p:strVal val="visible"/>
                                      </p:to>
                                    </p:set>
                                    <p:animEffect transition="in" filter="fade">
                                      <p:cBhvr>
                                        <p:cTn id="71" dur="500"/>
                                        <p:tgtEl>
                                          <p:spTgt spid="17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0" presetClass="path" presetSubtype="0" accel="50000" decel="50000" fill="hold" grpId="1" nodeType="withEffect">
                                  <p:stCondLst>
                                    <p:cond delay="0"/>
                                  </p:stCondLst>
                                  <p:childTnLst>
                                    <p:animMotion origin="layout" path="M 0.12569 0 L 3.61111E-6 0 " pathEditMode="relative" rAng="0" ptsTypes="AA">
                                      <p:cBhvr>
                                        <p:cTn id="76" dur="1000" fill="hold"/>
                                        <p:tgtEl>
                                          <p:spTgt spid="34"/>
                                        </p:tgtEl>
                                        <p:attrNameLst>
                                          <p:attrName>ppt_x</p:attrName>
                                          <p:attrName>ppt_y</p:attrName>
                                        </p:attrNameLst>
                                      </p:cBhvr>
                                      <p:rCtr x="-6285" y="0"/>
                                    </p:animMotion>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0" presetClass="path" presetSubtype="0" decel="50000" fill="hold" grpId="1" nodeType="withEffect">
                                  <p:stCondLst>
                                    <p:cond delay="0"/>
                                  </p:stCondLst>
                                  <p:childTnLst>
                                    <p:animMotion origin="layout" path="M -2.77778E-6 0.04229 L -2.77778E-6 -3.58025E-6 " pathEditMode="relative" rAng="0" ptsTypes="AA">
                                      <p:cBhvr>
                                        <p:cTn id="81" dur="750" fill="hold"/>
                                        <p:tgtEl>
                                          <p:spTgt spid="41"/>
                                        </p:tgtEl>
                                        <p:attrNameLst>
                                          <p:attrName>ppt_x</p:attrName>
                                          <p:attrName>ppt_y</p:attrName>
                                        </p:attrNameLst>
                                      </p:cBhvr>
                                      <p:rCtr x="0" y="-2130"/>
                                    </p:animMotion>
                                  </p:childTnLst>
                                </p:cTn>
                              </p:par>
                              <p:par>
                                <p:cTn id="82" presetID="10" presetClass="entr" presetSubtype="0" fill="hold" grpId="0" nodeType="withEffect">
                                  <p:stCondLst>
                                    <p:cond delay="10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par>
                                <p:cTn id="85" presetID="0" presetClass="path" presetSubtype="0" decel="50000" fill="hold" grpId="1" nodeType="withEffect">
                                  <p:stCondLst>
                                    <p:cond delay="100"/>
                                  </p:stCondLst>
                                  <p:childTnLst>
                                    <p:animMotion origin="layout" path="M -2.77778E-6 0.04229 L -2.77778E-6 -2.46914E-6 " pathEditMode="relative" rAng="0" ptsTypes="AA">
                                      <p:cBhvr>
                                        <p:cTn id="86" dur="750" fill="hold"/>
                                        <p:tgtEl>
                                          <p:spTgt spid="40"/>
                                        </p:tgtEl>
                                        <p:attrNameLst>
                                          <p:attrName>ppt_x</p:attrName>
                                          <p:attrName>ppt_y</p:attrName>
                                        </p:attrNameLst>
                                      </p:cBhvr>
                                      <p:rCtr x="0" y="-2130"/>
                                    </p:animMotion>
                                  </p:childTnLst>
                                </p:cTn>
                              </p:par>
                              <p:par>
                                <p:cTn id="87" presetID="10" presetClass="entr" presetSubtype="0" fill="hold" grpId="0" nodeType="withEffect">
                                  <p:stCondLst>
                                    <p:cond delay="20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0" presetClass="path" presetSubtype="0" decel="50000" fill="hold" grpId="1" nodeType="withEffect">
                                  <p:stCondLst>
                                    <p:cond delay="200"/>
                                  </p:stCondLst>
                                  <p:childTnLst>
                                    <p:animMotion origin="layout" path="M 4.16667E-6 0.04228 L 4.16667E-6 2.09877E-6 " pathEditMode="relative" rAng="0" ptsTypes="AA">
                                      <p:cBhvr>
                                        <p:cTn id="91" dur="750" fill="hold"/>
                                        <p:tgtEl>
                                          <p:spTgt spid="37"/>
                                        </p:tgtEl>
                                        <p:attrNameLst>
                                          <p:attrName>ppt_x</p:attrName>
                                          <p:attrName>ppt_y</p:attrName>
                                        </p:attrNameLst>
                                      </p:cBhvr>
                                      <p:rCtr x="0" y="-2130"/>
                                    </p:animMotion>
                                  </p:childTnLst>
                                </p:cTn>
                              </p:par>
                              <p:par>
                                <p:cTn id="92" presetID="10" presetClass="entr" presetSubtype="0" fill="hold" grpId="0" nodeType="withEffect">
                                  <p:stCondLst>
                                    <p:cond delay="30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par>
                                <p:cTn id="95" presetID="0" presetClass="path" presetSubtype="0" decel="50000" fill="hold" grpId="1" nodeType="withEffect">
                                  <p:stCondLst>
                                    <p:cond delay="300"/>
                                  </p:stCondLst>
                                  <p:childTnLst>
                                    <p:animMotion origin="layout" path="M 1.11022E-16 0.04228 L 1.11022E-16 3.58025E-6 " pathEditMode="relative" rAng="0" ptsTypes="AA">
                                      <p:cBhvr>
                                        <p:cTn id="96" dur="750" fill="hold"/>
                                        <p:tgtEl>
                                          <p:spTgt spid="38"/>
                                        </p:tgtEl>
                                        <p:attrNameLst>
                                          <p:attrName>ppt_x</p:attrName>
                                          <p:attrName>ppt_y</p:attrName>
                                        </p:attrNameLst>
                                      </p:cBhvr>
                                      <p:rCtr x="0" y="-2130"/>
                                    </p:animMotion>
                                  </p:childTnLst>
                                </p:cTn>
                              </p:par>
                              <p:par>
                                <p:cTn id="97" presetID="10" presetClass="entr" presetSubtype="0" fill="hold" nodeType="withEffect">
                                  <p:stCondLst>
                                    <p:cond delay="30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par>
                                <p:cTn id="103" presetID="0" presetClass="path" presetSubtype="0" decel="50000" fill="hold" grpId="1" nodeType="withEffect">
                                  <p:stCondLst>
                                    <p:cond delay="0"/>
                                  </p:stCondLst>
                                  <p:childTnLst>
                                    <p:animMotion origin="layout" path="M 1.38889E-6 0.04228 L 1.38889E-6 2.09877E-6 " pathEditMode="relative" rAng="0" ptsTypes="AA">
                                      <p:cBhvr>
                                        <p:cTn id="104" dur="750" fill="hold"/>
                                        <p:tgtEl>
                                          <p:spTgt spid="49"/>
                                        </p:tgtEl>
                                        <p:attrNameLst>
                                          <p:attrName>ppt_x</p:attrName>
                                          <p:attrName>ppt_y</p:attrName>
                                        </p:attrNameLst>
                                      </p:cBhvr>
                                      <p:rCtr x="0" y="-2130"/>
                                    </p:animMotion>
                                  </p:childTnLst>
                                </p:cTn>
                              </p:par>
                            </p:childTnLst>
                          </p:cTn>
                        </p:par>
                        <p:par>
                          <p:cTn id="105" fill="hold">
                            <p:stCondLst>
                              <p:cond delay="2550"/>
                            </p:stCondLst>
                            <p:childTnLst>
                              <p:par>
                                <p:cTn id="106" presetID="10"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fade">
                                      <p:cBhvr>
                                        <p:cTn id="10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7" grpId="0"/>
      <p:bldP spid="37" grpId="1"/>
      <p:bldP spid="38" grpId="0"/>
      <p:bldP spid="38" grpId="1"/>
      <p:bldP spid="40" grpId="0"/>
      <p:bldP spid="40" grpId="1"/>
      <p:bldP spid="41" grpId="0"/>
      <p:bldP spid="41" grpId="1"/>
      <p:bldP spid="106" grpId="0" animBg="1"/>
      <p:bldP spid="122" grpId="0" animBg="1"/>
      <p:bldP spid="175" grpId="0"/>
      <p:bldP spid="178" grpId="0"/>
      <p:bldP spid="179" grpId="0"/>
      <p:bldP spid="2" grpId="0"/>
      <p:bldP spid="180" grpId="0"/>
      <p:bldP spid="181" grpId="0"/>
      <p:bldP spid="49" grpId="0"/>
      <p:bldP spid="49" grpId="1"/>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 Same Side Corner Rectangle 79">
            <a:extLst>
              <a:ext uri="{FF2B5EF4-FFF2-40B4-BE49-F238E27FC236}">
                <a16:creationId xmlns:a16="http://schemas.microsoft.com/office/drawing/2014/main" id="{87BDA0BD-6FB9-479A-AADF-AA82ECE23639}"/>
              </a:ext>
            </a:extLst>
          </p:cNvPr>
          <p:cNvSpPr/>
          <p:nvPr/>
        </p:nvSpPr>
        <p:spPr>
          <a:xfrm rot="16200000">
            <a:off x="3438530" y="-561978"/>
            <a:ext cx="4476747" cy="6934203"/>
          </a:xfrm>
          <a:prstGeom prst="round2SameRect">
            <a:avLst>
              <a:gd name="adj1" fmla="val 0"/>
              <a:gd name="adj2" fmla="val 0"/>
            </a:avLst>
          </a:prstGeom>
          <a:gradFill>
            <a:gsLst>
              <a:gs pos="85000">
                <a:schemeClr val="tx2">
                  <a:lumMod val="50000"/>
                  <a:alpha val="55000"/>
                </a:schemeClr>
              </a:gs>
              <a:gs pos="0">
                <a:schemeClr val="tx2">
                  <a:lumMod val="75000"/>
                </a:schemeClr>
              </a:gs>
              <a:gs pos="100000">
                <a:schemeClr val="tx2">
                  <a:lumMod val="50000"/>
                  <a:alpha val="2300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a:extLst>
              <a:ext uri="{FF2B5EF4-FFF2-40B4-BE49-F238E27FC236}">
                <a16:creationId xmlns:a16="http://schemas.microsoft.com/office/drawing/2014/main" id="{71F223B5-205B-430A-B463-5DB5DED03DA6}"/>
              </a:ext>
            </a:extLst>
          </p:cNvPr>
          <p:cNvGrpSpPr/>
          <p:nvPr/>
        </p:nvGrpSpPr>
        <p:grpSpPr>
          <a:xfrm>
            <a:off x="2316442" y="1276350"/>
            <a:ext cx="6751358" cy="3033077"/>
            <a:chOff x="2316442" y="1485400"/>
            <a:chExt cx="7818158" cy="3281227"/>
          </a:xfrm>
        </p:grpSpPr>
        <p:sp>
          <p:nvSpPr>
            <p:cNvPr id="6" name="Rectangle 5"/>
            <p:cNvSpPr/>
            <p:nvPr/>
          </p:nvSpPr>
          <p:spPr>
            <a:xfrm>
              <a:off x="2316442" y="1485400"/>
              <a:ext cx="2494598" cy="2960056"/>
            </a:xfrm>
            <a:prstGeom prst="rect">
              <a:avLst/>
            </a:prstGeom>
            <a:solidFill>
              <a:srgbClr val="D82826">
                <a:alpha val="5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dirty="0"/>
            </a:p>
            <a:p>
              <a:pPr algn="ctr"/>
              <a:r>
                <a:rPr lang="en-US" sz="1200" dirty="0"/>
                <a:t> </a:t>
              </a:r>
            </a:p>
          </p:txBody>
        </p:sp>
        <p:sp>
          <p:nvSpPr>
            <p:cNvPr id="7" name="Rectangle 6"/>
            <p:cNvSpPr/>
            <p:nvPr/>
          </p:nvSpPr>
          <p:spPr>
            <a:xfrm>
              <a:off x="4978222" y="1485400"/>
              <a:ext cx="2494598" cy="2960056"/>
            </a:xfrm>
            <a:prstGeom prst="rect">
              <a:avLst/>
            </a:prstGeom>
            <a:solidFill>
              <a:schemeClr val="tx2">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 name="Rectangle 7"/>
            <p:cNvSpPr/>
            <p:nvPr/>
          </p:nvSpPr>
          <p:spPr>
            <a:xfrm>
              <a:off x="7640002" y="1485400"/>
              <a:ext cx="2494598" cy="2960056"/>
            </a:xfrm>
            <a:prstGeom prst="rect">
              <a:avLst/>
            </a:prstGeom>
            <a:solidFill>
              <a:schemeClr val="accent2">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2316442" y="1604284"/>
              <a:ext cx="2494598" cy="415498"/>
            </a:xfrm>
            <a:prstGeom prst="rect">
              <a:avLst/>
            </a:prstGeom>
            <a:noFill/>
          </p:spPr>
          <p:txBody>
            <a:bodyPr wrap="square" rtlCol="0">
              <a:spAutoFit/>
            </a:bodyPr>
            <a:lstStyle/>
            <a:p>
              <a:pPr algn="ctr"/>
              <a:r>
                <a:rPr lang="en-US" sz="2100" b="1" dirty="0">
                  <a:solidFill>
                    <a:schemeClr val="bg1"/>
                  </a:solidFill>
                  <a:latin typeface="Karla" charset="0"/>
                  <a:ea typeface="Karla" charset="0"/>
                  <a:cs typeface="Karla" charset="0"/>
                </a:rPr>
                <a:t>AM I BREACHED?</a:t>
              </a:r>
            </a:p>
          </p:txBody>
        </p:sp>
        <p:sp>
          <p:nvSpPr>
            <p:cNvPr id="10" name="TextBox 9"/>
            <p:cNvSpPr txBox="1"/>
            <p:nvPr/>
          </p:nvSpPr>
          <p:spPr>
            <a:xfrm>
              <a:off x="4978222" y="1598569"/>
              <a:ext cx="2494598" cy="415498"/>
            </a:xfrm>
            <a:prstGeom prst="rect">
              <a:avLst/>
            </a:prstGeom>
            <a:noFill/>
          </p:spPr>
          <p:txBody>
            <a:bodyPr wrap="square" rtlCol="0">
              <a:spAutoFit/>
            </a:bodyPr>
            <a:lstStyle/>
            <a:p>
              <a:pPr algn="ctr"/>
              <a:r>
                <a:rPr lang="en-US" sz="2100" b="1" dirty="0">
                  <a:solidFill>
                    <a:schemeClr val="bg1"/>
                  </a:solidFill>
                  <a:latin typeface="Karla" charset="0"/>
                  <a:ea typeface="Karla" charset="0"/>
                  <a:cs typeface="Karla" charset="0"/>
                </a:rPr>
                <a:t>AM I MATURE?</a:t>
              </a:r>
            </a:p>
          </p:txBody>
        </p:sp>
        <p:sp>
          <p:nvSpPr>
            <p:cNvPr id="11" name="TextBox 10"/>
            <p:cNvSpPr txBox="1"/>
            <p:nvPr/>
          </p:nvSpPr>
          <p:spPr>
            <a:xfrm>
              <a:off x="7640002" y="1604284"/>
              <a:ext cx="2494598" cy="415498"/>
            </a:xfrm>
            <a:prstGeom prst="rect">
              <a:avLst/>
            </a:prstGeom>
            <a:noFill/>
          </p:spPr>
          <p:txBody>
            <a:bodyPr wrap="square" rtlCol="0">
              <a:spAutoFit/>
            </a:bodyPr>
            <a:lstStyle/>
            <a:p>
              <a:pPr algn="ctr"/>
              <a:r>
                <a:rPr lang="en-US" sz="2100" b="1" dirty="0">
                  <a:solidFill>
                    <a:schemeClr val="bg1"/>
                  </a:solidFill>
                  <a:latin typeface="Karla" charset="0"/>
                  <a:ea typeface="Karla" charset="0"/>
                  <a:cs typeface="Karla" charset="0"/>
                </a:rPr>
                <a:t>AM I READY?</a:t>
              </a:r>
            </a:p>
          </p:txBody>
        </p:sp>
        <p:sp>
          <p:nvSpPr>
            <p:cNvPr id="13" name="TextBox 12"/>
            <p:cNvSpPr txBox="1"/>
            <p:nvPr/>
          </p:nvSpPr>
          <p:spPr>
            <a:xfrm>
              <a:off x="2316442" y="2143264"/>
              <a:ext cx="2494598" cy="2377870"/>
            </a:xfrm>
            <a:prstGeom prst="rect">
              <a:avLst/>
            </a:prstGeom>
            <a:noFill/>
          </p:spPr>
          <p:txBody>
            <a:bodyPr wrap="square" rtlCol="0">
              <a:spAutoFit/>
            </a:bodyPr>
            <a:lstStyle/>
            <a:p>
              <a:pPr marL="219075" indent="-214313">
                <a:spcBef>
                  <a:spcPts val="450"/>
                </a:spcBef>
                <a:spcAft>
                  <a:spcPts val="450"/>
                </a:spcAft>
                <a:buClr>
                  <a:schemeClr val="bg1"/>
                </a:buClr>
                <a:buSzPct val="50000"/>
                <a:buFont typeface="Arial" charset="0"/>
                <a:buChar char="•"/>
              </a:pPr>
              <a:r>
                <a:rPr lang="en" sz="1150" dirty="0">
                  <a:solidFill>
                    <a:schemeClr val="bg1"/>
                  </a:solidFill>
                  <a:ea typeface="ITC Avant Garde Gothic Pro Book" charset="0"/>
                  <a:cs typeface="ITC Avant Garde Gothic Pro Book" charset="0"/>
                  <a:sym typeface="Karla"/>
                </a:rPr>
                <a:t>Incident Response</a:t>
              </a:r>
              <a:endParaRPr lang="en-US" sz="1150" dirty="0">
                <a:solidFill>
                  <a:schemeClr val="bg1"/>
                </a:solidFill>
                <a:ea typeface="ITC Avant Garde Gothic Pro Book" charset="0"/>
                <a:cs typeface="ITC Avant Garde Gothic Pro Book" charset="0"/>
                <a:sym typeface="Karla"/>
              </a:endParaRPr>
            </a:p>
            <a:p>
              <a:pPr marL="219075" indent="-214313">
                <a:spcBef>
                  <a:spcPts val="450"/>
                </a:spcBef>
                <a:spcAft>
                  <a:spcPts val="450"/>
                </a:spcAft>
                <a:buClr>
                  <a:schemeClr val="bg1"/>
                </a:buClr>
                <a:buSzPct val="50000"/>
                <a:buFont typeface="Arial" charset="0"/>
                <a:buChar char="•"/>
              </a:pPr>
              <a:r>
                <a:rPr lang="en" sz="1150" dirty="0">
                  <a:solidFill>
                    <a:schemeClr val="bg1"/>
                  </a:solidFill>
                  <a:ea typeface="ITC Avant Garde Gothic Pro Book" charset="0"/>
                  <a:cs typeface="ITC Avant Garde Gothic Pro Book" charset="0"/>
                  <a:sym typeface="Karla"/>
                </a:rPr>
                <a:t>Compromise Assessment</a:t>
              </a:r>
            </a:p>
            <a:p>
              <a:pPr marL="219075" indent="-214313">
                <a:spcBef>
                  <a:spcPts val="450"/>
                </a:spcBef>
                <a:spcAft>
                  <a:spcPts val="450"/>
                </a:spcAft>
                <a:buClr>
                  <a:schemeClr val="bg1"/>
                </a:buClr>
                <a:buSzPct val="50000"/>
                <a:buFont typeface="Arial" charset="0"/>
                <a:buChar char="•"/>
              </a:pPr>
              <a:r>
                <a:rPr lang="en-US" sz="1150" dirty="0">
                  <a:solidFill>
                    <a:schemeClr val="bg1"/>
                  </a:solidFill>
                  <a:ea typeface="ITC Avant Garde Gothic Pro Book" charset="0"/>
                  <a:cs typeface="ITC Avant Garde Gothic Pro Book" charset="0"/>
                </a:rPr>
                <a:t>Business Email Compromise Assessment (BECA)</a:t>
              </a:r>
            </a:p>
            <a:p>
              <a:pPr marL="219075" indent="-214313">
                <a:spcBef>
                  <a:spcPts val="450"/>
                </a:spcBef>
                <a:spcAft>
                  <a:spcPts val="450"/>
                </a:spcAft>
                <a:buClr>
                  <a:schemeClr val="bg1"/>
                </a:buClr>
                <a:buSzPct val="50000"/>
                <a:buFont typeface="Arial" charset="0"/>
                <a:buChar char="•"/>
              </a:pPr>
              <a:r>
                <a:rPr lang="en-US" sz="1150" dirty="0">
                  <a:solidFill>
                    <a:schemeClr val="bg1"/>
                  </a:solidFill>
                  <a:ea typeface="ITC Avant Garde Gothic Pro Book" charset="0"/>
                  <a:cs typeface="ITC Avant Garde Gothic Pro Book" charset="0"/>
                </a:rPr>
                <a:t>Merger &amp; Acquisition Cyber Risk Assessment</a:t>
              </a:r>
              <a:endParaRPr lang="en" sz="1150" dirty="0">
                <a:solidFill>
                  <a:schemeClr val="bg1"/>
                </a:solidFill>
                <a:ea typeface="ITC Avant Garde Gothic Pro Book" charset="0"/>
                <a:cs typeface="ITC Avant Garde Gothic Pro Book" charset="0"/>
              </a:endParaRPr>
            </a:p>
            <a:p>
              <a:pPr marL="214313" indent="-214313">
                <a:spcAft>
                  <a:spcPts val="450"/>
                </a:spcAft>
                <a:buClr>
                  <a:schemeClr val="bg1"/>
                </a:buClr>
                <a:buSzPct val="50000"/>
                <a:buFont typeface="Arial" charset="0"/>
                <a:buChar char="•"/>
              </a:pPr>
              <a:r>
                <a:rPr lang="en-US" sz="1150" dirty="0">
                  <a:solidFill>
                    <a:schemeClr val="bg1"/>
                  </a:solidFill>
                  <a:ea typeface="ITC Avant Garde Gothic Pro Book" charset="0"/>
                  <a:cs typeface="ITC Avant Garde Gothic Pro Book" charset="0"/>
                  <a:sym typeface="Karla"/>
                </a:rPr>
                <a:t>Falcon Network as a Service</a:t>
              </a:r>
            </a:p>
            <a:p>
              <a:pPr marL="214313" indent="-214313">
                <a:spcAft>
                  <a:spcPts val="450"/>
                </a:spcAft>
                <a:buSzPct val="50000"/>
                <a:buFont typeface="Arial" charset="0"/>
                <a:buChar char="•"/>
              </a:pPr>
              <a:endParaRPr lang="en-US" sz="1150" dirty="0">
                <a:solidFill>
                  <a:schemeClr val="tx2"/>
                </a:solidFill>
                <a:ea typeface="Karla" charset="0"/>
                <a:cs typeface="Karla" charset="0"/>
              </a:endParaRPr>
            </a:p>
          </p:txBody>
        </p:sp>
        <p:sp>
          <p:nvSpPr>
            <p:cNvPr id="14" name="TextBox 13"/>
            <p:cNvSpPr txBox="1"/>
            <p:nvPr/>
          </p:nvSpPr>
          <p:spPr>
            <a:xfrm>
              <a:off x="4977768" y="2143266"/>
              <a:ext cx="2494598" cy="2183644"/>
            </a:xfrm>
            <a:prstGeom prst="rect">
              <a:avLst/>
            </a:prstGeom>
            <a:noFill/>
          </p:spPr>
          <p:txBody>
            <a:bodyPr wrap="square" rtlCol="0">
              <a:spAutoFit/>
            </a:bodyPr>
            <a:lstStyle/>
            <a:p>
              <a:pPr marL="219075" indent="-214313">
                <a:spcBef>
                  <a:spcPts val="450"/>
                </a:spcBef>
                <a:spcAft>
                  <a:spcPts val="450"/>
                </a:spcAft>
                <a:buClr>
                  <a:schemeClr val="bg1"/>
                </a:buClr>
                <a:buSzPts val="900"/>
                <a:buFont typeface="Arial" charset="0"/>
                <a:buChar char="•"/>
              </a:pPr>
              <a:r>
                <a:rPr lang="en" sz="1150" dirty="0">
                  <a:solidFill>
                    <a:schemeClr val="bg1"/>
                  </a:solidFill>
                  <a:ea typeface="ITC Avant Garde Gothic Pro Book" charset="0"/>
                  <a:cs typeface="ITC Avant Garde Gothic Pro Book" charset="0"/>
                  <a:sym typeface="Karla"/>
                </a:rPr>
                <a:t>Cybersecurity Maturity Assessment</a:t>
              </a:r>
              <a:endParaRPr lang="en" sz="1150" dirty="0">
                <a:solidFill>
                  <a:schemeClr val="bg1"/>
                </a:solidFill>
                <a:ea typeface="ITC Avant Garde Gothic Pro Book" charset="0"/>
                <a:cs typeface="ITC Avant Garde Gothic Pro Book" charset="0"/>
              </a:endParaRPr>
            </a:p>
            <a:p>
              <a:pPr marL="219075" indent="-214313">
                <a:spcBef>
                  <a:spcPts val="450"/>
                </a:spcBef>
                <a:spcAft>
                  <a:spcPts val="450"/>
                </a:spcAft>
                <a:buClr>
                  <a:schemeClr val="bg1"/>
                </a:buClr>
                <a:buSzPts val="900"/>
                <a:buFont typeface="Arial" charset="0"/>
                <a:buChar char="•"/>
              </a:pPr>
              <a:r>
                <a:rPr lang="en" sz="1150" dirty="0">
                  <a:solidFill>
                    <a:schemeClr val="bg1"/>
                  </a:solidFill>
                  <a:ea typeface="ITC Avant Garde Gothic Pro Book" charset="0"/>
                  <a:cs typeface="ITC Avant Garde Gothic Pro Book" charset="0"/>
                  <a:sym typeface="Karla"/>
                </a:rPr>
                <a:t>IR Policy, Plan &amp; Playbook Development </a:t>
              </a:r>
              <a:endParaRPr lang="en" sz="1150" dirty="0">
                <a:solidFill>
                  <a:schemeClr val="bg1"/>
                </a:solidFill>
                <a:ea typeface="ITC Avant Garde Gothic Pro Book" charset="0"/>
                <a:cs typeface="ITC Avant Garde Gothic Pro Book" charset="0"/>
              </a:endParaRPr>
            </a:p>
            <a:p>
              <a:pPr marL="219075" indent="-214313">
                <a:spcBef>
                  <a:spcPts val="450"/>
                </a:spcBef>
                <a:spcAft>
                  <a:spcPts val="450"/>
                </a:spcAft>
                <a:buClr>
                  <a:schemeClr val="bg1"/>
                </a:buClr>
                <a:buSzPts val="900"/>
                <a:buFont typeface="Arial" charset="0"/>
                <a:buChar char="•"/>
              </a:pPr>
              <a:r>
                <a:rPr lang="en-US" sz="1150" dirty="0">
                  <a:solidFill>
                    <a:schemeClr val="bg1"/>
                  </a:solidFill>
                  <a:ea typeface="ITC Avant Garde Gothic Pro Book" charset="0"/>
                  <a:cs typeface="ITC Avant Garde Gothic Pro Book" charset="0"/>
                  <a:sym typeface="Karla"/>
                </a:rPr>
                <a:t>Security Assessments</a:t>
              </a:r>
            </a:p>
            <a:p>
              <a:pPr marL="219075" indent="-214313">
                <a:spcBef>
                  <a:spcPts val="450"/>
                </a:spcBef>
                <a:spcAft>
                  <a:spcPts val="450"/>
                </a:spcAft>
                <a:buClr>
                  <a:schemeClr val="bg1"/>
                </a:buClr>
                <a:buSzPts val="900"/>
                <a:buFont typeface="Arial" charset="0"/>
                <a:buChar char="•"/>
              </a:pPr>
              <a:r>
                <a:rPr lang="en-US" sz="1150" dirty="0">
                  <a:solidFill>
                    <a:schemeClr val="bg1"/>
                  </a:solidFill>
                  <a:ea typeface="ITC Avant Garde Gothic Pro Book" charset="0"/>
                  <a:cs typeface="ITC Avant Garde Gothic Pro Book" charset="0"/>
                  <a:sym typeface="Karla"/>
                </a:rPr>
                <a:t>Red Team Blue Team  Exercise</a:t>
              </a:r>
              <a:endParaRPr lang="en" sz="1150" dirty="0">
                <a:solidFill>
                  <a:schemeClr val="bg1"/>
                </a:solidFill>
                <a:ea typeface="ITC Avant Garde Gothic Pro Book" charset="0"/>
                <a:cs typeface="ITC Avant Garde Gothic Pro Book" charset="0"/>
              </a:endParaRPr>
            </a:p>
            <a:p>
              <a:pPr>
                <a:spcAft>
                  <a:spcPts val="450"/>
                </a:spcAft>
              </a:pPr>
              <a:endParaRPr lang="en-US" sz="1150" dirty="0">
                <a:solidFill>
                  <a:schemeClr val="tx2"/>
                </a:solidFill>
                <a:ea typeface="Karla" charset="0"/>
                <a:cs typeface="Karla" charset="0"/>
              </a:endParaRPr>
            </a:p>
          </p:txBody>
        </p:sp>
        <p:sp>
          <p:nvSpPr>
            <p:cNvPr id="16" name="TextBox 15"/>
            <p:cNvSpPr txBox="1"/>
            <p:nvPr/>
          </p:nvSpPr>
          <p:spPr>
            <a:xfrm>
              <a:off x="7640002" y="2143264"/>
              <a:ext cx="2494598" cy="1542701"/>
            </a:xfrm>
            <a:prstGeom prst="rect">
              <a:avLst/>
            </a:prstGeom>
            <a:noFill/>
          </p:spPr>
          <p:txBody>
            <a:bodyPr wrap="square" rtlCol="0">
              <a:spAutoFit/>
            </a:bodyPr>
            <a:lstStyle/>
            <a:p>
              <a:pPr marL="123825" indent="-128588">
                <a:spcBef>
                  <a:spcPts val="450"/>
                </a:spcBef>
                <a:spcAft>
                  <a:spcPts val="450"/>
                </a:spcAft>
                <a:buClr>
                  <a:schemeClr val="bg1"/>
                </a:buClr>
                <a:buSzPts val="1100"/>
                <a:buFont typeface="Noto Sans Symbols"/>
                <a:buChar char="▪"/>
              </a:pPr>
              <a:r>
                <a:rPr lang="en" sz="1150" dirty="0">
                  <a:solidFill>
                    <a:schemeClr val="bg1"/>
                  </a:solidFill>
                  <a:ea typeface="ITC Avant Garde Gothic Pro Book" charset="0"/>
                  <a:cs typeface="ITC Avant Garde Gothic Pro Book" charset="0"/>
                  <a:sym typeface="Karla"/>
                </a:rPr>
                <a:t>Tabletop Exercises</a:t>
              </a:r>
              <a:endParaRPr lang="en" sz="1150" dirty="0">
                <a:solidFill>
                  <a:schemeClr val="bg1"/>
                </a:solidFill>
                <a:ea typeface="ITC Avant Garde Gothic Pro Book" charset="0"/>
                <a:cs typeface="ITC Avant Garde Gothic Pro Book" charset="0"/>
              </a:endParaRPr>
            </a:p>
            <a:p>
              <a:pPr marL="123825" indent="-128588">
                <a:spcBef>
                  <a:spcPts val="450"/>
                </a:spcBef>
                <a:spcAft>
                  <a:spcPts val="450"/>
                </a:spcAft>
                <a:buClr>
                  <a:schemeClr val="bg1"/>
                </a:buClr>
                <a:buSzPts val="1100"/>
                <a:buFont typeface="Noto Sans Symbols"/>
                <a:buChar char="▪"/>
              </a:pPr>
              <a:r>
                <a:rPr lang="en" sz="1150" dirty="0">
                  <a:solidFill>
                    <a:schemeClr val="bg1"/>
                  </a:solidFill>
                  <a:ea typeface="ITC Avant Garde Gothic Pro Book" charset="0"/>
                  <a:cs typeface="ITC Avant Garde Gothic Pro Book" charset="0"/>
                  <a:sym typeface="Karla"/>
                </a:rPr>
                <a:t>Live War Games</a:t>
              </a:r>
              <a:endParaRPr lang="en" sz="1150" dirty="0">
                <a:solidFill>
                  <a:schemeClr val="bg1"/>
                </a:solidFill>
                <a:ea typeface="ITC Avant Garde Gothic Pro Book" charset="0"/>
                <a:cs typeface="ITC Avant Garde Gothic Pro Book" charset="0"/>
              </a:endParaRPr>
            </a:p>
            <a:p>
              <a:pPr marL="123825" indent="-128588">
                <a:spcBef>
                  <a:spcPts val="450"/>
                </a:spcBef>
                <a:spcAft>
                  <a:spcPts val="450"/>
                </a:spcAft>
                <a:buClr>
                  <a:schemeClr val="bg1"/>
                </a:buClr>
                <a:buSzPts val="1100"/>
                <a:buFont typeface="Noto Sans Symbols"/>
                <a:buChar char="▪"/>
              </a:pPr>
              <a:r>
                <a:rPr lang="en" sz="1150" dirty="0">
                  <a:solidFill>
                    <a:schemeClr val="bg1"/>
                  </a:solidFill>
                  <a:ea typeface="ITC Avant Garde Gothic Pro Book" charset="0"/>
                  <a:cs typeface="ITC Avant Garde Gothic Pro Book" charset="0"/>
                  <a:sym typeface="Karla"/>
                </a:rPr>
                <a:t>Red Team Operations</a:t>
              </a:r>
              <a:endParaRPr lang="en" sz="1150" dirty="0">
                <a:solidFill>
                  <a:schemeClr val="bg1"/>
                </a:solidFill>
                <a:ea typeface="ITC Avant Garde Gothic Pro Book" charset="0"/>
                <a:cs typeface="ITC Avant Garde Gothic Pro Book" charset="0"/>
              </a:endParaRPr>
            </a:p>
            <a:p>
              <a:pPr marL="123825" indent="-128588">
                <a:spcBef>
                  <a:spcPts val="450"/>
                </a:spcBef>
                <a:spcAft>
                  <a:spcPts val="450"/>
                </a:spcAft>
                <a:buClr>
                  <a:schemeClr val="bg1"/>
                </a:buClr>
                <a:buSzPts val="1100"/>
                <a:buFont typeface="Noto Sans Symbols"/>
                <a:buChar char="▪"/>
              </a:pPr>
              <a:r>
                <a:rPr lang="en-US" sz="1150" dirty="0">
                  <a:solidFill>
                    <a:schemeClr val="bg1"/>
                  </a:solidFill>
                  <a:ea typeface="ITC Avant Garde Gothic Pro Book" charset="0"/>
                  <a:cs typeface="ITC Avant Garde Gothic Pro Book" charset="0"/>
                  <a:sym typeface="Karla"/>
                </a:rPr>
                <a:t>Adversary Emulation Exercise</a:t>
              </a:r>
              <a:endParaRPr lang="en" sz="1150" dirty="0">
                <a:solidFill>
                  <a:schemeClr val="bg1"/>
                </a:solidFill>
                <a:ea typeface="ITC Avant Garde Gothic Pro Book" charset="0"/>
                <a:cs typeface="ITC Avant Garde Gothic Pro Book" charset="0"/>
              </a:endParaRPr>
            </a:p>
            <a:p>
              <a:pPr>
                <a:spcAft>
                  <a:spcPts val="450"/>
                </a:spcAft>
              </a:pPr>
              <a:endParaRPr lang="en-US" sz="1150" dirty="0">
                <a:solidFill>
                  <a:schemeClr val="tx2"/>
                </a:solidFill>
                <a:ea typeface="Karla" charset="0"/>
                <a:cs typeface="Karla" charset="0"/>
              </a:endParaRPr>
            </a:p>
          </p:txBody>
        </p:sp>
        <p:cxnSp>
          <p:nvCxnSpPr>
            <p:cNvPr id="15" name="Straight Connector 14">
              <a:extLst>
                <a:ext uri="{FF2B5EF4-FFF2-40B4-BE49-F238E27FC236}">
                  <a16:creationId xmlns:a16="http://schemas.microsoft.com/office/drawing/2014/main" id="{1257CED4-A975-1B41-82B5-8857F43DBDE1}"/>
                </a:ext>
              </a:extLst>
            </p:cNvPr>
            <p:cNvCxnSpPr>
              <a:cxnSpLocks/>
            </p:cNvCxnSpPr>
            <p:nvPr/>
          </p:nvCxnSpPr>
          <p:spPr>
            <a:xfrm>
              <a:off x="7757892" y="2052711"/>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394244C-41F1-E844-B229-FAA08D735D4B}"/>
                </a:ext>
              </a:extLst>
            </p:cNvPr>
            <p:cNvCxnSpPr>
              <a:cxnSpLocks/>
            </p:cNvCxnSpPr>
            <p:nvPr/>
          </p:nvCxnSpPr>
          <p:spPr>
            <a:xfrm>
              <a:off x="5080005" y="2056791"/>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E6ED9A7-D1FE-6E4A-96CD-D8562A0F623A}"/>
                </a:ext>
              </a:extLst>
            </p:cNvPr>
            <p:cNvCxnSpPr>
              <a:cxnSpLocks/>
            </p:cNvCxnSpPr>
            <p:nvPr/>
          </p:nvCxnSpPr>
          <p:spPr>
            <a:xfrm>
              <a:off x="2483755" y="2056790"/>
              <a:ext cx="2111180" cy="0"/>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316443" y="4556606"/>
              <a:ext cx="7818157" cy="210021"/>
            </a:xfrm>
            <a:prstGeom prst="rect">
              <a:avLst/>
            </a:prstGeom>
            <a:solidFill>
              <a:srgbClr val="D82826">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All </a:t>
              </a:r>
              <a:r>
                <a:rPr lang="en-US" sz="1200"/>
                <a:t>services offerings are available </a:t>
              </a:r>
              <a:r>
                <a:rPr lang="en-US" sz="1200" dirty="0"/>
                <a:t>under a retainer</a:t>
              </a:r>
            </a:p>
          </p:txBody>
        </p:sp>
      </p:grpSp>
      <p:sp>
        <p:nvSpPr>
          <p:cNvPr id="19" name="Title 7">
            <a:extLst>
              <a:ext uri="{FF2B5EF4-FFF2-40B4-BE49-F238E27FC236}">
                <a16:creationId xmlns:a16="http://schemas.microsoft.com/office/drawing/2014/main" id="{44189D29-4426-40EE-90F8-D78B05DA4D7C}"/>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Professional Services</a:t>
            </a:r>
          </a:p>
        </p:txBody>
      </p:sp>
      <p:sp>
        <p:nvSpPr>
          <p:cNvPr id="30" name="Freeform 80">
            <a:extLst>
              <a:ext uri="{FF2B5EF4-FFF2-40B4-BE49-F238E27FC236}">
                <a16:creationId xmlns:a16="http://schemas.microsoft.com/office/drawing/2014/main" id="{776BD84B-50B9-4C00-B760-07D5E1086E27}"/>
              </a:ext>
            </a:extLst>
          </p:cNvPr>
          <p:cNvSpPr/>
          <p:nvPr/>
        </p:nvSpPr>
        <p:spPr>
          <a:xfrm>
            <a:off x="8636411" y="209550"/>
            <a:ext cx="355189" cy="279759"/>
          </a:xfrm>
          <a:custGeom>
            <a:avLst/>
            <a:gdLst>
              <a:gd name="connsiteX0" fmla="*/ 698881 w 772117"/>
              <a:gd name="connsiteY0" fmla="*/ 428454 h 608146"/>
              <a:gd name="connsiteX1" fmla="*/ 732133 w 772117"/>
              <a:gd name="connsiteY1" fmla="*/ 453826 h 608146"/>
              <a:gd name="connsiteX2" fmla="*/ 698881 w 772117"/>
              <a:gd name="connsiteY2" fmla="*/ 428454 h 608146"/>
              <a:gd name="connsiteX3" fmla="*/ 377820 w 772117"/>
              <a:gd name="connsiteY3" fmla="*/ 393855 h 608146"/>
              <a:gd name="connsiteX4" fmla="*/ 526310 w 772117"/>
              <a:gd name="connsiteY4" fmla="*/ 445754 h 608146"/>
              <a:gd name="connsiteX5" fmla="*/ 733279 w 772117"/>
              <a:gd name="connsiteY5" fmla="*/ 489003 h 608146"/>
              <a:gd name="connsiteX6" fmla="*/ 650148 w 772117"/>
              <a:gd name="connsiteY6" fmla="*/ 501689 h 608146"/>
              <a:gd name="connsiteX7" fmla="*/ 580776 w 772117"/>
              <a:gd name="connsiteY7" fmla="*/ 518989 h 608146"/>
              <a:gd name="connsiteX8" fmla="*/ 631228 w 772117"/>
              <a:gd name="connsiteY8" fmla="*/ 544362 h 608146"/>
              <a:gd name="connsiteX9" fmla="*/ 663334 w 772117"/>
              <a:gd name="connsiteY9" fmla="*/ 590494 h 608146"/>
              <a:gd name="connsiteX10" fmla="*/ 627215 w 772117"/>
              <a:gd name="connsiteY10" fmla="*/ 557048 h 608146"/>
              <a:gd name="connsiteX11" fmla="*/ 622055 w 772117"/>
              <a:gd name="connsiteY11" fmla="*/ 607218 h 608146"/>
              <a:gd name="connsiteX12" fmla="*/ 567590 w 772117"/>
              <a:gd name="connsiteY12" fmla="*/ 563968 h 608146"/>
              <a:gd name="connsiteX13" fmla="*/ 501657 w 772117"/>
              <a:gd name="connsiteY13" fmla="*/ 553588 h 608146"/>
              <a:gd name="connsiteX14" fmla="*/ 528604 w 772117"/>
              <a:gd name="connsiteY14" fmla="*/ 558202 h 608146"/>
              <a:gd name="connsiteX15" fmla="*/ 450059 w 772117"/>
              <a:gd name="connsiteY15" fmla="*/ 490733 h 608146"/>
              <a:gd name="connsiteX16" fmla="*/ 497644 w 772117"/>
              <a:gd name="connsiteY16" fmla="*/ 514953 h 608146"/>
              <a:gd name="connsiteX17" fmla="*/ 377820 w 772117"/>
              <a:gd name="connsiteY17" fmla="*/ 393855 h 608146"/>
              <a:gd name="connsiteX18" fmla="*/ 173144 w 772117"/>
              <a:gd name="connsiteY18" fmla="*/ 343110 h 608146"/>
              <a:gd name="connsiteX19" fmla="*/ 307875 w 772117"/>
              <a:gd name="connsiteY19" fmla="*/ 397316 h 608146"/>
              <a:gd name="connsiteX20" fmla="*/ 266023 w 772117"/>
              <a:gd name="connsiteY20" fmla="*/ 365599 h 608146"/>
              <a:gd name="connsiteX21" fmla="*/ 432860 w 772117"/>
              <a:gd name="connsiteY21" fmla="*/ 472281 h 608146"/>
              <a:gd name="connsiteX22" fmla="*/ 322782 w 772117"/>
              <a:gd name="connsiteY22" fmla="*/ 434798 h 608146"/>
              <a:gd name="connsiteX23" fmla="*/ 173144 w 772117"/>
              <a:gd name="connsiteY23" fmla="*/ 343110 h 608146"/>
              <a:gd name="connsiteX24" fmla="*/ 28666 w 772117"/>
              <a:gd name="connsiteY24" fmla="*/ 107835 h 608146"/>
              <a:gd name="connsiteX25" fmla="*/ 212703 w 772117"/>
              <a:gd name="connsiteY25" fmla="*/ 241619 h 608146"/>
              <a:gd name="connsiteX26" fmla="*/ 342847 w 772117"/>
              <a:gd name="connsiteY26" fmla="*/ 355796 h 608146"/>
              <a:gd name="connsiteX27" fmla="*/ 198944 w 772117"/>
              <a:gd name="connsiteY27" fmla="*/ 261225 h 608146"/>
              <a:gd name="connsiteX28" fmla="*/ 28666 w 772117"/>
              <a:gd name="connsiteY28" fmla="*/ 107835 h 608146"/>
              <a:gd name="connsiteX29" fmla="*/ 122118 w 772117"/>
              <a:gd name="connsiteY29" fmla="*/ 23066 h 608146"/>
              <a:gd name="connsiteX30" fmla="*/ 434579 w 772117"/>
              <a:gd name="connsiteY30" fmla="*/ 212208 h 608146"/>
              <a:gd name="connsiteX31" fmla="*/ 630655 w 772117"/>
              <a:gd name="connsiteY31" fmla="*/ 352912 h 608146"/>
              <a:gd name="connsiteX32" fmla="*/ 638108 w 772117"/>
              <a:gd name="connsiteY32" fmla="*/ 388088 h 608146"/>
              <a:gd name="connsiteX33" fmla="*/ 740159 w 772117"/>
              <a:gd name="connsiteY33" fmla="*/ 446907 h 608146"/>
              <a:gd name="connsiteX34" fmla="*/ 768826 w 772117"/>
              <a:gd name="connsiteY34" fmla="*/ 517258 h 608146"/>
              <a:gd name="connsiteX35" fmla="*/ 634668 w 772117"/>
              <a:gd name="connsiteY35" fmla="*/ 435950 h 608146"/>
              <a:gd name="connsiteX36" fmla="*/ 456365 w 772117"/>
              <a:gd name="connsiteY36" fmla="*/ 414614 h 608146"/>
              <a:gd name="connsiteX37" fmla="*/ 363487 w 772117"/>
              <a:gd name="connsiteY37" fmla="*/ 301013 h 608146"/>
              <a:gd name="connsiteX38" fmla="*/ 275195 w 772117"/>
              <a:gd name="connsiteY38" fmla="*/ 185682 h 608146"/>
              <a:gd name="connsiteX39" fmla="*/ 122118 w 772117"/>
              <a:gd name="connsiteY39" fmla="*/ 23066 h 608146"/>
              <a:gd name="connsiteX40" fmla="*/ 0 w 772117"/>
              <a:gd name="connsiteY40" fmla="*/ 0 h 608146"/>
              <a:gd name="connsiteX41" fmla="*/ 208116 w 772117"/>
              <a:gd name="connsiteY41" fmla="*/ 171266 h 608146"/>
              <a:gd name="connsiteX42" fmla="*/ 337114 w 772117"/>
              <a:gd name="connsiteY42" fmla="*/ 308510 h 608146"/>
              <a:gd name="connsiteX43" fmla="*/ 181171 w 772117"/>
              <a:gd name="connsiteY43" fmla="*/ 189143 h 608146"/>
              <a:gd name="connsiteX44" fmla="*/ 0 w 772117"/>
              <a:gd name="connsiteY44" fmla="*/ 0 h 6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2117" h="608146">
                <a:moveTo>
                  <a:pt x="698881" y="428454"/>
                </a:moveTo>
                <a:cubicBezTo>
                  <a:pt x="711494" y="435374"/>
                  <a:pt x="722960" y="444024"/>
                  <a:pt x="732133" y="453826"/>
                </a:cubicBezTo>
                <a:cubicBezTo>
                  <a:pt x="732133" y="441140"/>
                  <a:pt x="733853" y="433644"/>
                  <a:pt x="698881" y="428454"/>
                </a:cubicBezTo>
                <a:close/>
                <a:moveTo>
                  <a:pt x="377820" y="393855"/>
                </a:moveTo>
                <a:cubicBezTo>
                  <a:pt x="413366" y="416921"/>
                  <a:pt x="456365" y="454404"/>
                  <a:pt x="526310" y="445754"/>
                </a:cubicBezTo>
                <a:cubicBezTo>
                  <a:pt x="596829" y="437681"/>
                  <a:pt x="643841" y="421535"/>
                  <a:pt x="733279" y="489003"/>
                </a:cubicBezTo>
                <a:cubicBezTo>
                  <a:pt x="705186" y="484390"/>
                  <a:pt x="675947" y="489003"/>
                  <a:pt x="650148" y="501689"/>
                </a:cubicBezTo>
                <a:cubicBezTo>
                  <a:pt x="613455" y="520142"/>
                  <a:pt x="598549" y="521296"/>
                  <a:pt x="580776" y="518989"/>
                </a:cubicBezTo>
                <a:cubicBezTo>
                  <a:pt x="585935" y="528793"/>
                  <a:pt x="596829" y="542055"/>
                  <a:pt x="631228" y="544362"/>
                </a:cubicBezTo>
                <a:cubicBezTo>
                  <a:pt x="665628" y="546669"/>
                  <a:pt x="681680" y="547822"/>
                  <a:pt x="663334" y="590494"/>
                </a:cubicBezTo>
                <a:cubicBezTo>
                  <a:pt x="663334" y="577808"/>
                  <a:pt x="660468" y="553012"/>
                  <a:pt x="627215" y="557048"/>
                </a:cubicBezTo>
                <a:cubicBezTo>
                  <a:pt x="593389" y="561085"/>
                  <a:pt x="585935" y="591648"/>
                  <a:pt x="622055" y="607218"/>
                </a:cubicBezTo>
                <a:cubicBezTo>
                  <a:pt x="610588" y="609524"/>
                  <a:pt x="585362" y="611254"/>
                  <a:pt x="567590" y="563968"/>
                </a:cubicBezTo>
                <a:cubicBezTo>
                  <a:pt x="555550" y="569158"/>
                  <a:pt x="536057" y="580115"/>
                  <a:pt x="501657" y="553588"/>
                </a:cubicBezTo>
                <a:cubicBezTo>
                  <a:pt x="510257" y="556472"/>
                  <a:pt x="519430" y="558202"/>
                  <a:pt x="528604" y="558202"/>
                </a:cubicBezTo>
                <a:cubicBezTo>
                  <a:pt x="497644" y="542055"/>
                  <a:pt x="470698" y="518989"/>
                  <a:pt x="450059" y="490733"/>
                </a:cubicBezTo>
                <a:cubicBezTo>
                  <a:pt x="464965" y="501689"/>
                  <a:pt x="481018" y="512646"/>
                  <a:pt x="497644" y="514953"/>
                </a:cubicBezTo>
                <a:cubicBezTo>
                  <a:pt x="460379" y="471703"/>
                  <a:pt x="420819" y="431337"/>
                  <a:pt x="377820" y="393855"/>
                </a:cubicBezTo>
                <a:close/>
                <a:moveTo>
                  <a:pt x="173144" y="343110"/>
                </a:moveTo>
                <a:cubicBezTo>
                  <a:pt x="199517" y="362139"/>
                  <a:pt x="252837" y="401352"/>
                  <a:pt x="307875" y="397316"/>
                </a:cubicBezTo>
                <a:cubicBezTo>
                  <a:pt x="299275" y="385206"/>
                  <a:pt x="283796" y="375403"/>
                  <a:pt x="266023" y="365599"/>
                </a:cubicBezTo>
                <a:cubicBezTo>
                  <a:pt x="287236" y="370789"/>
                  <a:pt x="350301" y="386359"/>
                  <a:pt x="432860" y="472281"/>
                </a:cubicBezTo>
                <a:cubicBezTo>
                  <a:pt x="397887" y="455558"/>
                  <a:pt x="360621" y="443448"/>
                  <a:pt x="322782" y="434798"/>
                </a:cubicBezTo>
                <a:cubicBezTo>
                  <a:pt x="266023" y="420382"/>
                  <a:pt x="210411" y="390396"/>
                  <a:pt x="173144" y="343110"/>
                </a:cubicBezTo>
                <a:close/>
                <a:moveTo>
                  <a:pt x="28666" y="107835"/>
                </a:moveTo>
                <a:cubicBezTo>
                  <a:pt x="95746" y="179340"/>
                  <a:pt x="169704" y="217399"/>
                  <a:pt x="212703" y="241619"/>
                </a:cubicBezTo>
                <a:cubicBezTo>
                  <a:pt x="306728" y="292364"/>
                  <a:pt x="330807" y="328117"/>
                  <a:pt x="342847" y="355796"/>
                </a:cubicBezTo>
                <a:cubicBezTo>
                  <a:pt x="298128" y="301014"/>
                  <a:pt x="235636" y="281985"/>
                  <a:pt x="198944" y="261225"/>
                </a:cubicBezTo>
                <a:cubicBezTo>
                  <a:pt x="65933" y="190296"/>
                  <a:pt x="34973" y="133208"/>
                  <a:pt x="28666" y="107835"/>
                </a:cubicBezTo>
                <a:close/>
                <a:moveTo>
                  <a:pt x="122118" y="23066"/>
                </a:moveTo>
                <a:cubicBezTo>
                  <a:pt x="178304" y="92841"/>
                  <a:pt x="251116" y="159156"/>
                  <a:pt x="434579" y="212208"/>
                </a:cubicBezTo>
                <a:cubicBezTo>
                  <a:pt x="664481" y="276794"/>
                  <a:pt x="647281" y="311969"/>
                  <a:pt x="630655" y="352912"/>
                </a:cubicBezTo>
                <a:cubicBezTo>
                  <a:pt x="618042" y="382321"/>
                  <a:pt x="632375" y="385781"/>
                  <a:pt x="638108" y="388088"/>
                </a:cubicBezTo>
                <a:cubicBezTo>
                  <a:pt x="667348" y="399621"/>
                  <a:pt x="744746" y="414038"/>
                  <a:pt x="740159" y="446907"/>
                </a:cubicBezTo>
                <a:cubicBezTo>
                  <a:pt x="749333" y="456133"/>
                  <a:pt x="782585" y="491886"/>
                  <a:pt x="768826" y="517258"/>
                </a:cubicBezTo>
                <a:cubicBezTo>
                  <a:pt x="756786" y="497652"/>
                  <a:pt x="701747" y="446330"/>
                  <a:pt x="634668" y="435950"/>
                </a:cubicBezTo>
                <a:cubicBezTo>
                  <a:pt x="567590" y="425571"/>
                  <a:pt x="506818" y="448060"/>
                  <a:pt x="456365" y="414614"/>
                </a:cubicBezTo>
                <a:cubicBezTo>
                  <a:pt x="413940" y="383474"/>
                  <a:pt x="406487" y="371941"/>
                  <a:pt x="363487" y="301013"/>
                </a:cubicBezTo>
                <a:cubicBezTo>
                  <a:pt x="343994" y="269297"/>
                  <a:pt x="341127" y="239311"/>
                  <a:pt x="275195" y="185682"/>
                </a:cubicBezTo>
                <a:cubicBezTo>
                  <a:pt x="209264" y="132053"/>
                  <a:pt x="147918" y="103221"/>
                  <a:pt x="122118" y="23066"/>
                </a:cubicBezTo>
                <a:close/>
                <a:moveTo>
                  <a:pt x="0" y="0"/>
                </a:moveTo>
                <a:cubicBezTo>
                  <a:pt x="91159" y="100338"/>
                  <a:pt x="160531" y="140127"/>
                  <a:pt x="208116" y="171266"/>
                </a:cubicBezTo>
                <a:cubicBezTo>
                  <a:pt x="305008" y="233545"/>
                  <a:pt x="325648" y="275641"/>
                  <a:pt x="337114" y="308510"/>
                </a:cubicBezTo>
                <a:cubicBezTo>
                  <a:pt x="290675" y="241618"/>
                  <a:pt x="228756" y="221435"/>
                  <a:pt x="181171" y="189143"/>
                </a:cubicBezTo>
                <a:cubicBezTo>
                  <a:pt x="35547" y="97454"/>
                  <a:pt x="6307" y="27102"/>
                  <a:pt x="0" y="0"/>
                </a:cubicBezTo>
                <a:close/>
              </a:path>
            </a:pathLst>
          </a:custGeom>
          <a:solidFill>
            <a:srgbClr val="FFFFFF"/>
          </a:solidFill>
          <a:ln w="9525" cap="flat">
            <a:noFill/>
            <a:prstDash val="solid"/>
            <a:miter/>
          </a:ln>
        </p:spPr>
        <p:txBody>
          <a:bodyPr rtlCol="0" anchor="ctr"/>
          <a:lstStyle/>
          <a:p>
            <a:endParaRPr lang="en-US"/>
          </a:p>
        </p:txBody>
      </p:sp>
      <p:sp>
        <p:nvSpPr>
          <p:cNvPr id="31" name="Rectangle 3">
            <a:extLst>
              <a:ext uri="{FF2B5EF4-FFF2-40B4-BE49-F238E27FC236}">
                <a16:creationId xmlns:a16="http://schemas.microsoft.com/office/drawing/2014/main" id="{1E62FFC2-35AB-41FE-A1C7-943D843404FD}"/>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nimation">
            <a:extLst>
              <a:ext uri="{FF2B5EF4-FFF2-40B4-BE49-F238E27FC236}">
                <a16:creationId xmlns:a16="http://schemas.microsoft.com/office/drawing/2014/main" id="{6E1FC65D-6F55-425C-BD0D-FDB4049AE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23" name="Picture 22">
            <a:extLst>
              <a:ext uri="{FF2B5EF4-FFF2-40B4-BE49-F238E27FC236}">
                <a16:creationId xmlns:a16="http://schemas.microsoft.com/office/drawing/2014/main" id="{A8A26A0E-9C1B-4794-913D-351B11EB8B44}"/>
              </a:ext>
            </a:extLst>
          </p:cNvPr>
          <p:cNvPicPr>
            <a:picLocks noChangeAspect="1"/>
          </p:cNvPicPr>
          <p:nvPr/>
        </p:nvPicPr>
        <p:blipFill>
          <a:blip r:embed="rId4"/>
          <a:stretch>
            <a:fillRect/>
          </a:stretch>
        </p:blipFill>
        <p:spPr>
          <a:xfrm>
            <a:off x="51488" y="4591230"/>
            <a:ext cx="528779" cy="518308"/>
          </a:xfrm>
          <a:prstGeom prst="rect">
            <a:avLst/>
          </a:prstGeom>
          <a:solidFill>
            <a:schemeClr val="tx1"/>
          </a:solidFill>
        </p:spPr>
      </p:pic>
      <p:pic>
        <p:nvPicPr>
          <p:cNvPr id="25" name="Picture 24">
            <a:extLst>
              <a:ext uri="{FF2B5EF4-FFF2-40B4-BE49-F238E27FC236}">
                <a16:creationId xmlns:a16="http://schemas.microsoft.com/office/drawing/2014/main" id="{1FA09CF6-49A4-4C07-B8A1-84FF0E47147A}"/>
              </a:ext>
            </a:extLst>
          </p:cNvPr>
          <p:cNvPicPr>
            <a:picLocks noChangeAspect="1"/>
          </p:cNvPicPr>
          <p:nvPr/>
        </p:nvPicPr>
        <p:blipFill>
          <a:blip r:embed="rId5"/>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8124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0" presetClass="path" presetSubtype="0" accel="50000" decel="50000" fill="hold" grpId="1" nodeType="withEffect">
                                  <p:stCondLst>
                                    <p:cond delay="0"/>
                                  </p:stCondLst>
                                  <p:childTnLst>
                                    <p:animMotion origin="layout" path="M 0.37917 -0.00679 L -3.33333E-6 -4.81481E-6 " pathEditMode="relative" rAng="0" ptsTypes="AA">
                                      <p:cBhvr>
                                        <p:cTn id="9" dur="1000" fill="hold"/>
                                        <p:tgtEl>
                                          <p:spTgt spid="35"/>
                                        </p:tgtEl>
                                        <p:attrNameLst>
                                          <p:attrName>ppt_x</p:attrName>
                                          <p:attrName>ppt_y</p:attrName>
                                        </p:attrNameLst>
                                      </p:cBhvr>
                                      <p:rCtr x="-18958"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5D784A2-4C85-4DE0-B213-599A4C9CD768}"/>
              </a:ext>
            </a:extLst>
          </p:cNvPr>
          <p:cNvSpPr/>
          <p:nvPr/>
        </p:nvSpPr>
        <p:spPr>
          <a:xfrm>
            <a:off x="2215342" y="-51276"/>
            <a:ext cx="7014230" cy="4705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2" name="Freeform 13">
            <a:extLst>
              <a:ext uri="{FF2B5EF4-FFF2-40B4-BE49-F238E27FC236}">
                <a16:creationId xmlns:a16="http://schemas.microsoft.com/office/drawing/2014/main" id="{DACA0FDF-BED1-433E-BE48-BA576D16465E}"/>
              </a:ext>
            </a:extLst>
          </p:cNvPr>
          <p:cNvSpPr>
            <a:spLocks/>
          </p:cNvSpPr>
          <p:nvPr/>
        </p:nvSpPr>
        <p:spPr bwMode="auto">
          <a:xfrm>
            <a:off x="10048" y="169538"/>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73" name="Title 1">
            <a:extLst>
              <a:ext uri="{FF2B5EF4-FFF2-40B4-BE49-F238E27FC236}">
                <a16:creationId xmlns:a16="http://schemas.microsoft.com/office/drawing/2014/main" id="{B8919489-C724-4AB2-84CA-805380B95A04}"/>
              </a:ext>
            </a:extLst>
          </p:cNvPr>
          <p:cNvSpPr txBox="1">
            <a:spLocks/>
          </p:cNvSpPr>
          <p:nvPr/>
        </p:nvSpPr>
        <p:spPr>
          <a:xfrm>
            <a:off x="4724400" y="865592"/>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Contacts</a:t>
            </a:r>
          </a:p>
        </p:txBody>
      </p:sp>
      <p:grpSp>
        <p:nvGrpSpPr>
          <p:cNvPr id="82" name="Group 81">
            <a:extLst>
              <a:ext uri="{FF2B5EF4-FFF2-40B4-BE49-F238E27FC236}">
                <a16:creationId xmlns:a16="http://schemas.microsoft.com/office/drawing/2014/main" id="{E5807098-84E8-411D-8D66-7BCE8C996E23}"/>
              </a:ext>
            </a:extLst>
          </p:cNvPr>
          <p:cNvGrpSpPr/>
          <p:nvPr/>
        </p:nvGrpSpPr>
        <p:grpSpPr>
          <a:xfrm>
            <a:off x="8293993" y="996742"/>
            <a:ext cx="810285" cy="82298"/>
            <a:chOff x="2381667" y="4351674"/>
            <a:chExt cx="659137" cy="66946"/>
          </a:xfrm>
        </p:grpSpPr>
        <p:sp>
          <p:nvSpPr>
            <p:cNvPr id="83" name="Rectangle 82">
              <a:extLst>
                <a:ext uri="{FF2B5EF4-FFF2-40B4-BE49-F238E27FC236}">
                  <a16:creationId xmlns:a16="http://schemas.microsoft.com/office/drawing/2014/main" id="{0793AA60-26D9-482E-B1B0-06CA477240B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4" name="Rectangle 83">
              <a:extLst>
                <a:ext uri="{FF2B5EF4-FFF2-40B4-BE49-F238E27FC236}">
                  <a16:creationId xmlns:a16="http://schemas.microsoft.com/office/drawing/2014/main" id="{4AFACBB0-39D1-40CD-BB9F-47CF3D14C1E4}"/>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5" name="Rectangle 84">
              <a:extLst>
                <a:ext uri="{FF2B5EF4-FFF2-40B4-BE49-F238E27FC236}">
                  <a16:creationId xmlns:a16="http://schemas.microsoft.com/office/drawing/2014/main" id="{2117FE46-63EB-46CF-B8A5-216749E700FF}"/>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6" name="Rectangle 85">
              <a:extLst>
                <a:ext uri="{FF2B5EF4-FFF2-40B4-BE49-F238E27FC236}">
                  <a16:creationId xmlns:a16="http://schemas.microsoft.com/office/drawing/2014/main" id="{39ED976C-2426-487B-A2FD-51A7B3FFD4C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7" name="Rectangle 86">
              <a:extLst>
                <a:ext uri="{FF2B5EF4-FFF2-40B4-BE49-F238E27FC236}">
                  <a16:creationId xmlns:a16="http://schemas.microsoft.com/office/drawing/2014/main" id="{4B6D3135-030C-45C4-9359-8A926BA59BF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8" name="Rectangle 87">
              <a:extLst>
                <a:ext uri="{FF2B5EF4-FFF2-40B4-BE49-F238E27FC236}">
                  <a16:creationId xmlns:a16="http://schemas.microsoft.com/office/drawing/2014/main" id="{09199155-8BAD-421F-B387-258D4BE13AFF}"/>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90" name="animation">
            <a:extLst>
              <a:ext uri="{FF2B5EF4-FFF2-40B4-BE49-F238E27FC236}">
                <a16:creationId xmlns:a16="http://schemas.microsoft.com/office/drawing/2014/main" id="{1436A8E5-4A8E-456F-AB48-E5276A6FA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91" name="bottom_secondlayer">
            <a:extLst>
              <a:ext uri="{FF2B5EF4-FFF2-40B4-BE49-F238E27FC236}">
                <a16:creationId xmlns:a16="http://schemas.microsoft.com/office/drawing/2014/main" id="{D97A5199-09EF-4D97-B0A7-E2CFA090FE4A}"/>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92" name="bottom_firstlayer">
            <a:extLst>
              <a:ext uri="{FF2B5EF4-FFF2-40B4-BE49-F238E27FC236}">
                <a16:creationId xmlns:a16="http://schemas.microsoft.com/office/drawing/2014/main" id="{9113D27B-D300-4794-8C5F-1FEB0B623C4F}"/>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94" name="Group 93">
            <a:extLst>
              <a:ext uri="{FF2B5EF4-FFF2-40B4-BE49-F238E27FC236}">
                <a16:creationId xmlns:a16="http://schemas.microsoft.com/office/drawing/2014/main" id="{57CC8EFB-95E3-415B-80F6-1D03909FEA41}"/>
              </a:ext>
            </a:extLst>
          </p:cNvPr>
          <p:cNvGrpSpPr/>
          <p:nvPr/>
        </p:nvGrpSpPr>
        <p:grpSpPr>
          <a:xfrm>
            <a:off x="8283944" y="4506970"/>
            <a:ext cx="810285" cy="82298"/>
            <a:chOff x="2381667" y="4351674"/>
            <a:chExt cx="659137" cy="66946"/>
          </a:xfrm>
        </p:grpSpPr>
        <p:sp>
          <p:nvSpPr>
            <p:cNvPr id="95" name="Rectangle 94">
              <a:extLst>
                <a:ext uri="{FF2B5EF4-FFF2-40B4-BE49-F238E27FC236}">
                  <a16:creationId xmlns:a16="http://schemas.microsoft.com/office/drawing/2014/main" id="{7BEECBE9-1803-4096-8D2A-34C1FD95E45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6" name="Rectangle 95">
              <a:extLst>
                <a:ext uri="{FF2B5EF4-FFF2-40B4-BE49-F238E27FC236}">
                  <a16:creationId xmlns:a16="http://schemas.microsoft.com/office/drawing/2014/main" id="{FE5F7394-F521-4E6E-B371-A6BBCDF71A80}"/>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97" name="Rectangle 96">
              <a:extLst>
                <a:ext uri="{FF2B5EF4-FFF2-40B4-BE49-F238E27FC236}">
                  <a16:creationId xmlns:a16="http://schemas.microsoft.com/office/drawing/2014/main" id="{14FA9356-9783-447A-A544-AC174E134026}"/>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8" name="Rectangle 97">
              <a:extLst>
                <a:ext uri="{FF2B5EF4-FFF2-40B4-BE49-F238E27FC236}">
                  <a16:creationId xmlns:a16="http://schemas.microsoft.com/office/drawing/2014/main" id="{F02D3CAD-6860-4E66-BC56-3D840A143B4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9" name="Rectangle 98">
              <a:extLst>
                <a:ext uri="{FF2B5EF4-FFF2-40B4-BE49-F238E27FC236}">
                  <a16:creationId xmlns:a16="http://schemas.microsoft.com/office/drawing/2014/main" id="{7B12B865-CAC2-46FC-83B1-3D16668D445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0" name="Rectangle 99">
              <a:extLst>
                <a:ext uri="{FF2B5EF4-FFF2-40B4-BE49-F238E27FC236}">
                  <a16:creationId xmlns:a16="http://schemas.microsoft.com/office/drawing/2014/main" id="{EC0FC41F-BBD3-4826-82C8-39B518159FA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01" name="Group 100">
            <a:extLst>
              <a:ext uri="{FF2B5EF4-FFF2-40B4-BE49-F238E27FC236}">
                <a16:creationId xmlns:a16="http://schemas.microsoft.com/office/drawing/2014/main" id="{99E294C9-5391-4F8C-8495-4BEE2723902E}"/>
              </a:ext>
            </a:extLst>
          </p:cNvPr>
          <p:cNvGrpSpPr/>
          <p:nvPr/>
        </p:nvGrpSpPr>
        <p:grpSpPr>
          <a:xfrm>
            <a:off x="944064" y="4740308"/>
            <a:ext cx="810285" cy="82298"/>
            <a:chOff x="2381667" y="4351674"/>
            <a:chExt cx="659137" cy="66946"/>
          </a:xfrm>
        </p:grpSpPr>
        <p:sp>
          <p:nvSpPr>
            <p:cNvPr id="102" name="Rectangle 101">
              <a:extLst>
                <a:ext uri="{FF2B5EF4-FFF2-40B4-BE49-F238E27FC236}">
                  <a16:creationId xmlns:a16="http://schemas.microsoft.com/office/drawing/2014/main" id="{8931A625-B8C4-438B-8B88-2E6DFF715E82}"/>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3" name="Rectangle 102">
              <a:extLst>
                <a:ext uri="{FF2B5EF4-FFF2-40B4-BE49-F238E27FC236}">
                  <a16:creationId xmlns:a16="http://schemas.microsoft.com/office/drawing/2014/main" id="{01191F82-F938-4D50-A986-BF42D253AFB7}"/>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4" name="Rectangle 103">
              <a:extLst>
                <a:ext uri="{FF2B5EF4-FFF2-40B4-BE49-F238E27FC236}">
                  <a16:creationId xmlns:a16="http://schemas.microsoft.com/office/drawing/2014/main" id="{68E95DC0-0406-4E82-AC01-21245FC6DAA1}"/>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5" name="Rectangle 104">
              <a:extLst>
                <a:ext uri="{FF2B5EF4-FFF2-40B4-BE49-F238E27FC236}">
                  <a16:creationId xmlns:a16="http://schemas.microsoft.com/office/drawing/2014/main" id="{BDEB385E-3828-4C6E-AC4F-FA792CA7BA7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6" name="Rectangle 105">
              <a:extLst>
                <a:ext uri="{FF2B5EF4-FFF2-40B4-BE49-F238E27FC236}">
                  <a16:creationId xmlns:a16="http://schemas.microsoft.com/office/drawing/2014/main" id="{492E08EF-9C08-4220-9B74-C94DE206E6A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7" name="Rectangle 106">
              <a:extLst>
                <a:ext uri="{FF2B5EF4-FFF2-40B4-BE49-F238E27FC236}">
                  <a16:creationId xmlns:a16="http://schemas.microsoft.com/office/drawing/2014/main" id="{394B1825-44B1-486B-AEE0-9258682116E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sp>
        <p:nvSpPr>
          <p:cNvPr id="4" name="Rectangle 3">
            <a:extLst>
              <a:ext uri="{FF2B5EF4-FFF2-40B4-BE49-F238E27FC236}">
                <a16:creationId xmlns:a16="http://schemas.microsoft.com/office/drawing/2014/main" id="{12D2553C-2560-4705-9C18-9A70EE395DED}"/>
              </a:ext>
            </a:extLst>
          </p:cNvPr>
          <p:cNvSpPr/>
          <p:nvPr/>
        </p:nvSpPr>
        <p:spPr>
          <a:xfrm>
            <a:off x="2888943" y="2760158"/>
            <a:ext cx="6136221" cy="1576072"/>
          </a:xfrm>
          <a:prstGeom prst="rect">
            <a:avLst/>
          </a:prstGeom>
        </p:spPr>
        <p:txBody>
          <a:bodyPr wrap="square">
            <a:spAutoFit/>
          </a:bodyPr>
          <a:lstStyle/>
          <a:p>
            <a:pPr algn="just">
              <a:lnSpc>
                <a:spcPct val="140000"/>
              </a:lnSpc>
            </a:pPr>
            <a:r>
              <a:rPr lang="en-US" sz="1000" dirty="0">
                <a:solidFill>
                  <a:schemeClr val="accent2">
                    <a:lumMod val="40000"/>
                    <a:lumOff val="60000"/>
                  </a:schemeClr>
                </a:solidFill>
                <a:hlinkClick r:id="rId3">
                  <a:extLst>
                    <a:ext uri="{A12FA001-AC4F-418D-AE19-62706E023703}">
                      <ahyp:hlinkClr xmlns:ahyp="http://schemas.microsoft.com/office/drawing/2018/hyperlinkcolor" val="tx"/>
                    </a:ext>
                  </a:extLst>
                </a:hlinkClick>
              </a:rPr>
              <a:t>http://www.scorpionshield.pt</a:t>
            </a:r>
            <a:r>
              <a:rPr lang="en-US" sz="1000" dirty="0">
                <a:solidFill>
                  <a:schemeClr val="accent2">
                    <a:lumMod val="40000"/>
                    <a:lumOff val="60000"/>
                  </a:schemeClr>
                </a:solidFill>
              </a:rPr>
              <a:t> 	</a:t>
            </a:r>
          </a:p>
          <a:p>
            <a:pPr algn="just">
              <a:lnSpc>
                <a:spcPct val="140000"/>
              </a:lnSpc>
            </a:pPr>
            <a:r>
              <a:rPr lang="en-US" sz="1000" dirty="0">
                <a:solidFill>
                  <a:schemeClr val="accent2">
                    <a:lumMod val="40000"/>
                    <a:lumOff val="60000"/>
                  </a:schemeClr>
                </a:solidFill>
                <a:hlinkClick r:id="rId4">
                  <a:extLst>
                    <a:ext uri="{A12FA001-AC4F-418D-AE19-62706E023703}">
                      <ahyp:hlinkClr xmlns:ahyp="http://schemas.microsoft.com/office/drawing/2018/hyperlinkcolor" val="tx"/>
                    </a:ext>
                  </a:extLst>
                </a:hlinkClick>
              </a:rPr>
              <a:t>http://www.scorpionshield.org</a:t>
            </a:r>
            <a:r>
              <a:rPr lang="en-US" sz="1000" dirty="0">
                <a:solidFill>
                  <a:schemeClr val="accent2">
                    <a:lumMod val="40000"/>
                    <a:lumOff val="60000"/>
                  </a:schemeClr>
                </a:solidFill>
              </a:rPr>
              <a:t> 	</a:t>
            </a:r>
          </a:p>
          <a:p>
            <a:pPr algn="just">
              <a:lnSpc>
                <a:spcPct val="140000"/>
              </a:lnSpc>
            </a:pPr>
            <a:r>
              <a:rPr lang="en-US" sz="1000" dirty="0">
                <a:solidFill>
                  <a:schemeClr val="accent2">
                    <a:lumMod val="40000"/>
                    <a:lumOff val="60000"/>
                  </a:schemeClr>
                </a:solidFill>
                <a:hlinkClick r:id="rId5">
                  <a:extLst>
                    <a:ext uri="{A12FA001-AC4F-418D-AE19-62706E023703}">
                      <ahyp:hlinkClr xmlns:ahyp="http://schemas.microsoft.com/office/drawing/2018/hyperlinkcolor" val="tx"/>
                    </a:ext>
                  </a:extLst>
                </a:hlinkClick>
              </a:rPr>
              <a:t>http://www.thescorpionshield.com</a:t>
            </a:r>
            <a:endParaRPr lang="en-US" sz="1000" dirty="0">
              <a:solidFill>
                <a:schemeClr val="accent2">
                  <a:lumMod val="40000"/>
                  <a:lumOff val="60000"/>
                </a:schemeClr>
              </a:solidFill>
            </a:endParaRPr>
          </a:p>
          <a:p>
            <a:pPr algn="just">
              <a:lnSpc>
                <a:spcPct val="140000"/>
              </a:lnSpc>
            </a:pPr>
            <a:r>
              <a:rPr lang="en-US" sz="1000" u="sng" dirty="0">
                <a:solidFill>
                  <a:schemeClr val="accent2">
                    <a:lumMod val="40000"/>
                    <a:lumOff val="60000"/>
                  </a:schemeClr>
                </a:solidFill>
                <a:hlinkClick r:id="rId6">
                  <a:extLst>
                    <a:ext uri="{A12FA001-AC4F-418D-AE19-62706E023703}">
                      <ahyp:hlinkClr xmlns:ahyp="http://schemas.microsoft.com/office/drawing/2018/hyperlinkcolor" val="tx"/>
                    </a:ext>
                  </a:extLst>
                </a:hlinkClick>
              </a:rPr>
              <a:t>scorpion@scorpionshield.org</a:t>
            </a:r>
            <a:endParaRPr lang="en-US" sz="1000" u="sng" dirty="0">
              <a:solidFill>
                <a:schemeClr val="accent2">
                  <a:lumMod val="40000"/>
                  <a:lumOff val="60000"/>
                </a:schemeClr>
              </a:solidFill>
            </a:endParaRPr>
          </a:p>
          <a:p>
            <a:pPr algn="just">
              <a:lnSpc>
                <a:spcPct val="140000"/>
              </a:lnSpc>
            </a:pPr>
            <a:endParaRPr lang="en-US" sz="1000" dirty="0">
              <a:solidFill>
                <a:srgbClr val="00B0F0"/>
              </a:solidFill>
            </a:endParaRPr>
          </a:p>
          <a:p>
            <a:pPr algn="just">
              <a:lnSpc>
                <a:spcPct val="140000"/>
              </a:lnSpc>
            </a:pPr>
            <a:r>
              <a:rPr lang="en-US" sz="1000" dirty="0">
                <a:solidFill>
                  <a:srgbClr val="00B0F0"/>
                </a:solidFill>
              </a:rPr>
              <a:t>	Headquarters: 	</a:t>
            </a:r>
            <a:r>
              <a:rPr lang="en-US" sz="1000" dirty="0" err="1">
                <a:solidFill>
                  <a:srgbClr val="00B0F0"/>
                </a:solidFill>
              </a:rPr>
              <a:t>Rua</a:t>
            </a:r>
            <a:r>
              <a:rPr lang="en-US" sz="1000" dirty="0">
                <a:solidFill>
                  <a:srgbClr val="00B0F0"/>
                </a:solidFill>
              </a:rPr>
              <a:t> Latino Coelho 87, 1050-180 </a:t>
            </a:r>
            <a:r>
              <a:rPr lang="en-US" sz="1000" dirty="0" err="1">
                <a:solidFill>
                  <a:srgbClr val="00B0F0"/>
                </a:solidFill>
              </a:rPr>
              <a:t>Lisboa</a:t>
            </a:r>
            <a:r>
              <a:rPr lang="en-US" sz="1000" dirty="0">
                <a:solidFill>
                  <a:srgbClr val="00B0F0"/>
                </a:solidFill>
              </a:rPr>
              <a:t> - Portugal</a:t>
            </a:r>
          </a:p>
          <a:p>
            <a:pPr algn="just">
              <a:lnSpc>
                <a:spcPct val="140000"/>
              </a:lnSpc>
            </a:pPr>
            <a:r>
              <a:rPr lang="en-US" sz="1000" dirty="0">
                <a:solidFill>
                  <a:srgbClr val="00B0F0"/>
                </a:solidFill>
              </a:rPr>
              <a:t>	Training Center: 	</a:t>
            </a:r>
            <a:r>
              <a:rPr lang="pt-PT" sz="1000" dirty="0">
                <a:solidFill>
                  <a:srgbClr val="00B0F0"/>
                </a:solidFill>
              </a:rPr>
              <a:t>Av. Fontes Pereira de Melo 17 3º andar, 1050-116 </a:t>
            </a:r>
            <a:r>
              <a:rPr lang="en-US" sz="1000" dirty="0" err="1">
                <a:solidFill>
                  <a:srgbClr val="00B0F0"/>
                </a:solidFill>
              </a:rPr>
              <a:t>Lisboa</a:t>
            </a:r>
            <a:r>
              <a:rPr lang="en-US" sz="1000" dirty="0">
                <a:solidFill>
                  <a:srgbClr val="00B0F0"/>
                </a:solidFill>
              </a:rPr>
              <a:t> - Portugal</a:t>
            </a:r>
            <a:endParaRPr lang="pt-PT" sz="1000" dirty="0">
              <a:solidFill>
                <a:srgbClr val="00B0F0"/>
              </a:solidFill>
            </a:endParaRPr>
          </a:p>
        </p:txBody>
      </p:sp>
      <p:pic>
        <p:nvPicPr>
          <p:cNvPr id="9" name="Picture 8">
            <a:extLst>
              <a:ext uri="{FF2B5EF4-FFF2-40B4-BE49-F238E27FC236}">
                <a16:creationId xmlns:a16="http://schemas.microsoft.com/office/drawing/2014/main" id="{6BB85D98-33D5-4712-9A3A-ECFB9BAB66E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971800" y="1422971"/>
            <a:ext cx="4221952" cy="1188702"/>
          </a:xfrm>
          <a:prstGeom prst="rect">
            <a:avLst/>
          </a:prstGeom>
          <a:solidFill>
            <a:schemeClr val="tx1"/>
          </a:solidFill>
        </p:spPr>
      </p:pic>
      <p:sp>
        <p:nvSpPr>
          <p:cNvPr id="35" name="Freeform 278">
            <a:extLst>
              <a:ext uri="{FF2B5EF4-FFF2-40B4-BE49-F238E27FC236}">
                <a16:creationId xmlns:a16="http://schemas.microsoft.com/office/drawing/2014/main" id="{88B17BAC-3543-4FCB-9036-1C8DBE332A8D}"/>
              </a:ext>
            </a:extLst>
          </p:cNvPr>
          <p:cNvSpPr>
            <a:spLocks noEditPoints="1"/>
          </p:cNvSpPr>
          <p:nvPr/>
        </p:nvSpPr>
        <p:spPr bwMode="auto">
          <a:xfrm>
            <a:off x="3657599" y="3857625"/>
            <a:ext cx="4999837" cy="507790"/>
          </a:xfrm>
          <a:custGeom>
            <a:avLst/>
            <a:gdLst>
              <a:gd name="T0" fmla="*/ 277 w 295"/>
              <a:gd name="T1" fmla="*/ 207 h 207"/>
              <a:gd name="T2" fmla="*/ 18 w 295"/>
              <a:gd name="T3" fmla="*/ 207 h 207"/>
              <a:gd name="T4" fmla="*/ 0 w 295"/>
              <a:gd name="T5" fmla="*/ 189 h 207"/>
              <a:gd name="T6" fmla="*/ 0 w 295"/>
              <a:gd name="T7" fmla="*/ 18 h 207"/>
              <a:gd name="T8" fmla="*/ 18 w 295"/>
              <a:gd name="T9" fmla="*/ 0 h 207"/>
              <a:gd name="T10" fmla="*/ 277 w 295"/>
              <a:gd name="T11" fmla="*/ 0 h 207"/>
              <a:gd name="T12" fmla="*/ 295 w 295"/>
              <a:gd name="T13" fmla="*/ 18 h 207"/>
              <a:gd name="T14" fmla="*/ 295 w 295"/>
              <a:gd name="T15" fmla="*/ 189 h 207"/>
              <a:gd name="T16" fmla="*/ 277 w 295"/>
              <a:gd name="T17" fmla="*/ 207 h 207"/>
              <a:gd name="T18" fmla="*/ 18 w 295"/>
              <a:gd name="T19" fmla="*/ 4 h 207"/>
              <a:gd name="T20" fmla="*/ 4 w 295"/>
              <a:gd name="T21" fmla="*/ 18 h 207"/>
              <a:gd name="T22" fmla="*/ 4 w 295"/>
              <a:gd name="T23" fmla="*/ 189 h 207"/>
              <a:gd name="T24" fmla="*/ 18 w 295"/>
              <a:gd name="T25" fmla="*/ 203 h 207"/>
              <a:gd name="T26" fmla="*/ 277 w 295"/>
              <a:gd name="T27" fmla="*/ 203 h 207"/>
              <a:gd name="T28" fmla="*/ 291 w 295"/>
              <a:gd name="T29" fmla="*/ 189 h 207"/>
              <a:gd name="T30" fmla="*/ 291 w 295"/>
              <a:gd name="T31" fmla="*/ 18 h 207"/>
              <a:gd name="T32" fmla="*/ 277 w 295"/>
              <a:gd name="T33" fmla="*/ 4 h 207"/>
              <a:gd name="T34" fmla="*/ 18 w 295"/>
              <a:gd name="T35" fmla="*/ 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07">
                <a:moveTo>
                  <a:pt x="277" y="207"/>
                </a:moveTo>
                <a:cubicBezTo>
                  <a:pt x="18" y="207"/>
                  <a:pt x="18" y="207"/>
                  <a:pt x="18" y="207"/>
                </a:cubicBezTo>
                <a:cubicBezTo>
                  <a:pt x="8" y="207"/>
                  <a:pt x="0" y="199"/>
                  <a:pt x="0" y="189"/>
                </a:cubicBezTo>
                <a:cubicBezTo>
                  <a:pt x="0" y="18"/>
                  <a:pt x="0" y="18"/>
                  <a:pt x="0" y="18"/>
                </a:cubicBezTo>
                <a:cubicBezTo>
                  <a:pt x="0" y="8"/>
                  <a:pt x="8" y="0"/>
                  <a:pt x="18" y="0"/>
                </a:cubicBezTo>
                <a:cubicBezTo>
                  <a:pt x="277" y="0"/>
                  <a:pt x="277" y="0"/>
                  <a:pt x="277" y="0"/>
                </a:cubicBezTo>
                <a:cubicBezTo>
                  <a:pt x="287" y="0"/>
                  <a:pt x="295" y="8"/>
                  <a:pt x="295" y="18"/>
                </a:cubicBezTo>
                <a:cubicBezTo>
                  <a:pt x="295" y="189"/>
                  <a:pt x="295" y="189"/>
                  <a:pt x="295" y="189"/>
                </a:cubicBezTo>
                <a:cubicBezTo>
                  <a:pt x="295" y="199"/>
                  <a:pt x="287" y="207"/>
                  <a:pt x="277" y="207"/>
                </a:cubicBezTo>
                <a:close/>
                <a:moveTo>
                  <a:pt x="18" y="4"/>
                </a:moveTo>
                <a:cubicBezTo>
                  <a:pt x="10" y="4"/>
                  <a:pt x="4" y="11"/>
                  <a:pt x="4" y="18"/>
                </a:cubicBezTo>
                <a:cubicBezTo>
                  <a:pt x="4" y="189"/>
                  <a:pt x="4" y="189"/>
                  <a:pt x="4" y="189"/>
                </a:cubicBezTo>
                <a:cubicBezTo>
                  <a:pt x="4" y="197"/>
                  <a:pt x="10" y="203"/>
                  <a:pt x="18" y="203"/>
                </a:cubicBezTo>
                <a:cubicBezTo>
                  <a:pt x="277" y="203"/>
                  <a:pt x="277" y="203"/>
                  <a:pt x="277" y="203"/>
                </a:cubicBezTo>
                <a:cubicBezTo>
                  <a:pt x="285" y="203"/>
                  <a:pt x="291" y="197"/>
                  <a:pt x="291" y="189"/>
                </a:cubicBezTo>
                <a:cubicBezTo>
                  <a:pt x="291" y="18"/>
                  <a:pt x="291" y="18"/>
                  <a:pt x="291" y="18"/>
                </a:cubicBezTo>
                <a:cubicBezTo>
                  <a:pt x="291" y="11"/>
                  <a:pt x="285" y="4"/>
                  <a:pt x="277" y="4"/>
                </a:cubicBezTo>
                <a:lnTo>
                  <a:pt x="18"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37" name="animation">
            <a:extLst>
              <a:ext uri="{FF2B5EF4-FFF2-40B4-BE49-F238E27FC236}">
                <a16:creationId xmlns:a16="http://schemas.microsoft.com/office/drawing/2014/main" id="{019B346B-CC1D-4B9B-840D-E155CB673A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spTree>
    <p:extLst>
      <p:ext uri="{BB962C8B-B14F-4D97-AF65-F5344CB8AC3E}">
        <p14:creationId xmlns:p14="http://schemas.microsoft.com/office/powerpoint/2010/main" val="12076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par>
                                <p:cTn id="8" presetID="22" presetClass="entr" presetSubtype="4"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800"/>
                                        <p:tgtEl>
                                          <p:spTgt spid="82"/>
                                        </p:tgtEl>
                                      </p:cBhvr>
                                    </p:animEffect>
                                  </p:childTnLst>
                                </p:cTn>
                              </p:par>
                              <p:par>
                                <p:cTn id="11" presetID="47" presetClass="entr" presetSubtype="0" fill="hold" grpId="0" nodeType="withEffect">
                                  <p:stCondLst>
                                    <p:cond delay="20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right)">
                                      <p:cBhvr>
                                        <p:cTn id="18" dur="500"/>
                                        <p:tgtEl>
                                          <p:spTgt spid="91"/>
                                        </p:tgtEl>
                                      </p:cBhvr>
                                    </p:animEffect>
                                  </p:childTnLst>
                                </p:cTn>
                              </p:par>
                              <p:par>
                                <p:cTn id="19" presetID="22" presetClass="entr" presetSubtype="4" fill="hold" nodeType="withEffect">
                                  <p:stCondLst>
                                    <p:cond delay="800"/>
                                  </p:stCondLst>
                                  <p:childTnLst>
                                    <p:set>
                                      <p:cBhvr>
                                        <p:cTn id="20" dur="1" fill="hold">
                                          <p:stCondLst>
                                            <p:cond delay="0"/>
                                          </p:stCondLst>
                                        </p:cTn>
                                        <p:tgtEl>
                                          <p:spTgt spid="94"/>
                                        </p:tgtEl>
                                        <p:attrNameLst>
                                          <p:attrName>style.visibility</p:attrName>
                                        </p:attrNameLst>
                                      </p:cBhvr>
                                      <p:to>
                                        <p:strVal val="visible"/>
                                      </p:to>
                                    </p:set>
                                    <p:animEffect transition="in" filter="wipe(down)">
                                      <p:cBhvr>
                                        <p:cTn id="21" dur="800"/>
                                        <p:tgtEl>
                                          <p:spTgt spid="94"/>
                                        </p:tgtEl>
                                      </p:cBhvr>
                                    </p:animEffect>
                                  </p:childTnLst>
                                </p:cTn>
                              </p:par>
                              <p:par>
                                <p:cTn id="22" presetID="22" presetClass="entr" presetSubtype="4" fill="hold" nodeType="withEffect">
                                  <p:stCondLst>
                                    <p:cond delay="1100"/>
                                  </p:stCondLst>
                                  <p:childTnLst>
                                    <p:set>
                                      <p:cBhvr>
                                        <p:cTn id="23" dur="1" fill="hold">
                                          <p:stCondLst>
                                            <p:cond delay="0"/>
                                          </p:stCondLst>
                                        </p:cTn>
                                        <p:tgtEl>
                                          <p:spTgt spid="101"/>
                                        </p:tgtEl>
                                        <p:attrNameLst>
                                          <p:attrName>style.visibility</p:attrName>
                                        </p:attrNameLst>
                                      </p:cBhvr>
                                      <p:to>
                                        <p:strVal val="visible"/>
                                      </p:to>
                                    </p:set>
                                    <p:animEffect transition="in" filter="wipe(down)">
                                      <p:cBhvr>
                                        <p:cTn id="24" dur="800"/>
                                        <p:tgtEl>
                                          <p:spTgt spid="101"/>
                                        </p:tgtEl>
                                      </p:cBhvr>
                                    </p:animEffect>
                                  </p:childTnLst>
                                </p:cTn>
                              </p:par>
                              <p:par>
                                <p:cTn id="25" presetID="10" presetClass="entr" presetSubtype="0" fill="hold" grpId="0" nodeType="withEffect">
                                  <p:stCondLst>
                                    <p:cond delay="11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91"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33">
            <a:extLst>
              <a:ext uri="{FF2B5EF4-FFF2-40B4-BE49-F238E27FC236}">
                <a16:creationId xmlns:a16="http://schemas.microsoft.com/office/drawing/2014/main" id="{F8E97DBE-9C5B-46BA-AC3B-BB7BEFE4B4B7}"/>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91" name="Rectangle 90">
            <a:extLst>
              <a:ext uri="{FF2B5EF4-FFF2-40B4-BE49-F238E27FC236}">
                <a16:creationId xmlns:a16="http://schemas.microsoft.com/office/drawing/2014/main" id="{AD91571D-DC94-4564-B110-0E7CBFE8FAA8}"/>
              </a:ext>
            </a:extLst>
          </p:cNvPr>
          <p:cNvSpPr/>
          <p:nvPr/>
        </p:nvSpPr>
        <p:spPr>
          <a:xfrm>
            <a:off x="3129483" y="1264684"/>
            <a:ext cx="6004780" cy="3214983"/>
          </a:xfrm>
          <a:prstGeom prst="rect">
            <a:avLst/>
          </a:prstGeom>
        </p:spPr>
        <p:txBody>
          <a:bodyPr wrap="square" lIns="0" tIns="0" rIns="0" bIns="0">
            <a:spAutoFit/>
          </a:bodyPr>
          <a:lstStyle/>
          <a:p>
            <a:pPr algn="just">
              <a:lnSpc>
                <a:spcPct val="120000"/>
              </a:lnSpc>
            </a:pPr>
            <a:r>
              <a:rPr lang="en-US" sz="1400" b="1" dirty="0">
                <a:solidFill>
                  <a:srgbClr val="00B0F0"/>
                </a:solidFill>
              </a:rPr>
              <a:t>JOSÉ SEQUEIRA MARTINS</a:t>
            </a:r>
          </a:p>
          <a:p>
            <a:pPr algn="just">
              <a:lnSpc>
                <a:spcPct val="120000"/>
              </a:lnSpc>
            </a:pPr>
            <a:endParaRPr lang="en-US" sz="1000" dirty="0">
              <a:solidFill>
                <a:srgbClr val="00B0F0"/>
              </a:solidFill>
            </a:endParaRPr>
          </a:p>
          <a:p>
            <a:pPr algn="just">
              <a:lnSpc>
                <a:spcPct val="120000"/>
              </a:lnSpc>
            </a:pPr>
            <a:endParaRPr lang="en-US" sz="1000" dirty="0">
              <a:solidFill>
                <a:srgbClr val="00B0F0"/>
              </a:solidFill>
            </a:endParaRPr>
          </a:p>
          <a:p>
            <a:pPr algn="just">
              <a:lnSpc>
                <a:spcPct val="120000"/>
              </a:lnSpc>
            </a:pPr>
            <a:r>
              <a:rPr lang="en-US" sz="1000" dirty="0">
                <a:solidFill>
                  <a:srgbClr val="00B0F0"/>
                </a:solidFill>
              </a:rPr>
              <a:t>EC-COUNCIL ATC (ACCREDITED TRAINING CENTER) MANAGER</a:t>
            </a:r>
          </a:p>
          <a:p>
            <a:pPr algn="just">
              <a:lnSpc>
                <a:spcPct val="120000"/>
              </a:lnSpc>
            </a:pPr>
            <a:r>
              <a:rPr lang="en-US" sz="1000" dirty="0">
                <a:solidFill>
                  <a:srgbClr val="00B0F0"/>
                </a:solidFill>
              </a:rPr>
              <a:t>EC-COUNCIL TC (TEST CENTER) PROCTOR</a:t>
            </a:r>
          </a:p>
          <a:p>
            <a:pPr algn="just">
              <a:lnSpc>
                <a:spcPct val="120000"/>
              </a:lnSpc>
            </a:pPr>
            <a:r>
              <a:rPr lang="en-US" sz="1000" dirty="0">
                <a:solidFill>
                  <a:srgbClr val="00B0F0"/>
                </a:solidFill>
              </a:rPr>
              <a:t>EC-COUNCIL C|CISO CERTIFIED CHIEF INFORMATION SECURITY OFFICER</a:t>
            </a:r>
          </a:p>
          <a:p>
            <a:pPr algn="just">
              <a:lnSpc>
                <a:spcPct val="120000"/>
              </a:lnSpc>
            </a:pPr>
            <a:r>
              <a:rPr lang="en-US" sz="1000" dirty="0">
                <a:solidFill>
                  <a:srgbClr val="00B0F0"/>
                </a:solidFill>
              </a:rPr>
              <a:t>EC-COUNCIL C|EH CERTIFIED ETHICAL HACKER</a:t>
            </a:r>
          </a:p>
          <a:p>
            <a:pPr algn="just">
              <a:lnSpc>
                <a:spcPct val="120000"/>
              </a:lnSpc>
            </a:pPr>
            <a:r>
              <a:rPr lang="en-US" sz="1000" dirty="0">
                <a:solidFill>
                  <a:srgbClr val="00B0F0"/>
                </a:solidFill>
              </a:rPr>
              <a:t>EC-COUNCIL C|EI CERTIFIED EC-COUNCIL INSTRUCTOR</a:t>
            </a:r>
          </a:p>
          <a:p>
            <a:pPr algn="just">
              <a:lnSpc>
                <a:spcPct val="120000"/>
              </a:lnSpc>
            </a:pPr>
            <a:endParaRPr lang="en-US" sz="1000" dirty="0">
              <a:solidFill>
                <a:srgbClr val="00B0F0"/>
              </a:solidFill>
            </a:endParaRPr>
          </a:p>
          <a:p>
            <a:pPr algn="just">
              <a:lnSpc>
                <a:spcPct val="120000"/>
              </a:lnSpc>
            </a:pPr>
            <a:r>
              <a:rPr lang="en-US" sz="1000" dirty="0">
                <a:solidFill>
                  <a:srgbClr val="00B0F0"/>
                </a:solidFill>
              </a:rPr>
              <a:t>TUV-SUD ISO27001 LEAD IMPLEMENTER </a:t>
            </a:r>
          </a:p>
          <a:p>
            <a:pPr algn="just">
              <a:lnSpc>
                <a:spcPct val="120000"/>
              </a:lnSpc>
            </a:pPr>
            <a:r>
              <a:rPr lang="en-US" sz="1000" dirty="0">
                <a:solidFill>
                  <a:srgbClr val="00B0F0"/>
                </a:solidFill>
              </a:rPr>
              <a:t>APQ DPO GDPR PRACTITIONER</a:t>
            </a:r>
          </a:p>
          <a:p>
            <a:pPr algn="just">
              <a:lnSpc>
                <a:spcPct val="120000"/>
              </a:lnSpc>
            </a:pPr>
            <a:endParaRPr lang="en-US" sz="1000" dirty="0">
              <a:solidFill>
                <a:srgbClr val="00B0F0"/>
              </a:solidFill>
            </a:endParaRPr>
          </a:p>
          <a:p>
            <a:pPr algn="just">
              <a:lnSpc>
                <a:spcPct val="120000"/>
              </a:lnSpc>
            </a:pPr>
            <a:r>
              <a:rPr lang="en-US" sz="1000" dirty="0">
                <a:solidFill>
                  <a:srgbClr val="00B0F0"/>
                </a:solidFill>
              </a:rPr>
              <a:t>CONFIDENCIAL (Several) – CISO CHIEF INFORMATION SECURITY OFFICER</a:t>
            </a:r>
          </a:p>
          <a:p>
            <a:pPr algn="just">
              <a:lnSpc>
                <a:spcPct val="120000"/>
              </a:lnSpc>
            </a:pPr>
            <a:r>
              <a:rPr lang="en-US" sz="1000" dirty="0">
                <a:solidFill>
                  <a:srgbClr val="00B0F0"/>
                </a:solidFill>
              </a:rPr>
              <a:t>TIMWETECH – CISO CHIEF INFORMATION SECURITY OFFICER</a:t>
            </a:r>
          </a:p>
          <a:p>
            <a:pPr algn="just">
              <a:lnSpc>
                <a:spcPct val="120000"/>
              </a:lnSpc>
            </a:pPr>
            <a:r>
              <a:rPr lang="en-US" sz="1000" dirty="0">
                <a:solidFill>
                  <a:srgbClr val="00B0F0"/>
                </a:solidFill>
              </a:rPr>
              <a:t>ALTICE – CYBERSECURITY MANAGER</a:t>
            </a:r>
          </a:p>
          <a:p>
            <a:pPr algn="just">
              <a:lnSpc>
                <a:spcPct val="120000"/>
              </a:lnSpc>
            </a:pPr>
            <a:r>
              <a:rPr lang="en-US" sz="1000" dirty="0">
                <a:solidFill>
                  <a:srgbClr val="00B0F0"/>
                </a:solidFill>
              </a:rPr>
              <a:t>PORTUGAL TELECOM – SOFTWARE/HARDWARE ASSETS AND IT GOVERNANCE DIRECTOR</a:t>
            </a:r>
          </a:p>
          <a:p>
            <a:pPr algn="just">
              <a:lnSpc>
                <a:spcPct val="120000"/>
              </a:lnSpc>
            </a:pPr>
            <a:r>
              <a:rPr lang="en-US" sz="1000" dirty="0">
                <a:solidFill>
                  <a:srgbClr val="00B0F0"/>
                </a:solidFill>
              </a:rPr>
              <a:t>PORTUGAL TELECOM INFORMATION SYSTEMS UNIT – SOFTWARE DEVELOPMENT DIRECTOR</a:t>
            </a:r>
          </a:p>
        </p:txBody>
      </p:sp>
      <p:sp>
        <p:nvSpPr>
          <p:cNvPr id="83" name="Title 7">
            <a:extLst>
              <a:ext uri="{FF2B5EF4-FFF2-40B4-BE49-F238E27FC236}">
                <a16:creationId xmlns:a16="http://schemas.microsoft.com/office/drawing/2014/main" id="{B52B5FB1-F02C-4BFE-A30F-45BD3657F41F}"/>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Who We Are</a:t>
            </a:r>
          </a:p>
          <a:p>
            <a:br>
              <a:rPr lang="en-US" sz="1600" b="1" dirty="0"/>
            </a:br>
            <a:r>
              <a:rPr lang="en-US" sz="2000" b="1" u="sng" dirty="0"/>
              <a:t>Founder Profile and Leadership</a:t>
            </a:r>
          </a:p>
        </p:txBody>
      </p:sp>
      <p:grpSp>
        <p:nvGrpSpPr>
          <p:cNvPr id="87" name="Group 86">
            <a:extLst>
              <a:ext uri="{FF2B5EF4-FFF2-40B4-BE49-F238E27FC236}">
                <a16:creationId xmlns:a16="http://schemas.microsoft.com/office/drawing/2014/main" id="{F5393074-7CCF-4C7E-8D91-8F87043358E7}"/>
              </a:ext>
            </a:extLst>
          </p:cNvPr>
          <p:cNvGrpSpPr/>
          <p:nvPr/>
        </p:nvGrpSpPr>
        <p:grpSpPr>
          <a:xfrm>
            <a:off x="699528" y="103206"/>
            <a:ext cx="735309" cy="633887"/>
            <a:chOff x="1596476" y="2028303"/>
            <a:chExt cx="735309" cy="633887"/>
          </a:xfrm>
        </p:grpSpPr>
        <p:sp>
          <p:nvSpPr>
            <p:cNvPr id="96" name="Hexagon 95">
              <a:extLst>
                <a:ext uri="{FF2B5EF4-FFF2-40B4-BE49-F238E27FC236}">
                  <a16:creationId xmlns:a16="http://schemas.microsoft.com/office/drawing/2014/main" id="{A06AEAA0-3A99-42A7-8EAD-8B270A11AD12}"/>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97" name="Picture 96">
              <a:extLst>
                <a:ext uri="{FF2B5EF4-FFF2-40B4-BE49-F238E27FC236}">
                  <a16:creationId xmlns:a16="http://schemas.microsoft.com/office/drawing/2014/main" id="{611CCE6E-19DB-4179-8E21-8C25FF4B8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98" name="Group 97">
            <a:extLst>
              <a:ext uri="{FF2B5EF4-FFF2-40B4-BE49-F238E27FC236}">
                <a16:creationId xmlns:a16="http://schemas.microsoft.com/office/drawing/2014/main" id="{14E14BB3-5CFB-46B4-B580-AB6FB00FA052}"/>
              </a:ext>
            </a:extLst>
          </p:cNvPr>
          <p:cNvGrpSpPr/>
          <p:nvPr/>
        </p:nvGrpSpPr>
        <p:grpSpPr>
          <a:xfrm>
            <a:off x="1322091" y="465683"/>
            <a:ext cx="735309" cy="633887"/>
            <a:chOff x="2219039" y="2390780"/>
            <a:chExt cx="735309" cy="633887"/>
          </a:xfrm>
        </p:grpSpPr>
        <p:sp>
          <p:nvSpPr>
            <p:cNvPr id="99" name="Hexagon 98">
              <a:extLst>
                <a:ext uri="{FF2B5EF4-FFF2-40B4-BE49-F238E27FC236}">
                  <a16:creationId xmlns:a16="http://schemas.microsoft.com/office/drawing/2014/main" id="{9197EE9C-5E0F-48D2-8656-8B8AE74451D2}"/>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0" name="Picture 99">
              <a:extLst>
                <a:ext uri="{FF2B5EF4-FFF2-40B4-BE49-F238E27FC236}">
                  <a16:creationId xmlns:a16="http://schemas.microsoft.com/office/drawing/2014/main" id="{130B0C9A-2475-457F-901E-45650603E85D}"/>
                </a:ext>
              </a:extLst>
            </p:cNvPr>
            <p:cNvPicPr>
              <a:picLocks noChangeAspect="1"/>
            </p:cNvPicPr>
            <p:nvPr/>
          </p:nvPicPr>
          <p:blipFill>
            <a:blip r:embed="rId3"/>
            <a:stretch>
              <a:fillRect/>
            </a:stretch>
          </p:blipFill>
          <p:spPr>
            <a:xfrm>
              <a:off x="2378146" y="2508501"/>
              <a:ext cx="409575" cy="409575"/>
            </a:xfrm>
            <a:prstGeom prst="rect">
              <a:avLst/>
            </a:prstGeom>
          </p:spPr>
        </p:pic>
      </p:grpSp>
      <p:grpSp>
        <p:nvGrpSpPr>
          <p:cNvPr id="101" name="Group 100">
            <a:extLst>
              <a:ext uri="{FF2B5EF4-FFF2-40B4-BE49-F238E27FC236}">
                <a16:creationId xmlns:a16="http://schemas.microsoft.com/office/drawing/2014/main" id="{6232CFB3-FD7D-435E-89DB-E225EBAC6621}"/>
              </a:ext>
            </a:extLst>
          </p:cNvPr>
          <p:cNvGrpSpPr/>
          <p:nvPr/>
        </p:nvGrpSpPr>
        <p:grpSpPr>
          <a:xfrm>
            <a:off x="699528" y="813162"/>
            <a:ext cx="735309" cy="633887"/>
            <a:chOff x="1596476" y="2738259"/>
            <a:chExt cx="735309" cy="633887"/>
          </a:xfrm>
        </p:grpSpPr>
        <p:sp>
          <p:nvSpPr>
            <p:cNvPr id="102" name="Hexagon 101">
              <a:extLst>
                <a:ext uri="{FF2B5EF4-FFF2-40B4-BE49-F238E27FC236}">
                  <a16:creationId xmlns:a16="http://schemas.microsoft.com/office/drawing/2014/main" id="{0621C472-CA79-4FAE-806D-EE8E65A85110}"/>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3" name="Picture 102">
              <a:extLst>
                <a:ext uri="{FF2B5EF4-FFF2-40B4-BE49-F238E27FC236}">
                  <a16:creationId xmlns:a16="http://schemas.microsoft.com/office/drawing/2014/main" id="{7CCD15E2-75AF-4A10-82E0-F83611BF20FE}"/>
                </a:ext>
              </a:extLst>
            </p:cNvPr>
            <p:cNvPicPr>
              <a:picLocks noChangeAspect="1"/>
            </p:cNvPicPr>
            <p:nvPr/>
          </p:nvPicPr>
          <p:blipFill>
            <a:blip r:embed="rId4"/>
            <a:stretch>
              <a:fillRect/>
            </a:stretch>
          </p:blipFill>
          <p:spPr>
            <a:xfrm>
              <a:off x="1753233" y="2845652"/>
              <a:ext cx="428625" cy="419100"/>
            </a:xfrm>
            <a:prstGeom prst="rect">
              <a:avLst/>
            </a:prstGeom>
          </p:spPr>
        </p:pic>
      </p:grpSp>
      <p:grpSp>
        <p:nvGrpSpPr>
          <p:cNvPr id="104" name="Group 103">
            <a:extLst>
              <a:ext uri="{FF2B5EF4-FFF2-40B4-BE49-F238E27FC236}">
                <a16:creationId xmlns:a16="http://schemas.microsoft.com/office/drawing/2014/main" id="{5556713D-00F6-4207-84EF-5F5C67F1748A}"/>
              </a:ext>
            </a:extLst>
          </p:cNvPr>
          <p:cNvGrpSpPr/>
          <p:nvPr/>
        </p:nvGrpSpPr>
        <p:grpSpPr>
          <a:xfrm>
            <a:off x="76964" y="465683"/>
            <a:ext cx="735309" cy="633887"/>
            <a:chOff x="973912" y="2390780"/>
            <a:chExt cx="735309" cy="633887"/>
          </a:xfrm>
        </p:grpSpPr>
        <p:sp>
          <p:nvSpPr>
            <p:cNvPr id="105" name="Hexagon 104">
              <a:extLst>
                <a:ext uri="{FF2B5EF4-FFF2-40B4-BE49-F238E27FC236}">
                  <a16:creationId xmlns:a16="http://schemas.microsoft.com/office/drawing/2014/main" id="{943EE0D8-F1F5-4D00-B17D-2BCCC52EF29B}"/>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6" name="Picture 105">
              <a:extLst>
                <a:ext uri="{FF2B5EF4-FFF2-40B4-BE49-F238E27FC236}">
                  <a16:creationId xmlns:a16="http://schemas.microsoft.com/office/drawing/2014/main" id="{FDFAA7F5-2565-4C47-AD84-F5DEA8F5F2DB}"/>
                </a:ext>
              </a:extLst>
            </p:cNvPr>
            <p:cNvPicPr>
              <a:picLocks noChangeAspect="1"/>
            </p:cNvPicPr>
            <p:nvPr/>
          </p:nvPicPr>
          <p:blipFill>
            <a:blip r:embed="rId5"/>
            <a:stretch>
              <a:fillRect/>
            </a:stretch>
          </p:blipFill>
          <p:spPr>
            <a:xfrm>
              <a:off x="1140599" y="2507260"/>
              <a:ext cx="419100" cy="419100"/>
            </a:xfrm>
            <a:prstGeom prst="rect">
              <a:avLst/>
            </a:prstGeom>
          </p:spPr>
        </p:pic>
      </p:grpSp>
      <p:sp>
        <p:nvSpPr>
          <p:cNvPr id="25" name="Rectangle 3">
            <a:extLst>
              <a:ext uri="{FF2B5EF4-FFF2-40B4-BE49-F238E27FC236}">
                <a16:creationId xmlns:a16="http://schemas.microsoft.com/office/drawing/2014/main" id="{45737A6B-8977-4D8E-854D-C6E17D2F9D05}"/>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nimation">
            <a:extLst>
              <a:ext uri="{FF2B5EF4-FFF2-40B4-BE49-F238E27FC236}">
                <a16:creationId xmlns:a16="http://schemas.microsoft.com/office/drawing/2014/main" id="{80E4C0DF-35E7-44ED-9A42-39F719689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24" name="Picture 23">
            <a:extLst>
              <a:ext uri="{FF2B5EF4-FFF2-40B4-BE49-F238E27FC236}">
                <a16:creationId xmlns:a16="http://schemas.microsoft.com/office/drawing/2014/main" id="{4C383364-A78C-4BA8-A993-9A67AD4752C5}"/>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29" name="Picture 28">
            <a:extLst>
              <a:ext uri="{FF2B5EF4-FFF2-40B4-BE49-F238E27FC236}">
                <a16:creationId xmlns:a16="http://schemas.microsoft.com/office/drawing/2014/main" id="{FE13EE53-CFFD-42B8-974F-0B920AD94EB0}"/>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pic>
        <p:nvPicPr>
          <p:cNvPr id="1026" name="Picture 2" descr="Edit photo">
            <a:extLst>
              <a:ext uri="{FF2B5EF4-FFF2-40B4-BE49-F238E27FC236}">
                <a16:creationId xmlns:a16="http://schemas.microsoft.com/office/drawing/2014/main" id="{61002A1D-63B8-42DC-BF58-BA329F8CF9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1908" y="1245829"/>
            <a:ext cx="1402121" cy="140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6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nodeType="withEffect">
                                  <p:stCondLst>
                                    <p:cond delay="20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nodeType="withEffect">
                                  <p:stCondLst>
                                    <p:cond delay="30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par>
                                <p:cTn id="14" presetID="10" presetClass="entr" presetSubtype="0" fill="hold" nodeType="withEffect">
                                  <p:stCondLst>
                                    <p:cond delay="40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50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par>
                          <p:cTn id="20" fill="hold">
                            <p:stCondLst>
                              <p:cond delay="21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33">
            <a:extLst>
              <a:ext uri="{FF2B5EF4-FFF2-40B4-BE49-F238E27FC236}">
                <a16:creationId xmlns:a16="http://schemas.microsoft.com/office/drawing/2014/main" id="{F8E97DBE-9C5B-46BA-AC3B-BB7BEFE4B4B7}"/>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91" name="Rectangle 90">
            <a:extLst>
              <a:ext uri="{FF2B5EF4-FFF2-40B4-BE49-F238E27FC236}">
                <a16:creationId xmlns:a16="http://schemas.microsoft.com/office/drawing/2014/main" id="{AD91571D-DC94-4564-B110-0E7CBFE8FAA8}"/>
              </a:ext>
            </a:extLst>
          </p:cNvPr>
          <p:cNvSpPr/>
          <p:nvPr/>
        </p:nvSpPr>
        <p:spPr>
          <a:xfrm>
            <a:off x="2831596" y="1240631"/>
            <a:ext cx="6302667" cy="3693319"/>
          </a:xfrm>
          <a:prstGeom prst="rect">
            <a:avLst/>
          </a:prstGeom>
        </p:spPr>
        <p:txBody>
          <a:bodyPr wrap="square" lIns="0" tIns="0" rIns="0" bIns="0">
            <a:spAutoFit/>
          </a:bodyPr>
          <a:lstStyle/>
          <a:p>
            <a:r>
              <a:rPr lang="pt-PT" sz="1200" dirty="0">
                <a:solidFill>
                  <a:srgbClr val="00B0F0"/>
                </a:solidFill>
              </a:rPr>
              <a:t>Technical and Commercial Partner, more than 20 years experience in IT, and IT Security at:</a:t>
            </a:r>
          </a:p>
          <a:p>
            <a:endParaRPr lang="pt-PT" sz="1200" dirty="0">
              <a:solidFill>
                <a:srgbClr val="00B0F0"/>
              </a:solidFill>
            </a:endParaRPr>
          </a:p>
          <a:p>
            <a:r>
              <a:rPr lang="pt-PT" sz="1200" dirty="0">
                <a:solidFill>
                  <a:srgbClr val="00B0F0"/>
                </a:solidFill>
              </a:rPr>
              <a:t>Portugal</a:t>
            </a:r>
          </a:p>
          <a:p>
            <a:r>
              <a:rPr lang="pt-PT" sz="1200" dirty="0">
                <a:solidFill>
                  <a:srgbClr val="00B0F0"/>
                </a:solidFill>
              </a:rPr>
              <a:t>Algérie</a:t>
            </a:r>
          </a:p>
          <a:p>
            <a:r>
              <a:rPr lang="pt-PT" sz="1200" dirty="0">
                <a:solidFill>
                  <a:srgbClr val="00B0F0"/>
                </a:solidFill>
              </a:rPr>
              <a:t>Angola </a:t>
            </a:r>
          </a:p>
          <a:p>
            <a:r>
              <a:rPr lang="pt-PT" sz="1200" dirty="0">
                <a:solidFill>
                  <a:srgbClr val="00B0F0"/>
                </a:solidFill>
              </a:rPr>
              <a:t>Benin</a:t>
            </a:r>
          </a:p>
          <a:p>
            <a:r>
              <a:rPr lang="pt-PT" sz="1200" dirty="0">
                <a:solidFill>
                  <a:srgbClr val="00B0F0"/>
                </a:solidFill>
              </a:rPr>
              <a:t>Camaroon </a:t>
            </a:r>
          </a:p>
          <a:p>
            <a:r>
              <a:rPr lang="pt-PT" sz="1200" dirty="0">
                <a:solidFill>
                  <a:srgbClr val="00B0F0"/>
                </a:solidFill>
              </a:rPr>
              <a:t>Central African Republic </a:t>
            </a:r>
          </a:p>
          <a:p>
            <a:r>
              <a:rPr lang="pt-PT" sz="1200" dirty="0">
                <a:solidFill>
                  <a:srgbClr val="00B0F0"/>
                </a:solidFill>
              </a:rPr>
              <a:t>Congo Republic</a:t>
            </a:r>
          </a:p>
          <a:p>
            <a:r>
              <a:rPr lang="pt-PT" sz="1200" dirty="0">
                <a:solidFill>
                  <a:srgbClr val="00B0F0"/>
                </a:solidFill>
              </a:rPr>
              <a:t>Democratic Republic of Congo </a:t>
            </a:r>
          </a:p>
          <a:p>
            <a:r>
              <a:rPr lang="pt-PT" sz="1200" dirty="0">
                <a:solidFill>
                  <a:srgbClr val="00B0F0"/>
                </a:solidFill>
              </a:rPr>
              <a:t>Egypt</a:t>
            </a:r>
          </a:p>
          <a:p>
            <a:r>
              <a:rPr lang="pt-PT" sz="1200" dirty="0">
                <a:solidFill>
                  <a:srgbClr val="00B0F0"/>
                </a:solidFill>
              </a:rPr>
              <a:t>Gabon </a:t>
            </a:r>
          </a:p>
          <a:p>
            <a:r>
              <a:rPr lang="pt-PT" sz="1200" dirty="0">
                <a:solidFill>
                  <a:srgbClr val="00B0F0"/>
                </a:solidFill>
              </a:rPr>
              <a:t>Ghana</a:t>
            </a:r>
          </a:p>
          <a:p>
            <a:r>
              <a:rPr lang="pt-PT" sz="1200" dirty="0">
                <a:solidFill>
                  <a:srgbClr val="00B0F0"/>
                </a:solidFill>
              </a:rPr>
              <a:t>Ivory Coast </a:t>
            </a:r>
          </a:p>
          <a:p>
            <a:r>
              <a:rPr lang="pt-PT" sz="1200" dirty="0">
                <a:solidFill>
                  <a:srgbClr val="00B0F0"/>
                </a:solidFill>
              </a:rPr>
              <a:t>Morocco</a:t>
            </a:r>
          </a:p>
          <a:p>
            <a:r>
              <a:rPr lang="pt-PT" sz="1200" dirty="0">
                <a:solidFill>
                  <a:srgbClr val="00B0F0"/>
                </a:solidFill>
              </a:rPr>
              <a:t>Mozambique </a:t>
            </a:r>
          </a:p>
          <a:p>
            <a:r>
              <a:rPr lang="pt-PT" sz="1200" dirty="0">
                <a:solidFill>
                  <a:srgbClr val="00B0F0"/>
                </a:solidFill>
              </a:rPr>
              <a:t>Senegal</a:t>
            </a:r>
          </a:p>
          <a:p>
            <a:r>
              <a:rPr lang="pt-PT" sz="1200" dirty="0">
                <a:solidFill>
                  <a:srgbClr val="00B0F0"/>
                </a:solidFill>
              </a:rPr>
              <a:t>South Africa</a:t>
            </a:r>
          </a:p>
          <a:p>
            <a:r>
              <a:rPr lang="pt-PT" sz="1200" dirty="0">
                <a:solidFill>
                  <a:srgbClr val="00B0F0"/>
                </a:solidFill>
              </a:rPr>
              <a:t>	Tunisia</a:t>
            </a:r>
          </a:p>
          <a:p>
            <a:r>
              <a:rPr lang="pt-PT" sz="1200" dirty="0">
                <a:solidFill>
                  <a:srgbClr val="00B0F0"/>
                </a:solidFill>
              </a:rPr>
              <a:t>	</a:t>
            </a:r>
          </a:p>
        </p:txBody>
      </p:sp>
      <p:sp>
        <p:nvSpPr>
          <p:cNvPr id="83" name="Title 7">
            <a:extLst>
              <a:ext uri="{FF2B5EF4-FFF2-40B4-BE49-F238E27FC236}">
                <a16:creationId xmlns:a16="http://schemas.microsoft.com/office/drawing/2014/main" id="{B52B5FB1-F02C-4BFE-A30F-45BD3657F41F}"/>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Who We Are</a:t>
            </a:r>
          </a:p>
          <a:p>
            <a:br>
              <a:rPr lang="en-US" sz="1600" b="1" dirty="0"/>
            </a:br>
            <a:r>
              <a:rPr lang="en-US" sz="2000" b="1" u="sng" dirty="0"/>
              <a:t>Our Reach… Portugal and Africa</a:t>
            </a:r>
          </a:p>
        </p:txBody>
      </p:sp>
      <p:grpSp>
        <p:nvGrpSpPr>
          <p:cNvPr id="87" name="Group 86">
            <a:extLst>
              <a:ext uri="{FF2B5EF4-FFF2-40B4-BE49-F238E27FC236}">
                <a16:creationId xmlns:a16="http://schemas.microsoft.com/office/drawing/2014/main" id="{F5393074-7CCF-4C7E-8D91-8F87043358E7}"/>
              </a:ext>
            </a:extLst>
          </p:cNvPr>
          <p:cNvGrpSpPr/>
          <p:nvPr/>
        </p:nvGrpSpPr>
        <p:grpSpPr>
          <a:xfrm>
            <a:off x="699528" y="103206"/>
            <a:ext cx="735309" cy="633887"/>
            <a:chOff x="1596476" y="2028303"/>
            <a:chExt cx="735309" cy="633887"/>
          </a:xfrm>
        </p:grpSpPr>
        <p:sp>
          <p:nvSpPr>
            <p:cNvPr id="96" name="Hexagon 95">
              <a:extLst>
                <a:ext uri="{FF2B5EF4-FFF2-40B4-BE49-F238E27FC236}">
                  <a16:creationId xmlns:a16="http://schemas.microsoft.com/office/drawing/2014/main" id="{A06AEAA0-3A99-42A7-8EAD-8B270A11AD12}"/>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97" name="Picture 96">
              <a:extLst>
                <a:ext uri="{FF2B5EF4-FFF2-40B4-BE49-F238E27FC236}">
                  <a16:creationId xmlns:a16="http://schemas.microsoft.com/office/drawing/2014/main" id="{611CCE6E-19DB-4179-8E21-8C25FF4B8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98" name="Group 97">
            <a:extLst>
              <a:ext uri="{FF2B5EF4-FFF2-40B4-BE49-F238E27FC236}">
                <a16:creationId xmlns:a16="http://schemas.microsoft.com/office/drawing/2014/main" id="{14E14BB3-5CFB-46B4-B580-AB6FB00FA052}"/>
              </a:ext>
            </a:extLst>
          </p:cNvPr>
          <p:cNvGrpSpPr/>
          <p:nvPr/>
        </p:nvGrpSpPr>
        <p:grpSpPr>
          <a:xfrm>
            <a:off x="1322091" y="465683"/>
            <a:ext cx="735309" cy="633887"/>
            <a:chOff x="2219039" y="2390780"/>
            <a:chExt cx="735309" cy="633887"/>
          </a:xfrm>
        </p:grpSpPr>
        <p:sp>
          <p:nvSpPr>
            <p:cNvPr id="99" name="Hexagon 98">
              <a:extLst>
                <a:ext uri="{FF2B5EF4-FFF2-40B4-BE49-F238E27FC236}">
                  <a16:creationId xmlns:a16="http://schemas.microsoft.com/office/drawing/2014/main" id="{9197EE9C-5E0F-48D2-8656-8B8AE74451D2}"/>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0" name="Picture 99">
              <a:extLst>
                <a:ext uri="{FF2B5EF4-FFF2-40B4-BE49-F238E27FC236}">
                  <a16:creationId xmlns:a16="http://schemas.microsoft.com/office/drawing/2014/main" id="{130B0C9A-2475-457F-901E-45650603E85D}"/>
                </a:ext>
              </a:extLst>
            </p:cNvPr>
            <p:cNvPicPr>
              <a:picLocks noChangeAspect="1"/>
            </p:cNvPicPr>
            <p:nvPr/>
          </p:nvPicPr>
          <p:blipFill>
            <a:blip r:embed="rId3"/>
            <a:stretch>
              <a:fillRect/>
            </a:stretch>
          </p:blipFill>
          <p:spPr>
            <a:xfrm>
              <a:off x="2378146" y="2508501"/>
              <a:ext cx="409575" cy="409575"/>
            </a:xfrm>
            <a:prstGeom prst="rect">
              <a:avLst/>
            </a:prstGeom>
          </p:spPr>
        </p:pic>
      </p:grpSp>
      <p:grpSp>
        <p:nvGrpSpPr>
          <p:cNvPr id="101" name="Group 100">
            <a:extLst>
              <a:ext uri="{FF2B5EF4-FFF2-40B4-BE49-F238E27FC236}">
                <a16:creationId xmlns:a16="http://schemas.microsoft.com/office/drawing/2014/main" id="{6232CFB3-FD7D-435E-89DB-E225EBAC6621}"/>
              </a:ext>
            </a:extLst>
          </p:cNvPr>
          <p:cNvGrpSpPr/>
          <p:nvPr/>
        </p:nvGrpSpPr>
        <p:grpSpPr>
          <a:xfrm>
            <a:off x="699528" y="813162"/>
            <a:ext cx="735309" cy="633887"/>
            <a:chOff x="1596476" y="2738259"/>
            <a:chExt cx="735309" cy="633887"/>
          </a:xfrm>
        </p:grpSpPr>
        <p:sp>
          <p:nvSpPr>
            <p:cNvPr id="102" name="Hexagon 101">
              <a:extLst>
                <a:ext uri="{FF2B5EF4-FFF2-40B4-BE49-F238E27FC236}">
                  <a16:creationId xmlns:a16="http://schemas.microsoft.com/office/drawing/2014/main" id="{0621C472-CA79-4FAE-806D-EE8E65A85110}"/>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3" name="Picture 102">
              <a:extLst>
                <a:ext uri="{FF2B5EF4-FFF2-40B4-BE49-F238E27FC236}">
                  <a16:creationId xmlns:a16="http://schemas.microsoft.com/office/drawing/2014/main" id="{7CCD15E2-75AF-4A10-82E0-F83611BF20FE}"/>
                </a:ext>
              </a:extLst>
            </p:cNvPr>
            <p:cNvPicPr>
              <a:picLocks noChangeAspect="1"/>
            </p:cNvPicPr>
            <p:nvPr/>
          </p:nvPicPr>
          <p:blipFill>
            <a:blip r:embed="rId4"/>
            <a:stretch>
              <a:fillRect/>
            </a:stretch>
          </p:blipFill>
          <p:spPr>
            <a:xfrm>
              <a:off x="1753233" y="2845652"/>
              <a:ext cx="428625" cy="419100"/>
            </a:xfrm>
            <a:prstGeom prst="rect">
              <a:avLst/>
            </a:prstGeom>
          </p:spPr>
        </p:pic>
      </p:grpSp>
      <p:grpSp>
        <p:nvGrpSpPr>
          <p:cNvPr id="104" name="Group 103">
            <a:extLst>
              <a:ext uri="{FF2B5EF4-FFF2-40B4-BE49-F238E27FC236}">
                <a16:creationId xmlns:a16="http://schemas.microsoft.com/office/drawing/2014/main" id="{5556713D-00F6-4207-84EF-5F5C67F1748A}"/>
              </a:ext>
            </a:extLst>
          </p:cNvPr>
          <p:cNvGrpSpPr/>
          <p:nvPr/>
        </p:nvGrpSpPr>
        <p:grpSpPr>
          <a:xfrm>
            <a:off x="76964" y="465683"/>
            <a:ext cx="735309" cy="633887"/>
            <a:chOff x="973912" y="2390780"/>
            <a:chExt cx="735309" cy="633887"/>
          </a:xfrm>
        </p:grpSpPr>
        <p:sp>
          <p:nvSpPr>
            <p:cNvPr id="105" name="Hexagon 104">
              <a:extLst>
                <a:ext uri="{FF2B5EF4-FFF2-40B4-BE49-F238E27FC236}">
                  <a16:creationId xmlns:a16="http://schemas.microsoft.com/office/drawing/2014/main" id="{943EE0D8-F1F5-4D00-B17D-2BCCC52EF29B}"/>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6" name="Picture 105">
              <a:extLst>
                <a:ext uri="{FF2B5EF4-FFF2-40B4-BE49-F238E27FC236}">
                  <a16:creationId xmlns:a16="http://schemas.microsoft.com/office/drawing/2014/main" id="{FDFAA7F5-2565-4C47-AD84-F5DEA8F5F2DB}"/>
                </a:ext>
              </a:extLst>
            </p:cNvPr>
            <p:cNvPicPr>
              <a:picLocks noChangeAspect="1"/>
            </p:cNvPicPr>
            <p:nvPr/>
          </p:nvPicPr>
          <p:blipFill>
            <a:blip r:embed="rId5"/>
            <a:stretch>
              <a:fillRect/>
            </a:stretch>
          </p:blipFill>
          <p:spPr>
            <a:xfrm>
              <a:off x="1140599" y="2507260"/>
              <a:ext cx="419100" cy="419100"/>
            </a:xfrm>
            <a:prstGeom prst="rect">
              <a:avLst/>
            </a:prstGeom>
          </p:spPr>
        </p:pic>
      </p:grpSp>
      <p:sp>
        <p:nvSpPr>
          <p:cNvPr id="25" name="Rectangle 3">
            <a:extLst>
              <a:ext uri="{FF2B5EF4-FFF2-40B4-BE49-F238E27FC236}">
                <a16:creationId xmlns:a16="http://schemas.microsoft.com/office/drawing/2014/main" id="{45737A6B-8977-4D8E-854D-C6E17D2F9D05}"/>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nimation">
            <a:extLst>
              <a:ext uri="{FF2B5EF4-FFF2-40B4-BE49-F238E27FC236}">
                <a16:creationId xmlns:a16="http://schemas.microsoft.com/office/drawing/2014/main" id="{80E4C0DF-35E7-44ED-9A42-39F719689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23" name="Picture 22">
            <a:extLst>
              <a:ext uri="{FF2B5EF4-FFF2-40B4-BE49-F238E27FC236}">
                <a16:creationId xmlns:a16="http://schemas.microsoft.com/office/drawing/2014/main" id="{B1DCCA24-2CA7-4D12-9011-D43E85772C88}"/>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24" name="Picture 23">
            <a:extLst>
              <a:ext uri="{FF2B5EF4-FFF2-40B4-BE49-F238E27FC236}">
                <a16:creationId xmlns:a16="http://schemas.microsoft.com/office/drawing/2014/main" id="{39864444-B2F2-4D2C-8E3C-2CB96294D002}"/>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pic>
        <p:nvPicPr>
          <p:cNvPr id="2" name="Picture 1">
            <a:extLst>
              <a:ext uri="{FF2B5EF4-FFF2-40B4-BE49-F238E27FC236}">
                <a16:creationId xmlns:a16="http://schemas.microsoft.com/office/drawing/2014/main" id="{227D532B-0E82-440B-B0BA-AE7C7CAF2F0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63000"/>
                    </a14:imgEffect>
                  </a14:imgLayer>
                </a14:imgProps>
              </a:ext>
            </a:extLst>
          </a:blip>
          <a:stretch>
            <a:fillRect/>
          </a:stretch>
        </p:blipFill>
        <p:spPr>
          <a:xfrm>
            <a:off x="5168101" y="2936012"/>
            <a:ext cx="1291806" cy="1413261"/>
          </a:xfrm>
          <a:prstGeom prst="rect">
            <a:avLst/>
          </a:prstGeom>
        </p:spPr>
      </p:pic>
      <p:pic>
        <p:nvPicPr>
          <p:cNvPr id="28" name="Picture 2" descr="Resultado de imagem para MAPA DE PORTUGAL">
            <a:extLst>
              <a:ext uri="{FF2B5EF4-FFF2-40B4-BE49-F238E27FC236}">
                <a16:creationId xmlns:a16="http://schemas.microsoft.com/office/drawing/2014/main" id="{6359D8FF-425E-45B0-9362-254B73539F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89550" y="2800350"/>
            <a:ext cx="71247" cy="1442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DA0B764-ABB4-4F96-A11F-12076166BEB9}"/>
              </a:ext>
            </a:extLst>
          </p:cNvPr>
          <p:cNvPicPr>
            <a:picLocks noChangeAspect="1"/>
          </p:cNvPicPr>
          <p:nvPr/>
        </p:nvPicPr>
        <p:blipFill>
          <a:blip r:embed="rId12">
            <a:extLst>
              <a:ext uri="{BEBA8EAE-BF5A-486C-A8C5-ECC9F3942E4B}">
                <a14:imgProps xmlns:a14="http://schemas.microsoft.com/office/drawing/2010/main">
                  <a14:imgLayer r:embed="rId10">
                    <a14:imgEffect>
                      <a14:sharpenSoften amount="31000"/>
                    </a14:imgEffect>
                  </a14:imgLayer>
                </a14:imgProps>
              </a:ext>
            </a:extLst>
          </a:blip>
          <a:stretch>
            <a:fillRect/>
          </a:stretch>
        </p:blipFill>
        <p:spPr>
          <a:xfrm>
            <a:off x="6083773" y="1491673"/>
            <a:ext cx="2806004" cy="3069823"/>
          </a:xfrm>
          <a:prstGeom prst="rect">
            <a:avLst/>
          </a:prstGeom>
        </p:spPr>
      </p:pic>
    </p:spTree>
    <p:extLst>
      <p:ext uri="{BB962C8B-B14F-4D97-AF65-F5344CB8AC3E}">
        <p14:creationId xmlns:p14="http://schemas.microsoft.com/office/powerpoint/2010/main" val="417044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6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nodeType="withEffect">
                                  <p:stCondLst>
                                    <p:cond delay="20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nodeType="withEffect">
                                  <p:stCondLst>
                                    <p:cond delay="30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500"/>
                                        <p:tgtEl>
                                          <p:spTgt spid="98"/>
                                        </p:tgtEl>
                                      </p:cBhvr>
                                    </p:animEffect>
                                  </p:childTnLst>
                                </p:cTn>
                              </p:par>
                              <p:par>
                                <p:cTn id="14" presetID="10" presetClass="entr" presetSubtype="0" fill="hold" nodeType="withEffect">
                                  <p:stCondLst>
                                    <p:cond delay="40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50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par>
                          <p:cTn id="20" fill="hold">
                            <p:stCondLst>
                              <p:cond delay="21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6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33">
            <a:extLst>
              <a:ext uri="{FF2B5EF4-FFF2-40B4-BE49-F238E27FC236}">
                <a16:creationId xmlns:a16="http://schemas.microsoft.com/office/drawing/2014/main" id="{F8E97DBE-9C5B-46BA-AC3B-BB7BEFE4B4B7}"/>
              </a:ext>
            </a:extLst>
          </p:cNvPr>
          <p:cNvSpPr>
            <a:spLocks noEditPoints="1"/>
          </p:cNvSpPr>
          <p:nvPr/>
        </p:nvSpPr>
        <p:spPr bwMode="auto">
          <a:xfrm>
            <a:off x="2286000" y="600075"/>
            <a:ext cx="6743019" cy="436462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tx1">
              <a:lumMod val="85000"/>
              <a:lumOff val="1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92" name="Rectangle 91">
            <a:extLst>
              <a:ext uri="{FF2B5EF4-FFF2-40B4-BE49-F238E27FC236}">
                <a16:creationId xmlns:a16="http://schemas.microsoft.com/office/drawing/2014/main" id="{A739B7A3-D168-41A0-A96F-DAF24DA18A33}"/>
              </a:ext>
            </a:extLst>
          </p:cNvPr>
          <p:cNvSpPr/>
          <p:nvPr/>
        </p:nvSpPr>
        <p:spPr>
          <a:xfrm>
            <a:off x="2900741" y="789006"/>
            <a:ext cx="82298" cy="8229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nvGrpSpPr>
          <p:cNvPr id="87" name="Group 86">
            <a:extLst>
              <a:ext uri="{FF2B5EF4-FFF2-40B4-BE49-F238E27FC236}">
                <a16:creationId xmlns:a16="http://schemas.microsoft.com/office/drawing/2014/main" id="{F5393074-7CCF-4C7E-8D91-8F87043358E7}"/>
              </a:ext>
            </a:extLst>
          </p:cNvPr>
          <p:cNvGrpSpPr/>
          <p:nvPr/>
        </p:nvGrpSpPr>
        <p:grpSpPr>
          <a:xfrm>
            <a:off x="699528" y="103206"/>
            <a:ext cx="735309" cy="633887"/>
            <a:chOff x="1596476" y="2028303"/>
            <a:chExt cx="735309" cy="633887"/>
          </a:xfrm>
        </p:grpSpPr>
        <p:sp>
          <p:nvSpPr>
            <p:cNvPr id="96" name="Hexagon 95">
              <a:extLst>
                <a:ext uri="{FF2B5EF4-FFF2-40B4-BE49-F238E27FC236}">
                  <a16:creationId xmlns:a16="http://schemas.microsoft.com/office/drawing/2014/main" id="{A06AEAA0-3A99-42A7-8EAD-8B270A11AD12}"/>
                </a:ext>
              </a:extLst>
            </p:cNvPr>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97" name="Picture 96">
              <a:extLst>
                <a:ext uri="{FF2B5EF4-FFF2-40B4-BE49-F238E27FC236}">
                  <a16:creationId xmlns:a16="http://schemas.microsoft.com/office/drawing/2014/main" id="{611CCE6E-19DB-4179-8E21-8C25FF4B8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grpSp>
        <p:nvGrpSpPr>
          <p:cNvPr id="98" name="Group 97">
            <a:extLst>
              <a:ext uri="{FF2B5EF4-FFF2-40B4-BE49-F238E27FC236}">
                <a16:creationId xmlns:a16="http://schemas.microsoft.com/office/drawing/2014/main" id="{14E14BB3-5CFB-46B4-B580-AB6FB00FA052}"/>
              </a:ext>
            </a:extLst>
          </p:cNvPr>
          <p:cNvGrpSpPr/>
          <p:nvPr/>
        </p:nvGrpSpPr>
        <p:grpSpPr>
          <a:xfrm>
            <a:off x="1322091" y="465683"/>
            <a:ext cx="735309" cy="633887"/>
            <a:chOff x="2219039" y="2390780"/>
            <a:chExt cx="735309" cy="633887"/>
          </a:xfrm>
        </p:grpSpPr>
        <p:sp>
          <p:nvSpPr>
            <p:cNvPr id="99" name="Hexagon 98">
              <a:extLst>
                <a:ext uri="{FF2B5EF4-FFF2-40B4-BE49-F238E27FC236}">
                  <a16:creationId xmlns:a16="http://schemas.microsoft.com/office/drawing/2014/main" id="{9197EE9C-5E0F-48D2-8656-8B8AE74451D2}"/>
                </a:ext>
              </a:extLst>
            </p:cNvPr>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0" name="Picture 99">
              <a:extLst>
                <a:ext uri="{FF2B5EF4-FFF2-40B4-BE49-F238E27FC236}">
                  <a16:creationId xmlns:a16="http://schemas.microsoft.com/office/drawing/2014/main" id="{130B0C9A-2475-457F-901E-45650603E85D}"/>
                </a:ext>
              </a:extLst>
            </p:cNvPr>
            <p:cNvPicPr>
              <a:picLocks noChangeAspect="1"/>
            </p:cNvPicPr>
            <p:nvPr/>
          </p:nvPicPr>
          <p:blipFill>
            <a:blip r:embed="rId3"/>
            <a:stretch>
              <a:fillRect/>
            </a:stretch>
          </p:blipFill>
          <p:spPr>
            <a:xfrm>
              <a:off x="2378146" y="2508501"/>
              <a:ext cx="409575" cy="409575"/>
            </a:xfrm>
            <a:prstGeom prst="rect">
              <a:avLst/>
            </a:prstGeom>
          </p:spPr>
        </p:pic>
      </p:grpSp>
      <p:grpSp>
        <p:nvGrpSpPr>
          <p:cNvPr id="101" name="Group 100">
            <a:extLst>
              <a:ext uri="{FF2B5EF4-FFF2-40B4-BE49-F238E27FC236}">
                <a16:creationId xmlns:a16="http://schemas.microsoft.com/office/drawing/2014/main" id="{6232CFB3-FD7D-435E-89DB-E225EBAC6621}"/>
              </a:ext>
            </a:extLst>
          </p:cNvPr>
          <p:cNvGrpSpPr/>
          <p:nvPr/>
        </p:nvGrpSpPr>
        <p:grpSpPr>
          <a:xfrm>
            <a:off x="699528" y="813162"/>
            <a:ext cx="735309" cy="633887"/>
            <a:chOff x="1596476" y="2738259"/>
            <a:chExt cx="735309" cy="633887"/>
          </a:xfrm>
        </p:grpSpPr>
        <p:sp>
          <p:nvSpPr>
            <p:cNvPr id="102" name="Hexagon 101">
              <a:extLst>
                <a:ext uri="{FF2B5EF4-FFF2-40B4-BE49-F238E27FC236}">
                  <a16:creationId xmlns:a16="http://schemas.microsoft.com/office/drawing/2014/main" id="{0621C472-CA79-4FAE-806D-EE8E65A85110}"/>
                </a:ext>
              </a:extLst>
            </p:cNvPr>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3" name="Picture 102">
              <a:extLst>
                <a:ext uri="{FF2B5EF4-FFF2-40B4-BE49-F238E27FC236}">
                  <a16:creationId xmlns:a16="http://schemas.microsoft.com/office/drawing/2014/main" id="{7CCD15E2-75AF-4A10-82E0-F83611BF20FE}"/>
                </a:ext>
              </a:extLst>
            </p:cNvPr>
            <p:cNvPicPr>
              <a:picLocks noChangeAspect="1"/>
            </p:cNvPicPr>
            <p:nvPr/>
          </p:nvPicPr>
          <p:blipFill>
            <a:blip r:embed="rId4"/>
            <a:stretch>
              <a:fillRect/>
            </a:stretch>
          </p:blipFill>
          <p:spPr>
            <a:xfrm>
              <a:off x="1753233" y="2845652"/>
              <a:ext cx="428625" cy="419100"/>
            </a:xfrm>
            <a:prstGeom prst="rect">
              <a:avLst/>
            </a:prstGeom>
          </p:spPr>
        </p:pic>
      </p:grpSp>
      <p:grpSp>
        <p:nvGrpSpPr>
          <p:cNvPr id="104" name="Group 103">
            <a:extLst>
              <a:ext uri="{FF2B5EF4-FFF2-40B4-BE49-F238E27FC236}">
                <a16:creationId xmlns:a16="http://schemas.microsoft.com/office/drawing/2014/main" id="{5556713D-00F6-4207-84EF-5F5C67F1748A}"/>
              </a:ext>
            </a:extLst>
          </p:cNvPr>
          <p:cNvGrpSpPr/>
          <p:nvPr/>
        </p:nvGrpSpPr>
        <p:grpSpPr>
          <a:xfrm>
            <a:off x="76964" y="465683"/>
            <a:ext cx="735309" cy="633887"/>
            <a:chOff x="973912" y="2390780"/>
            <a:chExt cx="735309" cy="633887"/>
          </a:xfrm>
        </p:grpSpPr>
        <p:sp>
          <p:nvSpPr>
            <p:cNvPr id="105" name="Hexagon 104">
              <a:extLst>
                <a:ext uri="{FF2B5EF4-FFF2-40B4-BE49-F238E27FC236}">
                  <a16:creationId xmlns:a16="http://schemas.microsoft.com/office/drawing/2014/main" id="{943EE0D8-F1F5-4D00-B17D-2BCCC52EF29B}"/>
                </a:ext>
              </a:extLst>
            </p:cNvPr>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06" name="Picture 105">
              <a:extLst>
                <a:ext uri="{FF2B5EF4-FFF2-40B4-BE49-F238E27FC236}">
                  <a16:creationId xmlns:a16="http://schemas.microsoft.com/office/drawing/2014/main" id="{FDFAA7F5-2565-4C47-AD84-F5DEA8F5F2DB}"/>
                </a:ext>
              </a:extLst>
            </p:cNvPr>
            <p:cNvPicPr>
              <a:picLocks noChangeAspect="1"/>
            </p:cNvPicPr>
            <p:nvPr/>
          </p:nvPicPr>
          <p:blipFill>
            <a:blip r:embed="rId5"/>
            <a:stretch>
              <a:fillRect/>
            </a:stretch>
          </p:blipFill>
          <p:spPr>
            <a:xfrm>
              <a:off x="1140599" y="2507260"/>
              <a:ext cx="419100" cy="419100"/>
            </a:xfrm>
            <a:prstGeom prst="rect">
              <a:avLst/>
            </a:prstGeom>
          </p:spPr>
        </p:pic>
      </p:grpSp>
      <p:sp>
        <p:nvSpPr>
          <p:cNvPr id="25" name="Rectangle 3">
            <a:extLst>
              <a:ext uri="{FF2B5EF4-FFF2-40B4-BE49-F238E27FC236}">
                <a16:creationId xmlns:a16="http://schemas.microsoft.com/office/drawing/2014/main" id="{45737A6B-8977-4D8E-854D-C6E17D2F9D05}"/>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nimation">
            <a:extLst>
              <a:ext uri="{FF2B5EF4-FFF2-40B4-BE49-F238E27FC236}">
                <a16:creationId xmlns:a16="http://schemas.microsoft.com/office/drawing/2014/main" id="{80E4C0DF-35E7-44ED-9A42-39F719689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23" name="Picture 22">
            <a:extLst>
              <a:ext uri="{FF2B5EF4-FFF2-40B4-BE49-F238E27FC236}">
                <a16:creationId xmlns:a16="http://schemas.microsoft.com/office/drawing/2014/main" id="{A50E94DE-4581-49E7-B05C-9F936398DF7F}"/>
              </a:ext>
            </a:extLst>
          </p:cNvPr>
          <p:cNvPicPr>
            <a:picLocks noChangeAspect="1"/>
          </p:cNvPicPr>
          <p:nvPr/>
        </p:nvPicPr>
        <p:blipFill>
          <a:blip r:embed="rId7"/>
          <a:stretch>
            <a:fillRect/>
          </a:stretch>
        </p:blipFill>
        <p:spPr>
          <a:xfrm>
            <a:off x="51488" y="4591230"/>
            <a:ext cx="528779" cy="518308"/>
          </a:xfrm>
          <a:prstGeom prst="rect">
            <a:avLst/>
          </a:prstGeom>
          <a:solidFill>
            <a:schemeClr val="tx1"/>
          </a:solidFill>
        </p:spPr>
      </p:pic>
      <p:pic>
        <p:nvPicPr>
          <p:cNvPr id="24" name="Picture 23">
            <a:extLst>
              <a:ext uri="{FF2B5EF4-FFF2-40B4-BE49-F238E27FC236}">
                <a16:creationId xmlns:a16="http://schemas.microsoft.com/office/drawing/2014/main" id="{DE51EE53-CD85-4716-B569-DEDE50F15D34}"/>
              </a:ext>
            </a:extLst>
          </p:cNvPr>
          <p:cNvPicPr>
            <a:picLocks noChangeAspect="1"/>
          </p:cNvPicPr>
          <p:nvPr/>
        </p:nvPicPr>
        <p:blipFill>
          <a:blip r:embed="rId8"/>
          <a:stretch>
            <a:fillRect/>
          </a:stretch>
        </p:blipFill>
        <p:spPr>
          <a:xfrm>
            <a:off x="631755" y="4752870"/>
            <a:ext cx="2275517" cy="222261"/>
          </a:xfrm>
          <a:prstGeom prst="rect">
            <a:avLst/>
          </a:prstGeom>
          <a:solidFill>
            <a:schemeClr val="tx1"/>
          </a:solidFill>
        </p:spPr>
      </p:pic>
      <p:pic>
        <p:nvPicPr>
          <p:cNvPr id="2050" name="Picture 2" descr="Resultado de imagem para MAPA DE PORTUGAL">
            <a:extLst>
              <a:ext uri="{FF2B5EF4-FFF2-40B4-BE49-F238E27FC236}">
                <a16:creationId xmlns:a16="http://schemas.microsoft.com/office/drawing/2014/main" id="{1610E0C7-03B5-4FD0-82B5-18093E960F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9550" y="2800350"/>
            <a:ext cx="71247" cy="144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MAPA DE PORTUGAL">
            <a:extLst>
              <a:ext uri="{FF2B5EF4-FFF2-40B4-BE49-F238E27FC236}">
                <a16:creationId xmlns:a16="http://schemas.microsoft.com/office/drawing/2014/main" id="{7443717A-2FE9-43BD-931B-5FB550D57A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5546" y="1488227"/>
            <a:ext cx="1462502" cy="29597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BFDFF48-A68B-4A9A-8BDB-0ADE78FA1C2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100000"/>
                    </a14:imgEffect>
                    <a14:imgEffect>
                      <a14:brightnessContrast bright="-70000"/>
                    </a14:imgEffect>
                  </a14:imgLayer>
                </a14:imgProps>
              </a:ext>
            </a:extLst>
          </a:blip>
          <a:stretch>
            <a:fillRect/>
          </a:stretch>
        </p:blipFill>
        <p:spPr>
          <a:xfrm>
            <a:off x="5168101" y="2936012"/>
            <a:ext cx="1291806" cy="1413261"/>
          </a:xfrm>
          <a:prstGeom prst="rect">
            <a:avLst/>
          </a:prstGeom>
          <a:noFill/>
        </p:spPr>
      </p:pic>
      <p:sp>
        <p:nvSpPr>
          <p:cNvPr id="28" name="Title 7">
            <a:extLst>
              <a:ext uri="{FF2B5EF4-FFF2-40B4-BE49-F238E27FC236}">
                <a16:creationId xmlns:a16="http://schemas.microsoft.com/office/drawing/2014/main" id="{C319BAF5-304C-468E-BF03-5EDA51063F40}"/>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Who We Are</a:t>
            </a:r>
          </a:p>
          <a:p>
            <a:br>
              <a:rPr lang="en-US" sz="1600" b="1" dirty="0"/>
            </a:br>
            <a:r>
              <a:rPr lang="en-US" sz="2000" b="1" u="sng" dirty="0"/>
              <a:t>Our Reach… Portugal and Africa</a:t>
            </a:r>
          </a:p>
        </p:txBody>
      </p:sp>
      <p:sp>
        <p:nvSpPr>
          <p:cNvPr id="91" name="Rectangle 90">
            <a:extLst>
              <a:ext uri="{FF2B5EF4-FFF2-40B4-BE49-F238E27FC236}">
                <a16:creationId xmlns:a16="http://schemas.microsoft.com/office/drawing/2014/main" id="{AD91571D-DC94-4564-B110-0E7CBFE8FAA8}"/>
              </a:ext>
            </a:extLst>
          </p:cNvPr>
          <p:cNvSpPr/>
          <p:nvPr/>
        </p:nvSpPr>
        <p:spPr>
          <a:xfrm>
            <a:off x="2900741" y="1200150"/>
            <a:ext cx="6233522" cy="2897653"/>
          </a:xfrm>
          <a:prstGeom prst="rect">
            <a:avLst/>
          </a:prstGeom>
        </p:spPr>
        <p:txBody>
          <a:bodyPr wrap="square" lIns="0" tIns="0" rIns="0" bIns="0">
            <a:spAutoFit/>
          </a:bodyPr>
          <a:lstStyle/>
          <a:p>
            <a:pPr algn="just">
              <a:lnSpc>
                <a:spcPct val="120000"/>
              </a:lnSpc>
            </a:pPr>
            <a:r>
              <a:rPr lang="en-US" sz="1300" dirty="0">
                <a:solidFill>
                  <a:srgbClr val="00B0F0"/>
                </a:solidFill>
              </a:rPr>
              <a:t>3 months old and already some of our reference customers IN PORTUGAL:</a:t>
            </a:r>
          </a:p>
          <a:p>
            <a:pPr algn="just">
              <a:lnSpc>
                <a:spcPct val="120000"/>
              </a:lnSpc>
            </a:pPr>
            <a:endParaRPr lang="en-US" sz="1300" dirty="0">
              <a:solidFill>
                <a:srgbClr val="00B0F0"/>
              </a:solidFill>
            </a:endParaRPr>
          </a:p>
          <a:p>
            <a:pPr algn="just">
              <a:lnSpc>
                <a:spcPct val="120000"/>
              </a:lnSpc>
            </a:pPr>
            <a:r>
              <a:rPr lang="en-US" sz="1200" dirty="0">
                <a:solidFill>
                  <a:srgbClr val="00B0F0"/>
                </a:solidFill>
              </a:rPr>
              <a:t>ACCENTURE</a:t>
            </a:r>
          </a:p>
          <a:p>
            <a:pPr algn="just">
              <a:lnSpc>
                <a:spcPct val="120000"/>
              </a:lnSpc>
            </a:pPr>
            <a:r>
              <a:rPr lang="en-US" sz="1200" dirty="0">
                <a:solidFill>
                  <a:srgbClr val="00B0F0"/>
                </a:solidFill>
              </a:rPr>
              <a:t>AXIANS</a:t>
            </a:r>
          </a:p>
          <a:p>
            <a:pPr algn="just">
              <a:lnSpc>
                <a:spcPct val="120000"/>
              </a:lnSpc>
            </a:pPr>
            <a:r>
              <a:rPr lang="en-US" sz="1200" dirty="0">
                <a:solidFill>
                  <a:srgbClr val="00B0F0"/>
                </a:solidFill>
              </a:rPr>
              <a:t>OUTSYSTEMS</a:t>
            </a:r>
          </a:p>
          <a:p>
            <a:pPr algn="just">
              <a:lnSpc>
                <a:spcPct val="120000"/>
              </a:lnSpc>
            </a:pPr>
            <a:r>
              <a:rPr lang="en-US" sz="1200" dirty="0">
                <a:solidFill>
                  <a:srgbClr val="00B0F0"/>
                </a:solidFill>
              </a:rPr>
              <a:t>CGD - CAIXA GERAL DE DEPÓSITOS</a:t>
            </a:r>
          </a:p>
          <a:p>
            <a:pPr algn="just">
              <a:lnSpc>
                <a:spcPct val="120000"/>
              </a:lnSpc>
            </a:pPr>
            <a:r>
              <a:rPr lang="en-US" sz="1200" dirty="0">
                <a:solidFill>
                  <a:srgbClr val="00B0F0"/>
                </a:solidFill>
              </a:rPr>
              <a:t>AE - AENERGY</a:t>
            </a:r>
          </a:p>
          <a:p>
            <a:pPr algn="just">
              <a:lnSpc>
                <a:spcPct val="120000"/>
              </a:lnSpc>
            </a:pPr>
            <a:r>
              <a:rPr lang="en-US" sz="1200" dirty="0">
                <a:solidFill>
                  <a:srgbClr val="00B0F0"/>
                </a:solidFill>
              </a:rPr>
              <a:t>TP - TELEPERFOMANCE</a:t>
            </a:r>
          </a:p>
          <a:p>
            <a:pPr algn="just">
              <a:lnSpc>
                <a:spcPct val="120000"/>
              </a:lnSpc>
            </a:pPr>
            <a:r>
              <a:rPr lang="en-US" sz="1200" dirty="0">
                <a:solidFill>
                  <a:srgbClr val="00B0F0"/>
                </a:solidFill>
              </a:rPr>
              <a:t>JFB - JUNTA DE FREGUESIA DE BENFICA</a:t>
            </a:r>
          </a:p>
          <a:p>
            <a:pPr algn="just">
              <a:lnSpc>
                <a:spcPct val="120000"/>
              </a:lnSpc>
            </a:pPr>
            <a:r>
              <a:rPr lang="en-US" sz="1200" dirty="0">
                <a:solidFill>
                  <a:srgbClr val="00B0F0"/>
                </a:solidFill>
              </a:rPr>
              <a:t>SIBS - SOCIEDADE INTERBANCÁRIA DE SERVIÇOS</a:t>
            </a:r>
          </a:p>
          <a:p>
            <a:pPr algn="just">
              <a:lnSpc>
                <a:spcPct val="120000"/>
              </a:lnSpc>
            </a:pPr>
            <a:r>
              <a:rPr lang="en-US" sz="1200" dirty="0">
                <a:solidFill>
                  <a:srgbClr val="00B0F0"/>
                </a:solidFill>
              </a:rPr>
              <a:t>BDP - BANCO DE PORTUGAL</a:t>
            </a:r>
          </a:p>
          <a:p>
            <a:pPr algn="just">
              <a:lnSpc>
                <a:spcPct val="120000"/>
              </a:lnSpc>
            </a:pPr>
            <a:r>
              <a:rPr lang="en-US" sz="1200" dirty="0">
                <a:solidFill>
                  <a:srgbClr val="00B0F0"/>
                </a:solidFill>
              </a:rPr>
              <a:t>BCP - BANCO COMERCIAL PORTUGUÊS</a:t>
            </a:r>
          </a:p>
          <a:p>
            <a:pPr algn="just">
              <a:lnSpc>
                <a:spcPct val="120000"/>
              </a:lnSpc>
            </a:pPr>
            <a:r>
              <a:rPr lang="en-US" sz="1200" dirty="0">
                <a:solidFill>
                  <a:srgbClr val="00B0F0"/>
                </a:solidFill>
              </a:rPr>
              <a:t>…</a:t>
            </a:r>
          </a:p>
        </p:txBody>
      </p:sp>
    </p:spTree>
    <p:extLst>
      <p:ext uri="{BB962C8B-B14F-4D97-AF65-F5344CB8AC3E}">
        <p14:creationId xmlns:p14="http://schemas.microsoft.com/office/powerpoint/2010/main" val="9300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16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nodeType="withEffect">
                                  <p:stCondLst>
                                    <p:cond delay="30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nodeType="withEffect">
                                  <p:stCondLst>
                                    <p:cond delay="40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nodeType="withEffect">
                                  <p:stCondLst>
                                    <p:cond delay="50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par>
                                <p:cTn id="23" presetID="10" presetClass="entr" presetSubtype="0" fill="hold" nodeType="withEffect">
                                  <p:stCondLst>
                                    <p:cond delay="50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E5A271-0BFB-4A58-9F28-AB30A3776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712" y="438150"/>
            <a:ext cx="5839081" cy="4247800"/>
          </a:xfrm>
          <a:prstGeom prst="rect">
            <a:avLst/>
          </a:prstGeom>
        </p:spPr>
      </p:pic>
      <p:sp>
        <p:nvSpPr>
          <p:cNvPr id="47" name="Freeform 19">
            <a:extLst>
              <a:ext uri="{FF2B5EF4-FFF2-40B4-BE49-F238E27FC236}">
                <a16:creationId xmlns:a16="http://schemas.microsoft.com/office/drawing/2014/main" id="{6C4F6A3B-4C9D-440D-97ED-C68064DD4211}"/>
              </a:ext>
            </a:extLst>
          </p:cNvPr>
          <p:cNvSpPr/>
          <p:nvPr/>
        </p:nvSpPr>
        <p:spPr>
          <a:xfrm>
            <a:off x="2225712" y="-1"/>
            <a:ext cx="6918287"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pic>
        <p:nvPicPr>
          <p:cNvPr id="7" name="Picture 6">
            <a:extLst>
              <a:ext uri="{FF2B5EF4-FFF2-40B4-BE49-F238E27FC236}">
                <a16:creationId xmlns:a16="http://schemas.microsoft.com/office/drawing/2014/main" id="{92ECD731-79B7-41B2-BDEB-C3A84D2A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242" y="1201272"/>
            <a:ext cx="1603126" cy="3447819"/>
          </a:xfrm>
          <a:prstGeom prst="rect">
            <a:avLst/>
          </a:prstGeom>
        </p:spPr>
      </p:pic>
      <p:sp>
        <p:nvSpPr>
          <p:cNvPr id="72" name="Freeform 13">
            <a:extLst>
              <a:ext uri="{FF2B5EF4-FFF2-40B4-BE49-F238E27FC236}">
                <a16:creationId xmlns:a16="http://schemas.microsoft.com/office/drawing/2014/main" id="{DACA0FDF-BED1-433E-BE48-BA576D16465E}"/>
              </a:ext>
            </a:extLst>
          </p:cNvPr>
          <p:cNvSpPr>
            <a:spLocks/>
          </p:cNvSpPr>
          <p:nvPr/>
        </p:nvSpPr>
        <p:spPr bwMode="auto">
          <a:xfrm>
            <a:off x="10048" y="169538"/>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73" name="Title 1">
            <a:extLst>
              <a:ext uri="{FF2B5EF4-FFF2-40B4-BE49-F238E27FC236}">
                <a16:creationId xmlns:a16="http://schemas.microsoft.com/office/drawing/2014/main" id="{B8919489-C724-4AB2-84CA-805380B95A04}"/>
              </a:ext>
            </a:extLst>
          </p:cNvPr>
          <p:cNvSpPr txBox="1">
            <a:spLocks/>
          </p:cNvSpPr>
          <p:nvPr/>
        </p:nvSpPr>
        <p:spPr>
          <a:xfrm>
            <a:off x="4960031" y="865592"/>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Motivation</a:t>
            </a:r>
          </a:p>
        </p:txBody>
      </p:sp>
      <p:grpSp>
        <p:nvGrpSpPr>
          <p:cNvPr id="82" name="Group 81">
            <a:extLst>
              <a:ext uri="{FF2B5EF4-FFF2-40B4-BE49-F238E27FC236}">
                <a16:creationId xmlns:a16="http://schemas.microsoft.com/office/drawing/2014/main" id="{E5807098-84E8-411D-8D66-7BCE8C996E23}"/>
              </a:ext>
            </a:extLst>
          </p:cNvPr>
          <p:cNvGrpSpPr/>
          <p:nvPr/>
        </p:nvGrpSpPr>
        <p:grpSpPr>
          <a:xfrm>
            <a:off x="8293993" y="996742"/>
            <a:ext cx="810285" cy="82298"/>
            <a:chOff x="2381667" y="4351674"/>
            <a:chExt cx="659137" cy="66946"/>
          </a:xfrm>
        </p:grpSpPr>
        <p:sp>
          <p:nvSpPr>
            <p:cNvPr id="83" name="Rectangle 82">
              <a:extLst>
                <a:ext uri="{FF2B5EF4-FFF2-40B4-BE49-F238E27FC236}">
                  <a16:creationId xmlns:a16="http://schemas.microsoft.com/office/drawing/2014/main" id="{0793AA60-26D9-482E-B1B0-06CA477240B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4" name="Rectangle 83">
              <a:extLst>
                <a:ext uri="{FF2B5EF4-FFF2-40B4-BE49-F238E27FC236}">
                  <a16:creationId xmlns:a16="http://schemas.microsoft.com/office/drawing/2014/main" id="{4AFACBB0-39D1-40CD-BB9F-47CF3D14C1E4}"/>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5" name="Rectangle 84">
              <a:extLst>
                <a:ext uri="{FF2B5EF4-FFF2-40B4-BE49-F238E27FC236}">
                  <a16:creationId xmlns:a16="http://schemas.microsoft.com/office/drawing/2014/main" id="{2117FE46-63EB-46CF-B8A5-216749E700FF}"/>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6" name="Rectangle 85">
              <a:extLst>
                <a:ext uri="{FF2B5EF4-FFF2-40B4-BE49-F238E27FC236}">
                  <a16:creationId xmlns:a16="http://schemas.microsoft.com/office/drawing/2014/main" id="{39ED976C-2426-487B-A2FD-51A7B3FFD4C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7" name="Rectangle 86">
              <a:extLst>
                <a:ext uri="{FF2B5EF4-FFF2-40B4-BE49-F238E27FC236}">
                  <a16:creationId xmlns:a16="http://schemas.microsoft.com/office/drawing/2014/main" id="{4B6D3135-030C-45C4-9359-8A926BA59BF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8" name="Rectangle 87">
              <a:extLst>
                <a:ext uri="{FF2B5EF4-FFF2-40B4-BE49-F238E27FC236}">
                  <a16:creationId xmlns:a16="http://schemas.microsoft.com/office/drawing/2014/main" id="{09199155-8BAD-421F-B387-258D4BE13AFF}"/>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90" name="animation">
            <a:extLst>
              <a:ext uri="{FF2B5EF4-FFF2-40B4-BE49-F238E27FC236}">
                <a16:creationId xmlns:a16="http://schemas.microsoft.com/office/drawing/2014/main" id="{1436A8E5-4A8E-456F-AB48-E5276A6FA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91" name="bottom_secondlayer">
            <a:extLst>
              <a:ext uri="{FF2B5EF4-FFF2-40B4-BE49-F238E27FC236}">
                <a16:creationId xmlns:a16="http://schemas.microsoft.com/office/drawing/2014/main" id="{D97A5199-09EF-4D97-B0A7-E2CFA090FE4A}"/>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92" name="bottom_firstlayer">
            <a:extLst>
              <a:ext uri="{FF2B5EF4-FFF2-40B4-BE49-F238E27FC236}">
                <a16:creationId xmlns:a16="http://schemas.microsoft.com/office/drawing/2014/main" id="{9113D27B-D300-4794-8C5F-1FEB0B623C4F}"/>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94" name="Group 93">
            <a:extLst>
              <a:ext uri="{FF2B5EF4-FFF2-40B4-BE49-F238E27FC236}">
                <a16:creationId xmlns:a16="http://schemas.microsoft.com/office/drawing/2014/main" id="{57CC8EFB-95E3-415B-80F6-1D03909FEA41}"/>
              </a:ext>
            </a:extLst>
          </p:cNvPr>
          <p:cNvGrpSpPr/>
          <p:nvPr/>
        </p:nvGrpSpPr>
        <p:grpSpPr>
          <a:xfrm>
            <a:off x="8283944" y="4506970"/>
            <a:ext cx="810285" cy="82298"/>
            <a:chOff x="2381667" y="4351674"/>
            <a:chExt cx="659137" cy="66946"/>
          </a:xfrm>
        </p:grpSpPr>
        <p:sp>
          <p:nvSpPr>
            <p:cNvPr id="95" name="Rectangle 94">
              <a:extLst>
                <a:ext uri="{FF2B5EF4-FFF2-40B4-BE49-F238E27FC236}">
                  <a16:creationId xmlns:a16="http://schemas.microsoft.com/office/drawing/2014/main" id="{7BEECBE9-1803-4096-8D2A-34C1FD95E451}"/>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6" name="Rectangle 95">
              <a:extLst>
                <a:ext uri="{FF2B5EF4-FFF2-40B4-BE49-F238E27FC236}">
                  <a16:creationId xmlns:a16="http://schemas.microsoft.com/office/drawing/2014/main" id="{FE5F7394-F521-4E6E-B371-A6BBCDF71A80}"/>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97" name="Rectangle 96">
              <a:extLst>
                <a:ext uri="{FF2B5EF4-FFF2-40B4-BE49-F238E27FC236}">
                  <a16:creationId xmlns:a16="http://schemas.microsoft.com/office/drawing/2014/main" id="{14FA9356-9783-447A-A544-AC174E134026}"/>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8" name="Rectangle 97">
              <a:extLst>
                <a:ext uri="{FF2B5EF4-FFF2-40B4-BE49-F238E27FC236}">
                  <a16:creationId xmlns:a16="http://schemas.microsoft.com/office/drawing/2014/main" id="{F02D3CAD-6860-4E66-BC56-3D840A143B4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99" name="Rectangle 98">
              <a:extLst>
                <a:ext uri="{FF2B5EF4-FFF2-40B4-BE49-F238E27FC236}">
                  <a16:creationId xmlns:a16="http://schemas.microsoft.com/office/drawing/2014/main" id="{7B12B865-CAC2-46FC-83B1-3D16668D445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0" name="Rectangle 99">
              <a:extLst>
                <a:ext uri="{FF2B5EF4-FFF2-40B4-BE49-F238E27FC236}">
                  <a16:creationId xmlns:a16="http://schemas.microsoft.com/office/drawing/2014/main" id="{EC0FC41F-BBD3-4826-82C8-39B518159FA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01" name="Group 100">
            <a:extLst>
              <a:ext uri="{FF2B5EF4-FFF2-40B4-BE49-F238E27FC236}">
                <a16:creationId xmlns:a16="http://schemas.microsoft.com/office/drawing/2014/main" id="{99E294C9-5391-4F8C-8495-4BEE2723902E}"/>
              </a:ext>
            </a:extLst>
          </p:cNvPr>
          <p:cNvGrpSpPr/>
          <p:nvPr/>
        </p:nvGrpSpPr>
        <p:grpSpPr>
          <a:xfrm>
            <a:off x="944064" y="4740308"/>
            <a:ext cx="810285" cy="82298"/>
            <a:chOff x="2381667" y="4351674"/>
            <a:chExt cx="659137" cy="66946"/>
          </a:xfrm>
        </p:grpSpPr>
        <p:sp>
          <p:nvSpPr>
            <p:cNvPr id="102" name="Rectangle 101">
              <a:extLst>
                <a:ext uri="{FF2B5EF4-FFF2-40B4-BE49-F238E27FC236}">
                  <a16:creationId xmlns:a16="http://schemas.microsoft.com/office/drawing/2014/main" id="{8931A625-B8C4-438B-8B88-2E6DFF715E82}"/>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3" name="Rectangle 102">
              <a:extLst>
                <a:ext uri="{FF2B5EF4-FFF2-40B4-BE49-F238E27FC236}">
                  <a16:creationId xmlns:a16="http://schemas.microsoft.com/office/drawing/2014/main" id="{01191F82-F938-4D50-A986-BF42D253AFB7}"/>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4" name="Rectangle 103">
              <a:extLst>
                <a:ext uri="{FF2B5EF4-FFF2-40B4-BE49-F238E27FC236}">
                  <a16:creationId xmlns:a16="http://schemas.microsoft.com/office/drawing/2014/main" id="{68E95DC0-0406-4E82-AC01-21245FC6DAA1}"/>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5" name="Rectangle 104">
              <a:extLst>
                <a:ext uri="{FF2B5EF4-FFF2-40B4-BE49-F238E27FC236}">
                  <a16:creationId xmlns:a16="http://schemas.microsoft.com/office/drawing/2014/main" id="{BDEB385E-3828-4C6E-AC4F-FA792CA7BA7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106" name="Rectangle 105">
              <a:extLst>
                <a:ext uri="{FF2B5EF4-FFF2-40B4-BE49-F238E27FC236}">
                  <a16:creationId xmlns:a16="http://schemas.microsoft.com/office/drawing/2014/main" id="{492E08EF-9C08-4220-9B74-C94DE206E6A2}"/>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107" name="Rectangle 106">
              <a:extLst>
                <a:ext uri="{FF2B5EF4-FFF2-40B4-BE49-F238E27FC236}">
                  <a16:creationId xmlns:a16="http://schemas.microsoft.com/office/drawing/2014/main" id="{394B1825-44B1-486B-AEE0-9258682116E7}"/>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54" name="animation">
            <a:extLst>
              <a:ext uri="{FF2B5EF4-FFF2-40B4-BE49-F238E27FC236}">
                <a16:creationId xmlns:a16="http://schemas.microsoft.com/office/drawing/2014/main" id="{99B75CFC-1B2D-49FE-93B0-73CE1749F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33" name="Picture 32">
            <a:extLst>
              <a:ext uri="{FF2B5EF4-FFF2-40B4-BE49-F238E27FC236}">
                <a16:creationId xmlns:a16="http://schemas.microsoft.com/office/drawing/2014/main" id="{6F0C9DEE-78CE-4567-92A2-5BB069C6A4C6}"/>
              </a:ext>
            </a:extLst>
          </p:cNvPr>
          <p:cNvPicPr>
            <a:picLocks noChangeAspect="1"/>
          </p:cNvPicPr>
          <p:nvPr/>
        </p:nvPicPr>
        <p:blipFill>
          <a:blip r:embed="rId5"/>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31610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par>
                                <p:cTn id="8" presetID="22" presetClass="entr" presetSubtype="4"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down)">
                                      <p:cBhvr>
                                        <p:cTn id="10" dur="800"/>
                                        <p:tgtEl>
                                          <p:spTgt spid="82"/>
                                        </p:tgtEl>
                                      </p:cBhvr>
                                    </p:animEffect>
                                  </p:childTnLst>
                                </p:cTn>
                              </p:par>
                              <p:par>
                                <p:cTn id="11" presetID="47" presetClass="entr" presetSubtype="0" fill="hold" grpId="0" nodeType="withEffect">
                                  <p:stCondLst>
                                    <p:cond delay="20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anim calcmode="lin" valueType="num">
                                      <p:cBhvr>
                                        <p:cTn id="14" dur="1000" fill="hold"/>
                                        <p:tgtEl>
                                          <p:spTgt spid="73"/>
                                        </p:tgtEl>
                                        <p:attrNameLst>
                                          <p:attrName>ppt_x</p:attrName>
                                        </p:attrNameLst>
                                      </p:cBhvr>
                                      <p:tavLst>
                                        <p:tav tm="0">
                                          <p:val>
                                            <p:strVal val="#ppt_x"/>
                                          </p:val>
                                        </p:tav>
                                        <p:tav tm="100000">
                                          <p:val>
                                            <p:strVal val="#ppt_x"/>
                                          </p:val>
                                        </p:tav>
                                      </p:tavLst>
                                    </p:anim>
                                    <p:anim calcmode="lin" valueType="num">
                                      <p:cBhvr>
                                        <p:cTn id="15" dur="10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2"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right)">
                                      <p:cBhvr>
                                        <p:cTn id="18" dur="500"/>
                                        <p:tgtEl>
                                          <p:spTgt spid="91"/>
                                        </p:tgtEl>
                                      </p:cBhvr>
                                    </p:animEffect>
                                  </p:childTnLst>
                                </p:cTn>
                              </p:par>
                              <p:par>
                                <p:cTn id="19" presetID="22" presetClass="entr" presetSubtype="4" fill="hold" nodeType="withEffect">
                                  <p:stCondLst>
                                    <p:cond delay="800"/>
                                  </p:stCondLst>
                                  <p:childTnLst>
                                    <p:set>
                                      <p:cBhvr>
                                        <p:cTn id="20" dur="1" fill="hold">
                                          <p:stCondLst>
                                            <p:cond delay="0"/>
                                          </p:stCondLst>
                                        </p:cTn>
                                        <p:tgtEl>
                                          <p:spTgt spid="94"/>
                                        </p:tgtEl>
                                        <p:attrNameLst>
                                          <p:attrName>style.visibility</p:attrName>
                                        </p:attrNameLst>
                                      </p:cBhvr>
                                      <p:to>
                                        <p:strVal val="visible"/>
                                      </p:to>
                                    </p:set>
                                    <p:animEffect transition="in" filter="wipe(down)">
                                      <p:cBhvr>
                                        <p:cTn id="21" dur="800"/>
                                        <p:tgtEl>
                                          <p:spTgt spid="94"/>
                                        </p:tgtEl>
                                      </p:cBhvr>
                                    </p:animEffect>
                                  </p:childTnLst>
                                </p:cTn>
                              </p:par>
                              <p:par>
                                <p:cTn id="22" presetID="22" presetClass="entr" presetSubtype="4" fill="hold" nodeType="withEffect">
                                  <p:stCondLst>
                                    <p:cond delay="1100"/>
                                  </p:stCondLst>
                                  <p:childTnLst>
                                    <p:set>
                                      <p:cBhvr>
                                        <p:cTn id="23" dur="1" fill="hold">
                                          <p:stCondLst>
                                            <p:cond delay="0"/>
                                          </p:stCondLst>
                                        </p:cTn>
                                        <p:tgtEl>
                                          <p:spTgt spid="101"/>
                                        </p:tgtEl>
                                        <p:attrNameLst>
                                          <p:attrName>style.visibility</p:attrName>
                                        </p:attrNameLst>
                                      </p:cBhvr>
                                      <p:to>
                                        <p:strVal val="visible"/>
                                      </p:to>
                                    </p:set>
                                    <p:animEffect transition="in" filter="wipe(down)">
                                      <p:cBhvr>
                                        <p:cTn id="24" dur="8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Rectangle 3">
            <a:extLst>
              <a:ext uri="{FF2B5EF4-FFF2-40B4-BE49-F238E27FC236}">
                <a16:creationId xmlns:a16="http://schemas.microsoft.com/office/drawing/2014/main" id="{7BCFBB2F-72F3-40AD-8E0F-0DEB17D485EB}"/>
              </a:ext>
            </a:extLst>
          </p:cNvPr>
          <p:cNvSpPr/>
          <p:nvPr/>
        </p:nvSpPr>
        <p:spPr>
          <a:xfrm>
            <a:off x="0" y="4546616"/>
            <a:ext cx="9224030" cy="66812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dark_blk">
            <a:extLst>
              <a:ext uri="{FF2B5EF4-FFF2-40B4-BE49-F238E27FC236}">
                <a16:creationId xmlns:a16="http://schemas.microsoft.com/office/drawing/2014/main" id="{4FC2FCF4-7841-45E1-B2C3-C1E40A81984D}"/>
              </a:ext>
            </a:extLst>
          </p:cNvPr>
          <p:cNvSpPr/>
          <p:nvPr/>
        </p:nvSpPr>
        <p:spPr>
          <a:xfrm>
            <a:off x="0" y="-95250"/>
            <a:ext cx="9224031" cy="5309991"/>
          </a:xfrm>
          <a:prstGeom prst="rect">
            <a:avLst/>
          </a:prstGeom>
          <a:gradFill flip="none" rotWithShape="1">
            <a:gsLst>
              <a:gs pos="0">
                <a:schemeClr val="accent1">
                  <a:alpha val="60000"/>
                </a:schemeClr>
              </a:gs>
              <a:gs pos="5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92784" y="1964211"/>
            <a:ext cx="4086321" cy="2451322"/>
            <a:chOff x="390525" y="3196784"/>
            <a:chExt cx="5705475" cy="3268429"/>
          </a:xfrm>
        </p:grpSpPr>
        <p:cxnSp>
          <p:nvCxnSpPr>
            <p:cNvPr id="2106" name="Straight Connector 2105">
              <a:extLst>
                <a:ext uri="{FF2B5EF4-FFF2-40B4-BE49-F238E27FC236}">
                  <a16:creationId xmlns:a16="http://schemas.microsoft.com/office/drawing/2014/main" id="{DE0F2F47-63A0-4FFD-83FE-36CACE949577}"/>
                </a:ext>
              </a:extLst>
            </p:cNvPr>
            <p:cNvCxnSpPr>
              <a:cxnSpLocks/>
            </p:cNvCxnSpPr>
            <p:nvPr/>
          </p:nvCxnSpPr>
          <p:spPr>
            <a:xfrm flipH="1">
              <a:off x="1562101" y="6460450"/>
              <a:ext cx="4533899" cy="0"/>
            </a:xfrm>
            <a:prstGeom prst="line">
              <a:avLst/>
            </a:prstGeom>
            <a:ln>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7D223756-7363-4C1B-BDD2-09FCD005CB70}"/>
                </a:ext>
              </a:extLst>
            </p:cNvPr>
            <p:cNvCxnSpPr>
              <a:cxnSpLocks/>
            </p:cNvCxnSpPr>
            <p:nvPr/>
          </p:nvCxnSpPr>
          <p:spPr>
            <a:xfrm flipH="1" flipV="1">
              <a:off x="394544" y="5342129"/>
              <a:ext cx="1167556" cy="11183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345A0D9F-FF49-42DA-AFAB-6042531E8C44}"/>
                </a:ext>
              </a:extLst>
            </p:cNvPr>
            <p:cNvCxnSpPr>
              <a:cxnSpLocks/>
            </p:cNvCxnSpPr>
            <p:nvPr/>
          </p:nvCxnSpPr>
          <p:spPr>
            <a:xfrm flipH="1">
              <a:off x="390525" y="4017169"/>
              <a:ext cx="0" cy="13283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BE998B38-FFDA-47A8-87E4-85F9FB8A13D0}"/>
                </a:ext>
              </a:extLst>
            </p:cNvPr>
            <p:cNvCxnSpPr>
              <a:cxnSpLocks/>
            </p:cNvCxnSpPr>
            <p:nvPr/>
          </p:nvCxnSpPr>
          <p:spPr>
            <a:xfrm flipH="1">
              <a:off x="394544" y="3515934"/>
              <a:ext cx="519667" cy="4977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0B37FA7A-C80E-4E61-8118-E42880D0046F}"/>
                </a:ext>
              </a:extLst>
            </p:cNvPr>
            <p:cNvCxnSpPr>
              <a:cxnSpLocks/>
            </p:cNvCxnSpPr>
            <p:nvPr/>
          </p:nvCxnSpPr>
          <p:spPr>
            <a:xfrm flipH="1" flipV="1">
              <a:off x="914211" y="3196784"/>
              <a:ext cx="0" cy="31915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1403D18A-0061-47AE-95F5-DE84351D6FED}"/>
                </a:ext>
              </a:extLst>
            </p:cNvPr>
            <p:cNvCxnSpPr/>
            <p:nvPr/>
          </p:nvCxnSpPr>
          <p:spPr>
            <a:xfrm flipH="1">
              <a:off x="392162" y="4080291"/>
              <a:ext cx="0" cy="32008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B4F0C567-1280-4F76-A05D-156A2EDE1B55}"/>
                </a:ext>
              </a:extLst>
            </p:cNvPr>
            <p:cNvCxnSpPr>
              <a:cxnSpLocks/>
            </p:cNvCxnSpPr>
            <p:nvPr/>
          </p:nvCxnSpPr>
          <p:spPr>
            <a:xfrm flipH="1">
              <a:off x="705694" y="3565959"/>
              <a:ext cx="153194" cy="14895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B55FE78F-BEA3-4D27-B7BA-EA4BB5565603}"/>
                </a:ext>
              </a:extLst>
            </p:cNvPr>
            <p:cNvCxnSpPr>
              <a:cxnSpLocks/>
            </p:cNvCxnSpPr>
            <p:nvPr/>
          </p:nvCxnSpPr>
          <p:spPr>
            <a:xfrm rot="16200000" flipH="1">
              <a:off x="2038082" y="6305172"/>
              <a:ext cx="0" cy="32008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4DA7EAB8-4D06-497A-BBE2-3B61E055A77B}"/>
                </a:ext>
              </a:extLst>
            </p:cNvPr>
            <p:cNvCxnSpPr>
              <a:cxnSpLocks/>
            </p:cNvCxnSpPr>
            <p:nvPr/>
          </p:nvCxnSpPr>
          <p:spPr>
            <a:xfrm flipH="1" flipV="1">
              <a:off x="1266876" y="6178918"/>
              <a:ext cx="153194" cy="14895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30" name="Group 3029"/>
          <p:cNvGrpSpPr/>
          <p:nvPr/>
        </p:nvGrpSpPr>
        <p:grpSpPr>
          <a:xfrm>
            <a:off x="6329363" y="1736542"/>
            <a:ext cx="2706536" cy="1710692"/>
            <a:chOff x="8439150" y="2466574"/>
            <a:chExt cx="3362325" cy="3014402"/>
          </a:xfrm>
        </p:grpSpPr>
        <p:cxnSp>
          <p:nvCxnSpPr>
            <p:cNvPr id="2123" name="Straight Connector 2122">
              <a:extLst>
                <a:ext uri="{FF2B5EF4-FFF2-40B4-BE49-F238E27FC236}">
                  <a16:creationId xmlns:a16="http://schemas.microsoft.com/office/drawing/2014/main" id="{7D223756-7363-4C1B-BDD2-09FCD005CB70}"/>
                </a:ext>
              </a:extLst>
            </p:cNvPr>
            <p:cNvCxnSpPr>
              <a:cxnSpLocks/>
            </p:cNvCxnSpPr>
            <p:nvPr/>
          </p:nvCxnSpPr>
          <p:spPr>
            <a:xfrm flipV="1">
              <a:off x="10922793" y="4611919"/>
              <a:ext cx="874663" cy="8377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345A0D9F-FF49-42DA-AFAB-6042531E8C44}"/>
                </a:ext>
              </a:extLst>
            </p:cNvPr>
            <p:cNvCxnSpPr>
              <a:cxnSpLocks/>
            </p:cNvCxnSpPr>
            <p:nvPr/>
          </p:nvCxnSpPr>
          <p:spPr>
            <a:xfrm>
              <a:off x="11801475" y="3286959"/>
              <a:ext cx="0" cy="13283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BE998B38-FFDA-47A8-87E4-85F9FB8A13D0}"/>
                </a:ext>
              </a:extLst>
            </p:cNvPr>
            <p:cNvCxnSpPr>
              <a:cxnSpLocks/>
            </p:cNvCxnSpPr>
            <p:nvPr/>
          </p:nvCxnSpPr>
          <p:spPr>
            <a:xfrm>
              <a:off x="11277789" y="2785724"/>
              <a:ext cx="519667" cy="49775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0B37FA7A-C80E-4E61-8118-E42880D0046F}"/>
                </a:ext>
              </a:extLst>
            </p:cNvPr>
            <p:cNvCxnSpPr>
              <a:cxnSpLocks/>
            </p:cNvCxnSpPr>
            <p:nvPr/>
          </p:nvCxnSpPr>
          <p:spPr>
            <a:xfrm flipV="1">
              <a:off x="11277789" y="2466574"/>
              <a:ext cx="0" cy="31915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27" name="Straight Connector 2126">
              <a:extLst>
                <a:ext uri="{FF2B5EF4-FFF2-40B4-BE49-F238E27FC236}">
                  <a16:creationId xmlns:a16="http://schemas.microsoft.com/office/drawing/2014/main" id="{1403D18A-0061-47AE-95F5-DE84351D6FED}"/>
                </a:ext>
              </a:extLst>
            </p:cNvPr>
            <p:cNvCxnSpPr/>
            <p:nvPr/>
          </p:nvCxnSpPr>
          <p:spPr>
            <a:xfrm>
              <a:off x="11799838" y="3350081"/>
              <a:ext cx="0" cy="32008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B4F0C567-1280-4F76-A05D-156A2EDE1B55}"/>
                </a:ext>
              </a:extLst>
            </p:cNvPr>
            <p:cNvCxnSpPr>
              <a:cxnSpLocks/>
            </p:cNvCxnSpPr>
            <p:nvPr/>
          </p:nvCxnSpPr>
          <p:spPr>
            <a:xfrm>
              <a:off x="11333112" y="2835749"/>
              <a:ext cx="153194" cy="14895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36" name="Group 2335"/>
            <p:cNvGrpSpPr/>
            <p:nvPr/>
          </p:nvGrpSpPr>
          <p:grpSpPr>
            <a:xfrm>
              <a:off x="8439150" y="5475825"/>
              <a:ext cx="2456655" cy="4763"/>
              <a:chOff x="8439150" y="5730240"/>
              <a:chExt cx="2456655" cy="4763"/>
            </a:xfrm>
          </p:grpSpPr>
          <p:cxnSp>
            <p:nvCxnSpPr>
              <p:cNvPr id="2122" name="Straight Connector 2121">
                <a:extLst>
                  <a:ext uri="{FF2B5EF4-FFF2-40B4-BE49-F238E27FC236}">
                    <a16:creationId xmlns:a16="http://schemas.microsoft.com/office/drawing/2014/main" id="{DE0F2F47-63A0-4FFD-83FE-36CACE949577}"/>
                  </a:ext>
                </a:extLst>
              </p:cNvPr>
              <p:cNvCxnSpPr>
                <a:cxnSpLocks/>
              </p:cNvCxnSpPr>
              <p:nvPr/>
            </p:nvCxnSpPr>
            <p:spPr>
              <a:xfrm>
                <a:off x="8439150" y="5730240"/>
                <a:ext cx="2456655" cy="0"/>
              </a:xfrm>
              <a:prstGeom prst="line">
                <a:avLst/>
              </a:prstGeom>
              <a:ln>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cxnSp>
            <p:nvCxnSpPr>
              <p:cNvPr id="2129" name="Straight Connector 2128">
                <a:extLst>
                  <a:ext uri="{FF2B5EF4-FFF2-40B4-BE49-F238E27FC236}">
                    <a16:creationId xmlns:a16="http://schemas.microsoft.com/office/drawing/2014/main" id="{B55FE78F-BEA3-4D27-B7BA-EA4BB5565603}"/>
                  </a:ext>
                </a:extLst>
              </p:cNvPr>
              <p:cNvCxnSpPr>
                <a:cxnSpLocks/>
              </p:cNvCxnSpPr>
              <p:nvPr/>
            </p:nvCxnSpPr>
            <p:spPr>
              <a:xfrm rot="5400000">
                <a:off x="10153918" y="5574962"/>
                <a:ext cx="0" cy="32008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130" name="Straight Connector 2129">
              <a:extLst>
                <a:ext uri="{FF2B5EF4-FFF2-40B4-BE49-F238E27FC236}">
                  <a16:creationId xmlns:a16="http://schemas.microsoft.com/office/drawing/2014/main" id="{4DA7EAB8-4D06-497A-BBE2-3B61E055A77B}"/>
                </a:ext>
              </a:extLst>
            </p:cNvPr>
            <p:cNvCxnSpPr>
              <a:cxnSpLocks/>
            </p:cNvCxnSpPr>
            <p:nvPr/>
          </p:nvCxnSpPr>
          <p:spPr>
            <a:xfrm flipV="1">
              <a:off x="10893424" y="5332021"/>
              <a:ext cx="153194" cy="14895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5821038" y="93827"/>
            <a:ext cx="1783790" cy="46951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200" spc="225" dirty="0">
                <a:latin typeface="Software Tester 7" panose="02000500000000000000" pitchFamily="2" charset="0"/>
              </a:rPr>
              <a:t>CYBERSECURITY SKILLS GAP </a:t>
            </a:r>
            <a:endParaRPr lang="en-US" sz="1200" spc="225" dirty="0">
              <a:latin typeface="Software Tester 7" panose="02000500000000000000" pitchFamily="2" charset="0"/>
            </a:endParaRPr>
          </a:p>
        </p:txBody>
      </p:sp>
      <p:sp>
        <p:nvSpPr>
          <p:cNvPr id="2" name="Rectangle 1"/>
          <p:cNvSpPr/>
          <p:nvPr/>
        </p:nvSpPr>
        <p:spPr>
          <a:xfrm>
            <a:off x="152400" y="1119925"/>
            <a:ext cx="1863998" cy="830997"/>
          </a:xfrm>
          <a:prstGeom prst="rect">
            <a:avLst/>
          </a:prstGeom>
        </p:spPr>
        <p:txBody>
          <a:bodyPr wrap="square" lIns="0" tIns="0" rIns="0" bIns="0">
            <a:spAutoFit/>
          </a:bodyPr>
          <a:lstStyle/>
          <a:p>
            <a:r>
              <a:rPr lang="en-US" b="1" dirty="0">
                <a:solidFill>
                  <a:schemeClr val="bg1"/>
                </a:solidFill>
              </a:rPr>
              <a:t>CSX on the State </a:t>
            </a:r>
            <a:br>
              <a:rPr lang="en-US" b="1" dirty="0">
                <a:solidFill>
                  <a:schemeClr val="bg1"/>
                </a:solidFill>
              </a:rPr>
            </a:br>
            <a:r>
              <a:rPr lang="en-US" b="1" dirty="0">
                <a:solidFill>
                  <a:schemeClr val="bg1"/>
                </a:solidFill>
              </a:rPr>
              <a:t>of Cybersecurity </a:t>
            </a:r>
          </a:p>
          <a:p>
            <a:r>
              <a:rPr lang="en-US" b="1" dirty="0">
                <a:solidFill>
                  <a:schemeClr val="bg1"/>
                </a:solidFill>
              </a:rPr>
              <a:t>in 2019</a:t>
            </a:r>
            <a:endParaRPr lang="pt-PT" dirty="0">
              <a:solidFill>
                <a:schemeClr val="bg1"/>
              </a:solidFill>
            </a:endParaRPr>
          </a:p>
        </p:txBody>
      </p:sp>
      <p:cxnSp>
        <p:nvCxnSpPr>
          <p:cNvPr id="49" name="Straight Connector 48">
            <a:extLst>
              <a:ext uri="{FF2B5EF4-FFF2-40B4-BE49-F238E27FC236}">
                <a16:creationId xmlns:a16="http://schemas.microsoft.com/office/drawing/2014/main" id="{D7163530-EDC5-430F-8201-71C2F05B81F4}"/>
              </a:ext>
            </a:extLst>
          </p:cNvPr>
          <p:cNvCxnSpPr>
            <a:cxnSpLocks/>
          </p:cNvCxnSpPr>
          <p:nvPr/>
        </p:nvCxnSpPr>
        <p:spPr>
          <a:xfrm>
            <a:off x="43839" y="333804"/>
            <a:ext cx="1875664" cy="0"/>
          </a:xfrm>
          <a:prstGeom prst="line">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897320" y="2595821"/>
            <a:ext cx="508636" cy="169335"/>
          </a:xfrm>
          <a:prstGeom prst="roundRect">
            <a:avLst>
              <a:gd name="adj" fmla="val 50000"/>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sz="1050" dirty="0">
                <a:solidFill>
                  <a:schemeClr val="bg1"/>
                </a:solidFill>
                <a:latin typeface="Software Tester 7" panose="02000500000000000000" pitchFamily="2" charset="0"/>
              </a:rPr>
              <a:t>75</a:t>
            </a:r>
            <a:r>
              <a:rPr lang="id-ID" sz="1050" dirty="0">
                <a:solidFill>
                  <a:schemeClr val="bg1"/>
                </a:solidFill>
                <a:latin typeface="Software Tester 7" panose="02000500000000000000" pitchFamily="2" charset="0"/>
              </a:rPr>
              <a:t>%</a:t>
            </a:r>
            <a:endParaRPr lang="en-US" sz="1050" dirty="0">
              <a:solidFill>
                <a:schemeClr val="bg1"/>
              </a:solidFill>
              <a:latin typeface="Software Tester 7" panose="02000500000000000000" pitchFamily="2" charset="0"/>
            </a:endParaRPr>
          </a:p>
        </p:txBody>
      </p:sp>
      <p:sp>
        <p:nvSpPr>
          <p:cNvPr id="56" name="Rounded Rectangle 55"/>
          <p:cNvSpPr/>
          <p:nvPr/>
        </p:nvSpPr>
        <p:spPr>
          <a:xfrm>
            <a:off x="3168782" y="1292125"/>
            <a:ext cx="508636" cy="169335"/>
          </a:xfrm>
          <a:prstGeom prst="roundRect">
            <a:avLst>
              <a:gd name="adj" fmla="val 50000"/>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r>
              <a:rPr lang="pt-PT" sz="1050" dirty="0">
                <a:solidFill>
                  <a:schemeClr val="bg1"/>
                </a:solidFill>
                <a:latin typeface="Software Tester 7" panose="02000500000000000000" pitchFamily="2" charset="0"/>
              </a:rPr>
              <a:t>60</a:t>
            </a:r>
            <a:r>
              <a:rPr lang="id-ID" sz="1050" dirty="0">
                <a:solidFill>
                  <a:schemeClr val="bg1"/>
                </a:solidFill>
                <a:latin typeface="Software Tester 7" panose="02000500000000000000" pitchFamily="2" charset="0"/>
              </a:rPr>
              <a:t>%</a:t>
            </a:r>
            <a:endParaRPr lang="en-US" sz="1050" dirty="0">
              <a:solidFill>
                <a:schemeClr val="bg1"/>
              </a:solidFill>
              <a:latin typeface="Software Tester 7" panose="02000500000000000000" pitchFamily="2" charset="0"/>
            </a:endParaRPr>
          </a:p>
        </p:txBody>
      </p:sp>
      <p:grpSp>
        <p:nvGrpSpPr>
          <p:cNvPr id="48" name="Group 47"/>
          <p:cNvGrpSpPr/>
          <p:nvPr/>
        </p:nvGrpSpPr>
        <p:grpSpPr>
          <a:xfrm>
            <a:off x="3990116" y="1824630"/>
            <a:ext cx="1908447" cy="2196905"/>
            <a:chOff x="4694238" y="1839913"/>
            <a:chExt cx="2625725" cy="3022599"/>
          </a:xfrm>
        </p:grpSpPr>
        <p:sp>
          <p:nvSpPr>
            <p:cNvPr id="14" name="Freeform 5"/>
            <p:cNvSpPr>
              <a:spLocks/>
            </p:cNvSpPr>
            <p:nvPr/>
          </p:nvSpPr>
          <p:spPr bwMode="auto">
            <a:xfrm>
              <a:off x="5126038" y="3849688"/>
              <a:ext cx="660400" cy="941387"/>
            </a:xfrm>
            <a:custGeom>
              <a:avLst/>
              <a:gdLst>
                <a:gd name="T0" fmla="*/ 414 w 416"/>
                <a:gd name="T1" fmla="*/ 593 h 593"/>
                <a:gd name="T2" fmla="*/ 416 w 416"/>
                <a:gd name="T3" fmla="*/ 587 h 593"/>
                <a:gd name="T4" fmla="*/ 347 w 416"/>
                <a:gd name="T5" fmla="*/ 572 h 593"/>
                <a:gd name="T6" fmla="*/ 327 w 416"/>
                <a:gd name="T7" fmla="*/ 544 h 593"/>
                <a:gd name="T8" fmla="*/ 340 w 416"/>
                <a:gd name="T9" fmla="*/ 534 h 593"/>
                <a:gd name="T10" fmla="*/ 410 w 416"/>
                <a:gd name="T11" fmla="*/ 535 h 593"/>
                <a:gd name="T12" fmla="*/ 410 w 416"/>
                <a:gd name="T13" fmla="*/ 544 h 593"/>
                <a:gd name="T14" fmla="*/ 410 w 416"/>
                <a:gd name="T15" fmla="*/ 544 h 593"/>
                <a:gd name="T16" fmla="*/ 410 w 416"/>
                <a:gd name="T17" fmla="*/ 477 h 593"/>
                <a:gd name="T18" fmla="*/ 410 w 416"/>
                <a:gd name="T19" fmla="*/ 477 h 593"/>
                <a:gd name="T20" fmla="*/ 410 w 416"/>
                <a:gd name="T21" fmla="*/ 529 h 593"/>
                <a:gd name="T22" fmla="*/ 338 w 416"/>
                <a:gd name="T23" fmla="*/ 527 h 593"/>
                <a:gd name="T24" fmla="*/ 326 w 416"/>
                <a:gd name="T25" fmla="*/ 539 h 593"/>
                <a:gd name="T26" fmla="*/ 228 w 416"/>
                <a:gd name="T27" fmla="*/ 399 h 593"/>
                <a:gd name="T28" fmla="*/ 231 w 416"/>
                <a:gd name="T29" fmla="*/ 346 h 593"/>
                <a:gd name="T30" fmla="*/ 350 w 416"/>
                <a:gd name="T31" fmla="*/ 514 h 593"/>
                <a:gd name="T32" fmla="*/ 355 w 416"/>
                <a:gd name="T33" fmla="*/ 510 h 593"/>
                <a:gd name="T34" fmla="*/ 194 w 416"/>
                <a:gd name="T35" fmla="*/ 284 h 593"/>
                <a:gd name="T36" fmla="*/ 174 w 416"/>
                <a:gd name="T37" fmla="*/ 182 h 593"/>
                <a:gd name="T38" fmla="*/ 6 w 416"/>
                <a:gd name="T39" fmla="*/ 0 h 593"/>
                <a:gd name="T40" fmla="*/ 0 w 416"/>
                <a:gd name="T41" fmla="*/ 5 h 593"/>
                <a:gd name="T42" fmla="*/ 168 w 416"/>
                <a:gd name="T43" fmla="*/ 185 h 593"/>
                <a:gd name="T44" fmla="*/ 188 w 416"/>
                <a:gd name="T45" fmla="*/ 287 h 593"/>
                <a:gd name="T46" fmla="*/ 224 w 416"/>
                <a:gd name="T47" fmla="*/ 338 h 593"/>
                <a:gd name="T48" fmla="*/ 224 w 416"/>
                <a:gd name="T49" fmla="*/ 338 h 593"/>
                <a:gd name="T50" fmla="*/ 220 w 416"/>
                <a:gd name="T51" fmla="*/ 402 h 593"/>
                <a:gd name="T52" fmla="*/ 319 w 416"/>
                <a:gd name="T53" fmla="*/ 544 h 593"/>
                <a:gd name="T54" fmla="*/ 319 w 416"/>
                <a:gd name="T55" fmla="*/ 544 h 593"/>
                <a:gd name="T56" fmla="*/ 319 w 416"/>
                <a:gd name="T57" fmla="*/ 544 h 593"/>
                <a:gd name="T58" fmla="*/ 343 w 416"/>
                <a:gd name="T59" fmla="*/ 577 h 593"/>
                <a:gd name="T60" fmla="*/ 414 w 416"/>
                <a:gd name="T61" fmla="*/ 59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6" h="593">
                  <a:moveTo>
                    <a:pt x="414" y="593"/>
                  </a:moveTo>
                  <a:lnTo>
                    <a:pt x="416" y="587"/>
                  </a:lnTo>
                  <a:lnTo>
                    <a:pt x="347" y="572"/>
                  </a:lnTo>
                  <a:lnTo>
                    <a:pt x="327" y="544"/>
                  </a:lnTo>
                  <a:lnTo>
                    <a:pt x="340" y="534"/>
                  </a:lnTo>
                  <a:lnTo>
                    <a:pt x="410" y="535"/>
                  </a:lnTo>
                  <a:lnTo>
                    <a:pt x="410" y="544"/>
                  </a:lnTo>
                  <a:lnTo>
                    <a:pt x="410" y="544"/>
                  </a:lnTo>
                  <a:lnTo>
                    <a:pt x="410" y="477"/>
                  </a:lnTo>
                  <a:lnTo>
                    <a:pt x="410" y="477"/>
                  </a:lnTo>
                  <a:lnTo>
                    <a:pt x="410" y="529"/>
                  </a:lnTo>
                  <a:lnTo>
                    <a:pt x="338" y="527"/>
                  </a:lnTo>
                  <a:lnTo>
                    <a:pt x="326" y="539"/>
                  </a:lnTo>
                  <a:lnTo>
                    <a:pt x="228" y="399"/>
                  </a:lnTo>
                  <a:lnTo>
                    <a:pt x="231" y="346"/>
                  </a:lnTo>
                  <a:lnTo>
                    <a:pt x="350" y="514"/>
                  </a:lnTo>
                  <a:lnTo>
                    <a:pt x="355" y="510"/>
                  </a:lnTo>
                  <a:lnTo>
                    <a:pt x="194" y="284"/>
                  </a:lnTo>
                  <a:lnTo>
                    <a:pt x="174" y="182"/>
                  </a:lnTo>
                  <a:lnTo>
                    <a:pt x="6" y="0"/>
                  </a:lnTo>
                  <a:lnTo>
                    <a:pt x="0" y="5"/>
                  </a:lnTo>
                  <a:lnTo>
                    <a:pt x="168" y="185"/>
                  </a:lnTo>
                  <a:lnTo>
                    <a:pt x="188" y="287"/>
                  </a:lnTo>
                  <a:lnTo>
                    <a:pt x="224" y="338"/>
                  </a:lnTo>
                  <a:lnTo>
                    <a:pt x="224" y="338"/>
                  </a:lnTo>
                  <a:lnTo>
                    <a:pt x="220" y="402"/>
                  </a:lnTo>
                  <a:lnTo>
                    <a:pt x="319" y="544"/>
                  </a:lnTo>
                  <a:lnTo>
                    <a:pt x="319" y="544"/>
                  </a:lnTo>
                  <a:lnTo>
                    <a:pt x="319" y="544"/>
                  </a:lnTo>
                  <a:lnTo>
                    <a:pt x="343" y="577"/>
                  </a:lnTo>
                  <a:lnTo>
                    <a:pt x="414" y="5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 name="Freeform 6"/>
            <p:cNvSpPr>
              <a:spLocks/>
            </p:cNvSpPr>
            <p:nvPr/>
          </p:nvSpPr>
          <p:spPr bwMode="auto">
            <a:xfrm>
              <a:off x="5124451" y="3690938"/>
              <a:ext cx="169863" cy="196850"/>
            </a:xfrm>
            <a:custGeom>
              <a:avLst/>
              <a:gdLst>
                <a:gd name="T0" fmla="*/ 107 w 107"/>
                <a:gd name="T1" fmla="*/ 75 h 124"/>
                <a:gd name="T2" fmla="*/ 0 w 107"/>
                <a:gd name="T3" fmla="*/ 0 h 124"/>
                <a:gd name="T4" fmla="*/ 5 w 107"/>
                <a:gd name="T5" fmla="*/ 85 h 124"/>
                <a:gd name="T6" fmla="*/ 45 w 107"/>
                <a:gd name="T7" fmla="*/ 124 h 124"/>
                <a:gd name="T8" fmla="*/ 50 w 107"/>
                <a:gd name="T9" fmla="*/ 120 h 124"/>
                <a:gd name="T10" fmla="*/ 12 w 107"/>
                <a:gd name="T11" fmla="*/ 81 h 124"/>
                <a:gd name="T12" fmla="*/ 8 w 107"/>
                <a:gd name="T13" fmla="*/ 13 h 124"/>
                <a:gd name="T14" fmla="*/ 105 w 107"/>
                <a:gd name="T15" fmla="*/ 80 h 124"/>
                <a:gd name="T16" fmla="*/ 107 w 107"/>
                <a:gd name="T17"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24">
                  <a:moveTo>
                    <a:pt x="107" y="75"/>
                  </a:moveTo>
                  <a:lnTo>
                    <a:pt x="0" y="0"/>
                  </a:lnTo>
                  <a:lnTo>
                    <a:pt x="5" y="85"/>
                  </a:lnTo>
                  <a:lnTo>
                    <a:pt x="45" y="124"/>
                  </a:lnTo>
                  <a:lnTo>
                    <a:pt x="50" y="120"/>
                  </a:lnTo>
                  <a:lnTo>
                    <a:pt x="12" y="81"/>
                  </a:lnTo>
                  <a:lnTo>
                    <a:pt x="8" y="13"/>
                  </a:lnTo>
                  <a:lnTo>
                    <a:pt x="105" y="80"/>
                  </a:lnTo>
                  <a:lnTo>
                    <a:pt x="107"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7"/>
            <p:cNvSpPr>
              <a:spLocks/>
            </p:cNvSpPr>
            <p:nvPr/>
          </p:nvSpPr>
          <p:spPr bwMode="auto">
            <a:xfrm>
              <a:off x="5319713" y="2108200"/>
              <a:ext cx="592138" cy="1152525"/>
            </a:xfrm>
            <a:custGeom>
              <a:avLst/>
              <a:gdLst>
                <a:gd name="T0" fmla="*/ 59 w 282"/>
                <a:gd name="T1" fmla="*/ 371 h 549"/>
                <a:gd name="T2" fmla="*/ 125 w 282"/>
                <a:gd name="T3" fmla="*/ 549 h 549"/>
                <a:gd name="T4" fmla="*/ 101 w 282"/>
                <a:gd name="T5" fmla="*/ 431 h 549"/>
                <a:gd name="T6" fmla="*/ 83 w 282"/>
                <a:gd name="T7" fmla="*/ 369 h 549"/>
                <a:gd name="T8" fmla="*/ 98 w 282"/>
                <a:gd name="T9" fmla="*/ 285 h 549"/>
                <a:gd name="T10" fmla="*/ 80 w 282"/>
                <a:gd name="T11" fmla="*/ 285 h 549"/>
                <a:gd name="T12" fmla="*/ 78 w 282"/>
                <a:gd name="T13" fmla="*/ 367 h 549"/>
                <a:gd name="T14" fmla="*/ 64 w 282"/>
                <a:gd name="T15" fmla="*/ 370 h 549"/>
                <a:gd name="T16" fmla="*/ 62 w 282"/>
                <a:gd name="T17" fmla="*/ 260 h 549"/>
                <a:gd name="T18" fmla="*/ 75 w 282"/>
                <a:gd name="T19" fmla="*/ 204 h 549"/>
                <a:gd name="T20" fmla="*/ 129 w 282"/>
                <a:gd name="T21" fmla="*/ 192 h 549"/>
                <a:gd name="T22" fmla="*/ 129 w 282"/>
                <a:gd name="T23" fmla="*/ 175 h 549"/>
                <a:gd name="T24" fmla="*/ 121 w 282"/>
                <a:gd name="T25" fmla="*/ 186 h 549"/>
                <a:gd name="T26" fmla="*/ 102 w 282"/>
                <a:gd name="T27" fmla="*/ 151 h 549"/>
                <a:gd name="T28" fmla="*/ 110 w 282"/>
                <a:gd name="T29" fmla="*/ 123 h 549"/>
                <a:gd name="T30" fmla="*/ 109 w 282"/>
                <a:gd name="T31" fmla="*/ 189 h 549"/>
                <a:gd name="T32" fmla="*/ 46 w 282"/>
                <a:gd name="T33" fmla="*/ 137 h 549"/>
                <a:gd name="T34" fmla="*/ 80 w 282"/>
                <a:gd name="T35" fmla="*/ 230 h 549"/>
                <a:gd name="T36" fmla="*/ 7 w 282"/>
                <a:gd name="T37" fmla="*/ 105 h 549"/>
                <a:gd name="T38" fmla="*/ 40 w 282"/>
                <a:gd name="T39" fmla="*/ 6 h 549"/>
                <a:gd name="T40" fmla="*/ 114 w 282"/>
                <a:gd name="T41" fmla="*/ 72 h 549"/>
                <a:gd name="T42" fmla="*/ 64 w 282"/>
                <a:gd name="T43" fmla="*/ 129 h 549"/>
                <a:gd name="T44" fmla="*/ 112 w 282"/>
                <a:gd name="T45" fmla="*/ 108 h 549"/>
                <a:gd name="T46" fmla="*/ 144 w 282"/>
                <a:gd name="T47" fmla="*/ 198 h 549"/>
                <a:gd name="T48" fmla="*/ 201 w 282"/>
                <a:gd name="T49" fmla="*/ 317 h 549"/>
                <a:gd name="T50" fmla="*/ 174 w 282"/>
                <a:gd name="T51" fmla="*/ 282 h 549"/>
                <a:gd name="T52" fmla="*/ 109 w 282"/>
                <a:gd name="T53" fmla="*/ 213 h 549"/>
                <a:gd name="T54" fmla="*/ 132 w 282"/>
                <a:gd name="T55" fmla="*/ 275 h 549"/>
                <a:gd name="T56" fmla="*/ 184 w 282"/>
                <a:gd name="T57" fmla="*/ 316 h 549"/>
                <a:gd name="T58" fmla="*/ 207 w 282"/>
                <a:gd name="T59" fmla="*/ 335 h 549"/>
                <a:gd name="T60" fmla="*/ 202 w 282"/>
                <a:gd name="T61" fmla="*/ 341 h 549"/>
                <a:gd name="T62" fmla="*/ 125 w 282"/>
                <a:gd name="T63" fmla="*/ 349 h 549"/>
                <a:gd name="T64" fmla="*/ 109 w 282"/>
                <a:gd name="T65" fmla="*/ 354 h 549"/>
                <a:gd name="T66" fmla="*/ 127 w 282"/>
                <a:gd name="T67" fmla="*/ 354 h 549"/>
                <a:gd name="T68" fmla="*/ 171 w 282"/>
                <a:gd name="T69" fmla="*/ 336 h 549"/>
                <a:gd name="T70" fmla="*/ 184 w 282"/>
                <a:gd name="T71" fmla="*/ 364 h 549"/>
                <a:gd name="T72" fmla="*/ 237 w 282"/>
                <a:gd name="T73" fmla="*/ 478 h 549"/>
                <a:gd name="T74" fmla="*/ 209 w 282"/>
                <a:gd name="T75" fmla="*/ 340 h 549"/>
                <a:gd name="T76" fmla="*/ 277 w 282"/>
                <a:gd name="T77" fmla="*/ 499 h 549"/>
                <a:gd name="T78" fmla="*/ 219 w 282"/>
                <a:gd name="T79" fmla="*/ 357 h 549"/>
                <a:gd name="T80" fmla="*/ 148 w 282"/>
                <a:gd name="T81" fmla="*/ 197 h 549"/>
                <a:gd name="T82" fmla="*/ 93 w 282"/>
                <a:gd name="T83" fmla="*/ 17 h 549"/>
                <a:gd name="T84" fmla="*/ 0 w 282"/>
                <a:gd name="T85" fmla="*/ 45 h 549"/>
                <a:gd name="T86" fmla="*/ 61 w 282"/>
                <a:gd name="T87" fmla="*/ 27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2" h="549">
                  <a:moveTo>
                    <a:pt x="61" y="270"/>
                  </a:moveTo>
                  <a:cubicBezTo>
                    <a:pt x="59" y="371"/>
                    <a:pt x="59" y="371"/>
                    <a:pt x="59" y="371"/>
                  </a:cubicBezTo>
                  <a:cubicBezTo>
                    <a:pt x="96" y="433"/>
                    <a:pt x="96" y="433"/>
                    <a:pt x="96" y="433"/>
                  </a:cubicBezTo>
                  <a:cubicBezTo>
                    <a:pt x="125" y="549"/>
                    <a:pt x="125" y="549"/>
                    <a:pt x="125" y="549"/>
                  </a:cubicBezTo>
                  <a:cubicBezTo>
                    <a:pt x="130" y="548"/>
                    <a:pt x="130" y="548"/>
                    <a:pt x="130" y="548"/>
                  </a:cubicBezTo>
                  <a:cubicBezTo>
                    <a:pt x="101" y="431"/>
                    <a:pt x="101" y="431"/>
                    <a:pt x="101" y="431"/>
                  </a:cubicBezTo>
                  <a:cubicBezTo>
                    <a:pt x="72" y="383"/>
                    <a:pt x="72" y="383"/>
                    <a:pt x="72" y="383"/>
                  </a:cubicBezTo>
                  <a:cubicBezTo>
                    <a:pt x="83" y="369"/>
                    <a:pt x="83" y="369"/>
                    <a:pt x="83" y="369"/>
                  </a:cubicBezTo>
                  <a:cubicBezTo>
                    <a:pt x="91" y="294"/>
                    <a:pt x="91" y="294"/>
                    <a:pt x="91" y="294"/>
                  </a:cubicBezTo>
                  <a:cubicBezTo>
                    <a:pt x="95" y="293"/>
                    <a:pt x="98" y="289"/>
                    <a:pt x="98" y="285"/>
                  </a:cubicBezTo>
                  <a:cubicBezTo>
                    <a:pt x="98" y="280"/>
                    <a:pt x="94" y="277"/>
                    <a:pt x="89" y="277"/>
                  </a:cubicBezTo>
                  <a:cubicBezTo>
                    <a:pt x="84" y="277"/>
                    <a:pt x="80" y="280"/>
                    <a:pt x="80" y="285"/>
                  </a:cubicBezTo>
                  <a:cubicBezTo>
                    <a:pt x="80" y="289"/>
                    <a:pt x="83" y="292"/>
                    <a:pt x="86" y="293"/>
                  </a:cubicBezTo>
                  <a:cubicBezTo>
                    <a:pt x="78" y="367"/>
                    <a:pt x="78" y="367"/>
                    <a:pt x="78" y="367"/>
                  </a:cubicBezTo>
                  <a:cubicBezTo>
                    <a:pt x="69" y="379"/>
                    <a:pt x="69" y="379"/>
                    <a:pt x="69" y="379"/>
                  </a:cubicBezTo>
                  <a:cubicBezTo>
                    <a:pt x="64" y="370"/>
                    <a:pt x="64" y="370"/>
                    <a:pt x="64" y="370"/>
                  </a:cubicBezTo>
                  <a:cubicBezTo>
                    <a:pt x="66" y="270"/>
                    <a:pt x="66" y="270"/>
                    <a:pt x="66" y="270"/>
                  </a:cubicBezTo>
                  <a:cubicBezTo>
                    <a:pt x="62" y="260"/>
                    <a:pt x="62" y="260"/>
                    <a:pt x="62" y="260"/>
                  </a:cubicBezTo>
                  <a:cubicBezTo>
                    <a:pt x="86" y="231"/>
                    <a:pt x="86" y="231"/>
                    <a:pt x="86" y="231"/>
                  </a:cubicBezTo>
                  <a:cubicBezTo>
                    <a:pt x="75" y="204"/>
                    <a:pt x="75" y="204"/>
                    <a:pt x="75" y="204"/>
                  </a:cubicBezTo>
                  <a:cubicBezTo>
                    <a:pt x="124" y="190"/>
                    <a:pt x="124" y="190"/>
                    <a:pt x="124" y="190"/>
                  </a:cubicBezTo>
                  <a:cubicBezTo>
                    <a:pt x="125" y="191"/>
                    <a:pt x="127" y="192"/>
                    <a:pt x="129" y="192"/>
                  </a:cubicBezTo>
                  <a:cubicBezTo>
                    <a:pt x="134" y="192"/>
                    <a:pt x="138" y="188"/>
                    <a:pt x="138" y="183"/>
                  </a:cubicBezTo>
                  <a:cubicBezTo>
                    <a:pt x="138" y="179"/>
                    <a:pt x="134" y="175"/>
                    <a:pt x="129" y="175"/>
                  </a:cubicBezTo>
                  <a:cubicBezTo>
                    <a:pt x="125" y="175"/>
                    <a:pt x="121" y="179"/>
                    <a:pt x="121" y="183"/>
                  </a:cubicBezTo>
                  <a:cubicBezTo>
                    <a:pt x="121" y="184"/>
                    <a:pt x="121" y="185"/>
                    <a:pt x="121" y="186"/>
                  </a:cubicBezTo>
                  <a:cubicBezTo>
                    <a:pt x="113" y="188"/>
                    <a:pt x="113" y="188"/>
                    <a:pt x="113" y="188"/>
                  </a:cubicBezTo>
                  <a:cubicBezTo>
                    <a:pt x="102" y="151"/>
                    <a:pt x="102" y="151"/>
                    <a:pt x="102" y="151"/>
                  </a:cubicBezTo>
                  <a:cubicBezTo>
                    <a:pt x="114" y="125"/>
                    <a:pt x="114" y="125"/>
                    <a:pt x="114" y="125"/>
                  </a:cubicBezTo>
                  <a:cubicBezTo>
                    <a:pt x="110" y="123"/>
                    <a:pt x="110" y="123"/>
                    <a:pt x="110" y="123"/>
                  </a:cubicBezTo>
                  <a:cubicBezTo>
                    <a:pt x="97" y="151"/>
                    <a:pt x="97" y="151"/>
                    <a:pt x="97" y="151"/>
                  </a:cubicBezTo>
                  <a:cubicBezTo>
                    <a:pt x="109" y="189"/>
                    <a:pt x="109" y="189"/>
                    <a:pt x="109" y="189"/>
                  </a:cubicBezTo>
                  <a:cubicBezTo>
                    <a:pt x="73" y="200"/>
                    <a:pt x="73" y="200"/>
                    <a:pt x="73" y="200"/>
                  </a:cubicBezTo>
                  <a:cubicBezTo>
                    <a:pt x="46" y="137"/>
                    <a:pt x="46" y="137"/>
                    <a:pt x="46" y="137"/>
                  </a:cubicBezTo>
                  <a:cubicBezTo>
                    <a:pt x="41" y="139"/>
                    <a:pt x="41" y="139"/>
                    <a:pt x="41" y="139"/>
                  </a:cubicBezTo>
                  <a:cubicBezTo>
                    <a:pt x="80" y="230"/>
                    <a:pt x="80" y="230"/>
                    <a:pt x="80" y="230"/>
                  </a:cubicBezTo>
                  <a:cubicBezTo>
                    <a:pt x="60" y="254"/>
                    <a:pt x="60" y="254"/>
                    <a:pt x="60" y="254"/>
                  </a:cubicBezTo>
                  <a:cubicBezTo>
                    <a:pt x="7" y="105"/>
                    <a:pt x="7" y="105"/>
                    <a:pt x="7" y="105"/>
                  </a:cubicBezTo>
                  <a:cubicBezTo>
                    <a:pt x="5" y="47"/>
                    <a:pt x="5" y="47"/>
                    <a:pt x="5" y="47"/>
                  </a:cubicBezTo>
                  <a:cubicBezTo>
                    <a:pt x="40" y="6"/>
                    <a:pt x="40" y="6"/>
                    <a:pt x="40" y="6"/>
                  </a:cubicBezTo>
                  <a:cubicBezTo>
                    <a:pt x="90" y="21"/>
                    <a:pt x="90" y="21"/>
                    <a:pt x="90" y="21"/>
                  </a:cubicBezTo>
                  <a:cubicBezTo>
                    <a:pt x="114" y="72"/>
                    <a:pt x="114" y="72"/>
                    <a:pt x="114" y="72"/>
                  </a:cubicBezTo>
                  <a:cubicBezTo>
                    <a:pt x="107" y="104"/>
                    <a:pt x="107" y="104"/>
                    <a:pt x="107" y="104"/>
                  </a:cubicBezTo>
                  <a:cubicBezTo>
                    <a:pt x="64" y="129"/>
                    <a:pt x="64" y="129"/>
                    <a:pt x="64" y="129"/>
                  </a:cubicBezTo>
                  <a:cubicBezTo>
                    <a:pt x="66" y="134"/>
                    <a:pt x="66" y="134"/>
                    <a:pt x="66" y="134"/>
                  </a:cubicBezTo>
                  <a:cubicBezTo>
                    <a:pt x="112" y="108"/>
                    <a:pt x="112" y="108"/>
                    <a:pt x="112" y="108"/>
                  </a:cubicBezTo>
                  <a:cubicBezTo>
                    <a:pt x="117" y="80"/>
                    <a:pt x="117" y="80"/>
                    <a:pt x="117" y="80"/>
                  </a:cubicBezTo>
                  <a:cubicBezTo>
                    <a:pt x="144" y="198"/>
                    <a:pt x="144" y="198"/>
                    <a:pt x="144" y="198"/>
                  </a:cubicBezTo>
                  <a:cubicBezTo>
                    <a:pt x="195" y="295"/>
                    <a:pt x="195" y="295"/>
                    <a:pt x="195" y="295"/>
                  </a:cubicBezTo>
                  <a:cubicBezTo>
                    <a:pt x="201" y="317"/>
                    <a:pt x="201" y="317"/>
                    <a:pt x="201" y="317"/>
                  </a:cubicBezTo>
                  <a:cubicBezTo>
                    <a:pt x="187" y="312"/>
                    <a:pt x="187" y="312"/>
                    <a:pt x="187" y="312"/>
                  </a:cubicBezTo>
                  <a:cubicBezTo>
                    <a:pt x="174" y="282"/>
                    <a:pt x="174" y="282"/>
                    <a:pt x="174" y="282"/>
                  </a:cubicBezTo>
                  <a:cubicBezTo>
                    <a:pt x="135" y="270"/>
                    <a:pt x="135" y="270"/>
                    <a:pt x="135" y="270"/>
                  </a:cubicBezTo>
                  <a:cubicBezTo>
                    <a:pt x="109" y="213"/>
                    <a:pt x="109" y="213"/>
                    <a:pt x="109" y="213"/>
                  </a:cubicBezTo>
                  <a:cubicBezTo>
                    <a:pt x="105" y="215"/>
                    <a:pt x="105" y="215"/>
                    <a:pt x="105" y="215"/>
                  </a:cubicBezTo>
                  <a:cubicBezTo>
                    <a:pt x="132" y="275"/>
                    <a:pt x="132" y="275"/>
                    <a:pt x="132" y="275"/>
                  </a:cubicBezTo>
                  <a:cubicBezTo>
                    <a:pt x="171" y="286"/>
                    <a:pt x="171" y="286"/>
                    <a:pt x="171" y="286"/>
                  </a:cubicBezTo>
                  <a:cubicBezTo>
                    <a:pt x="184" y="316"/>
                    <a:pt x="184" y="316"/>
                    <a:pt x="184" y="316"/>
                  </a:cubicBezTo>
                  <a:cubicBezTo>
                    <a:pt x="203" y="322"/>
                    <a:pt x="203" y="322"/>
                    <a:pt x="203" y="322"/>
                  </a:cubicBezTo>
                  <a:cubicBezTo>
                    <a:pt x="207" y="335"/>
                    <a:pt x="207" y="335"/>
                    <a:pt x="207" y="335"/>
                  </a:cubicBezTo>
                  <a:cubicBezTo>
                    <a:pt x="207" y="334"/>
                    <a:pt x="207" y="334"/>
                    <a:pt x="207" y="334"/>
                  </a:cubicBezTo>
                  <a:cubicBezTo>
                    <a:pt x="202" y="341"/>
                    <a:pt x="202" y="341"/>
                    <a:pt x="202" y="341"/>
                  </a:cubicBezTo>
                  <a:cubicBezTo>
                    <a:pt x="171" y="331"/>
                    <a:pt x="171" y="331"/>
                    <a:pt x="171" y="331"/>
                  </a:cubicBezTo>
                  <a:cubicBezTo>
                    <a:pt x="125" y="349"/>
                    <a:pt x="125" y="349"/>
                    <a:pt x="125" y="349"/>
                  </a:cubicBezTo>
                  <a:cubicBezTo>
                    <a:pt x="123" y="347"/>
                    <a:pt x="121" y="345"/>
                    <a:pt x="118" y="345"/>
                  </a:cubicBezTo>
                  <a:cubicBezTo>
                    <a:pt x="113" y="345"/>
                    <a:pt x="109" y="349"/>
                    <a:pt x="109" y="354"/>
                  </a:cubicBezTo>
                  <a:cubicBezTo>
                    <a:pt x="109" y="359"/>
                    <a:pt x="113" y="363"/>
                    <a:pt x="118" y="363"/>
                  </a:cubicBezTo>
                  <a:cubicBezTo>
                    <a:pt x="123" y="363"/>
                    <a:pt x="127" y="359"/>
                    <a:pt x="127" y="354"/>
                  </a:cubicBezTo>
                  <a:cubicBezTo>
                    <a:pt x="127" y="354"/>
                    <a:pt x="127" y="354"/>
                    <a:pt x="127" y="354"/>
                  </a:cubicBezTo>
                  <a:cubicBezTo>
                    <a:pt x="171" y="336"/>
                    <a:pt x="171" y="336"/>
                    <a:pt x="171" y="336"/>
                  </a:cubicBezTo>
                  <a:cubicBezTo>
                    <a:pt x="199" y="345"/>
                    <a:pt x="199" y="345"/>
                    <a:pt x="199" y="345"/>
                  </a:cubicBezTo>
                  <a:cubicBezTo>
                    <a:pt x="184" y="364"/>
                    <a:pt x="184" y="364"/>
                    <a:pt x="184" y="364"/>
                  </a:cubicBezTo>
                  <a:cubicBezTo>
                    <a:pt x="233" y="480"/>
                    <a:pt x="233" y="480"/>
                    <a:pt x="233" y="480"/>
                  </a:cubicBezTo>
                  <a:cubicBezTo>
                    <a:pt x="237" y="478"/>
                    <a:pt x="237" y="478"/>
                    <a:pt x="237" y="478"/>
                  </a:cubicBezTo>
                  <a:cubicBezTo>
                    <a:pt x="190" y="364"/>
                    <a:pt x="190" y="364"/>
                    <a:pt x="190" y="364"/>
                  </a:cubicBezTo>
                  <a:cubicBezTo>
                    <a:pt x="209" y="340"/>
                    <a:pt x="209" y="340"/>
                    <a:pt x="209" y="340"/>
                  </a:cubicBezTo>
                  <a:cubicBezTo>
                    <a:pt x="215" y="358"/>
                    <a:pt x="215" y="358"/>
                    <a:pt x="215" y="358"/>
                  </a:cubicBezTo>
                  <a:cubicBezTo>
                    <a:pt x="277" y="499"/>
                    <a:pt x="277" y="499"/>
                    <a:pt x="277" y="499"/>
                  </a:cubicBezTo>
                  <a:cubicBezTo>
                    <a:pt x="282" y="496"/>
                    <a:pt x="282" y="496"/>
                    <a:pt x="282" y="496"/>
                  </a:cubicBezTo>
                  <a:cubicBezTo>
                    <a:pt x="219" y="357"/>
                    <a:pt x="219" y="357"/>
                    <a:pt x="219" y="357"/>
                  </a:cubicBezTo>
                  <a:cubicBezTo>
                    <a:pt x="199" y="294"/>
                    <a:pt x="199" y="294"/>
                    <a:pt x="199" y="294"/>
                  </a:cubicBezTo>
                  <a:cubicBezTo>
                    <a:pt x="148" y="197"/>
                    <a:pt x="148" y="197"/>
                    <a:pt x="148" y="197"/>
                  </a:cubicBezTo>
                  <a:cubicBezTo>
                    <a:pt x="122" y="78"/>
                    <a:pt x="122" y="78"/>
                    <a:pt x="122" y="78"/>
                  </a:cubicBezTo>
                  <a:cubicBezTo>
                    <a:pt x="93" y="17"/>
                    <a:pt x="93" y="17"/>
                    <a:pt x="93" y="17"/>
                  </a:cubicBezTo>
                  <a:cubicBezTo>
                    <a:pt x="38" y="0"/>
                    <a:pt x="38" y="0"/>
                    <a:pt x="38" y="0"/>
                  </a:cubicBezTo>
                  <a:cubicBezTo>
                    <a:pt x="0" y="45"/>
                    <a:pt x="0" y="45"/>
                    <a:pt x="0" y="45"/>
                  </a:cubicBezTo>
                  <a:cubicBezTo>
                    <a:pt x="2" y="105"/>
                    <a:pt x="2" y="105"/>
                    <a:pt x="2" y="105"/>
                  </a:cubicBezTo>
                  <a:lnTo>
                    <a:pt x="61" y="2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8"/>
            <p:cNvSpPr>
              <a:spLocks/>
            </p:cNvSpPr>
            <p:nvPr/>
          </p:nvSpPr>
          <p:spPr bwMode="auto">
            <a:xfrm>
              <a:off x="5522913" y="2630488"/>
              <a:ext cx="206375" cy="614362"/>
            </a:xfrm>
            <a:custGeom>
              <a:avLst/>
              <a:gdLst>
                <a:gd name="T0" fmla="*/ 0 w 130"/>
                <a:gd name="T1" fmla="*/ 183 h 387"/>
                <a:gd name="T2" fmla="*/ 64 w 130"/>
                <a:gd name="T3" fmla="*/ 387 h 387"/>
                <a:gd name="T4" fmla="*/ 70 w 130"/>
                <a:gd name="T5" fmla="*/ 385 h 387"/>
                <a:gd name="T6" fmla="*/ 65 w 130"/>
                <a:gd name="T7" fmla="*/ 366 h 387"/>
                <a:gd name="T8" fmla="*/ 130 w 130"/>
                <a:gd name="T9" fmla="*/ 312 h 387"/>
                <a:gd name="T10" fmla="*/ 78 w 130"/>
                <a:gd name="T11" fmla="*/ 176 h 387"/>
                <a:gd name="T12" fmla="*/ 72 w 130"/>
                <a:gd name="T13" fmla="*/ 179 h 387"/>
                <a:gd name="T14" fmla="*/ 122 w 130"/>
                <a:gd name="T15" fmla="*/ 311 h 387"/>
                <a:gd name="T16" fmla="*/ 63 w 130"/>
                <a:gd name="T17" fmla="*/ 360 h 387"/>
                <a:gd name="T18" fmla="*/ 7 w 130"/>
                <a:gd name="T19" fmla="*/ 181 h 387"/>
                <a:gd name="T20" fmla="*/ 14 w 130"/>
                <a:gd name="T21" fmla="*/ 79 h 387"/>
                <a:gd name="T22" fmla="*/ 68 w 130"/>
                <a:gd name="T23" fmla="*/ 54 h 387"/>
                <a:gd name="T24" fmla="*/ 65 w 130"/>
                <a:gd name="T25" fmla="*/ 49 h 387"/>
                <a:gd name="T26" fmla="*/ 36 w 130"/>
                <a:gd name="T27" fmla="*/ 62 h 387"/>
                <a:gd name="T28" fmla="*/ 8 w 130"/>
                <a:gd name="T29" fmla="*/ 0 h 387"/>
                <a:gd name="T30" fmla="*/ 2 w 130"/>
                <a:gd name="T31" fmla="*/ 3 h 387"/>
                <a:gd name="T32" fmla="*/ 29 w 130"/>
                <a:gd name="T33" fmla="*/ 65 h 387"/>
                <a:gd name="T34" fmla="*/ 7 w 130"/>
                <a:gd name="T35" fmla="*/ 74 h 387"/>
                <a:gd name="T36" fmla="*/ 0 w 130"/>
                <a:gd name="T37" fmla="*/ 18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 h="387">
                  <a:moveTo>
                    <a:pt x="0" y="183"/>
                  </a:moveTo>
                  <a:lnTo>
                    <a:pt x="64" y="387"/>
                  </a:lnTo>
                  <a:lnTo>
                    <a:pt x="70" y="385"/>
                  </a:lnTo>
                  <a:lnTo>
                    <a:pt x="65" y="366"/>
                  </a:lnTo>
                  <a:lnTo>
                    <a:pt x="130" y="312"/>
                  </a:lnTo>
                  <a:lnTo>
                    <a:pt x="78" y="176"/>
                  </a:lnTo>
                  <a:lnTo>
                    <a:pt x="72" y="179"/>
                  </a:lnTo>
                  <a:lnTo>
                    <a:pt x="122" y="311"/>
                  </a:lnTo>
                  <a:lnTo>
                    <a:pt x="63" y="360"/>
                  </a:lnTo>
                  <a:lnTo>
                    <a:pt x="7" y="181"/>
                  </a:lnTo>
                  <a:lnTo>
                    <a:pt x="14" y="79"/>
                  </a:lnTo>
                  <a:lnTo>
                    <a:pt x="68" y="54"/>
                  </a:lnTo>
                  <a:lnTo>
                    <a:pt x="65" y="49"/>
                  </a:lnTo>
                  <a:lnTo>
                    <a:pt x="36" y="62"/>
                  </a:lnTo>
                  <a:lnTo>
                    <a:pt x="8" y="0"/>
                  </a:lnTo>
                  <a:lnTo>
                    <a:pt x="2" y="3"/>
                  </a:lnTo>
                  <a:lnTo>
                    <a:pt x="29" y="65"/>
                  </a:lnTo>
                  <a:lnTo>
                    <a:pt x="7" y="74"/>
                  </a:lnTo>
                  <a:lnTo>
                    <a:pt x="0"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9"/>
            <p:cNvSpPr>
              <a:spLocks/>
            </p:cNvSpPr>
            <p:nvPr/>
          </p:nvSpPr>
          <p:spPr bwMode="auto">
            <a:xfrm>
              <a:off x="5591176" y="2917825"/>
              <a:ext cx="98425" cy="209550"/>
            </a:xfrm>
            <a:custGeom>
              <a:avLst/>
              <a:gdLst>
                <a:gd name="T0" fmla="*/ 17 w 62"/>
                <a:gd name="T1" fmla="*/ 0 h 132"/>
                <a:gd name="T2" fmla="*/ 0 w 62"/>
                <a:gd name="T3" fmla="*/ 7 h 132"/>
                <a:gd name="T4" fmla="*/ 45 w 62"/>
                <a:gd name="T5" fmla="*/ 132 h 132"/>
                <a:gd name="T6" fmla="*/ 62 w 62"/>
                <a:gd name="T7" fmla="*/ 127 h 132"/>
                <a:gd name="T8" fmla="*/ 17 w 62"/>
                <a:gd name="T9" fmla="*/ 0 h 132"/>
              </a:gdLst>
              <a:ahLst/>
              <a:cxnLst>
                <a:cxn ang="0">
                  <a:pos x="T0" y="T1"/>
                </a:cxn>
                <a:cxn ang="0">
                  <a:pos x="T2" y="T3"/>
                </a:cxn>
                <a:cxn ang="0">
                  <a:pos x="T4" y="T5"/>
                </a:cxn>
                <a:cxn ang="0">
                  <a:pos x="T6" y="T7"/>
                </a:cxn>
                <a:cxn ang="0">
                  <a:pos x="T8" y="T9"/>
                </a:cxn>
              </a:cxnLst>
              <a:rect l="0" t="0" r="r" b="b"/>
              <a:pathLst>
                <a:path w="62" h="132">
                  <a:moveTo>
                    <a:pt x="17" y="0"/>
                  </a:moveTo>
                  <a:lnTo>
                    <a:pt x="0" y="7"/>
                  </a:lnTo>
                  <a:lnTo>
                    <a:pt x="45" y="132"/>
                  </a:lnTo>
                  <a:lnTo>
                    <a:pt x="62" y="127"/>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10"/>
            <p:cNvSpPr>
              <a:spLocks/>
            </p:cNvSpPr>
            <p:nvPr/>
          </p:nvSpPr>
          <p:spPr bwMode="auto">
            <a:xfrm>
              <a:off x="5627688" y="3244850"/>
              <a:ext cx="55563" cy="46037"/>
            </a:xfrm>
            <a:custGeom>
              <a:avLst/>
              <a:gdLst>
                <a:gd name="T0" fmla="*/ 8 w 35"/>
                <a:gd name="T1" fmla="*/ 29 h 29"/>
                <a:gd name="T2" fmla="*/ 35 w 35"/>
                <a:gd name="T3" fmla="*/ 16 h 29"/>
                <a:gd name="T4" fmla="*/ 27 w 35"/>
                <a:gd name="T5" fmla="*/ 0 h 29"/>
                <a:gd name="T6" fmla="*/ 0 w 35"/>
                <a:gd name="T7" fmla="*/ 12 h 29"/>
                <a:gd name="T8" fmla="*/ 8 w 35"/>
                <a:gd name="T9" fmla="*/ 29 h 29"/>
              </a:gdLst>
              <a:ahLst/>
              <a:cxnLst>
                <a:cxn ang="0">
                  <a:pos x="T0" y="T1"/>
                </a:cxn>
                <a:cxn ang="0">
                  <a:pos x="T2" y="T3"/>
                </a:cxn>
                <a:cxn ang="0">
                  <a:pos x="T4" y="T5"/>
                </a:cxn>
                <a:cxn ang="0">
                  <a:pos x="T6" y="T7"/>
                </a:cxn>
                <a:cxn ang="0">
                  <a:pos x="T8" y="T9"/>
                </a:cxn>
              </a:cxnLst>
              <a:rect l="0" t="0" r="r" b="b"/>
              <a:pathLst>
                <a:path w="35" h="29">
                  <a:moveTo>
                    <a:pt x="8" y="29"/>
                  </a:moveTo>
                  <a:lnTo>
                    <a:pt x="35" y="16"/>
                  </a:lnTo>
                  <a:lnTo>
                    <a:pt x="27" y="0"/>
                  </a:lnTo>
                  <a:lnTo>
                    <a:pt x="0" y="12"/>
                  </a:lnTo>
                  <a:lnTo>
                    <a:pt x="8"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 name="Freeform 11"/>
            <p:cNvSpPr>
              <a:spLocks/>
            </p:cNvSpPr>
            <p:nvPr/>
          </p:nvSpPr>
          <p:spPr bwMode="auto">
            <a:xfrm>
              <a:off x="5195888" y="3790950"/>
              <a:ext cx="268288" cy="452437"/>
            </a:xfrm>
            <a:custGeom>
              <a:avLst/>
              <a:gdLst>
                <a:gd name="T0" fmla="*/ 111 w 128"/>
                <a:gd name="T1" fmla="*/ 207 h 216"/>
                <a:gd name="T2" fmla="*/ 120 w 128"/>
                <a:gd name="T3" fmla="*/ 216 h 216"/>
                <a:gd name="T4" fmla="*/ 128 w 128"/>
                <a:gd name="T5" fmla="*/ 207 h 216"/>
                <a:gd name="T6" fmla="*/ 121 w 128"/>
                <a:gd name="T7" fmla="*/ 199 h 216"/>
                <a:gd name="T8" fmla="*/ 111 w 128"/>
                <a:gd name="T9" fmla="*/ 153 h 216"/>
                <a:gd name="T10" fmla="*/ 92 w 128"/>
                <a:gd name="T11" fmla="*/ 133 h 216"/>
                <a:gd name="T12" fmla="*/ 99 w 128"/>
                <a:gd name="T13" fmla="*/ 105 h 216"/>
                <a:gd name="T14" fmla="*/ 30 w 128"/>
                <a:gd name="T15" fmla="*/ 34 h 216"/>
                <a:gd name="T16" fmla="*/ 27 w 128"/>
                <a:gd name="T17" fmla="*/ 38 h 216"/>
                <a:gd name="T18" fmla="*/ 93 w 128"/>
                <a:gd name="T19" fmla="*/ 107 h 216"/>
                <a:gd name="T20" fmla="*/ 88 w 128"/>
                <a:gd name="T21" fmla="*/ 129 h 216"/>
                <a:gd name="T22" fmla="*/ 13 w 128"/>
                <a:gd name="T23" fmla="*/ 48 h 216"/>
                <a:gd name="T24" fmla="*/ 11 w 128"/>
                <a:gd name="T25" fmla="*/ 17 h 216"/>
                <a:gd name="T26" fmla="*/ 17 w 128"/>
                <a:gd name="T27" fmla="*/ 9 h 216"/>
                <a:gd name="T28" fmla="*/ 8 w 128"/>
                <a:gd name="T29" fmla="*/ 0 h 216"/>
                <a:gd name="T30" fmla="*/ 0 w 128"/>
                <a:gd name="T31" fmla="*/ 9 h 216"/>
                <a:gd name="T32" fmla="*/ 6 w 128"/>
                <a:gd name="T33" fmla="*/ 17 h 216"/>
                <a:gd name="T34" fmla="*/ 8 w 128"/>
                <a:gd name="T35" fmla="*/ 50 h 216"/>
                <a:gd name="T36" fmla="*/ 106 w 128"/>
                <a:gd name="T37" fmla="*/ 155 h 216"/>
                <a:gd name="T38" fmla="*/ 116 w 128"/>
                <a:gd name="T39" fmla="*/ 199 h 216"/>
                <a:gd name="T40" fmla="*/ 111 w 128"/>
                <a:gd name="T41" fmla="*/ 20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216">
                  <a:moveTo>
                    <a:pt x="111" y="207"/>
                  </a:moveTo>
                  <a:cubicBezTo>
                    <a:pt x="111" y="212"/>
                    <a:pt x="115" y="216"/>
                    <a:pt x="120" y="216"/>
                  </a:cubicBezTo>
                  <a:cubicBezTo>
                    <a:pt x="124" y="216"/>
                    <a:pt x="128" y="212"/>
                    <a:pt x="128" y="207"/>
                  </a:cubicBezTo>
                  <a:cubicBezTo>
                    <a:pt x="128" y="203"/>
                    <a:pt x="125" y="200"/>
                    <a:pt x="121" y="199"/>
                  </a:cubicBezTo>
                  <a:cubicBezTo>
                    <a:pt x="111" y="153"/>
                    <a:pt x="111" y="153"/>
                    <a:pt x="111" y="153"/>
                  </a:cubicBezTo>
                  <a:cubicBezTo>
                    <a:pt x="92" y="133"/>
                    <a:pt x="92" y="133"/>
                    <a:pt x="92" y="133"/>
                  </a:cubicBezTo>
                  <a:cubicBezTo>
                    <a:pt x="99" y="105"/>
                    <a:pt x="99" y="105"/>
                    <a:pt x="99" y="105"/>
                  </a:cubicBezTo>
                  <a:cubicBezTo>
                    <a:pt x="30" y="34"/>
                    <a:pt x="30" y="34"/>
                    <a:pt x="30" y="34"/>
                  </a:cubicBezTo>
                  <a:cubicBezTo>
                    <a:pt x="27" y="38"/>
                    <a:pt x="27" y="38"/>
                    <a:pt x="27" y="38"/>
                  </a:cubicBezTo>
                  <a:cubicBezTo>
                    <a:pt x="93" y="107"/>
                    <a:pt x="93" y="107"/>
                    <a:pt x="93" y="107"/>
                  </a:cubicBezTo>
                  <a:cubicBezTo>
                    <a:pt x="88" y="129"/>
                    <a:pt x="88" y="129"/>
                    <a:pt x="88" y="129"/>
                  </a:cubicBezTo>
                  <a:cubicBezTo>
                    <a:pt x="13" y="48"/>
                    <a:pt x="13" y="48"/>
                    <a:pt x="13" y="48"/>
                  </a:cubicBezTo>
                  <a:cubicBezTo>
                    <a:pt x="11" y="17"/>
                    <a:pt x="11" y="17"/>
                    <a:pt x="11" y="17"/>
                  </a:cubicBezTo>
                  <a:cubicBezTo>
                    <a:pt x="15" y="16"/>
                    <a:pt x="17" y="13"/>
                    <a:pt x="17" y="9"/>
                  </a:cubicBezTo>
                  <a:cubicBezTo>
                    <a:pt x="17" y="4"/>
                    <a:pt x="13" y="0"/>
                    <a:pt x="8" y="0"/>
                  </a:cubicBezTo>
                  <a:cubicBezTo>
                    <a:pt x="4" y="0"/>
                    <a:pt x="0" y="4"/>
                    <a:pt x="0" y="9"/>
                  </a:cubicBezTo>
                  <a:cubicBezTo>
                    <a:pt x="0" y="13"/>
                    <a:pt x="3" y="16"/>
                    <a:pt x="6" y="17"/>
                  </a:cubicBezTo>
                  <a:cubicBezTo>
                    <a:pt x="8" y="50"/>
                    <a:pt x="8" y="50"/>
                    <a:pt x="8" y="50"/>
                  </a:cubicBezTo>
                  <a:cubicBezTo>
                    <a:pt x="106" y="155"/>
                    <a:pt x="106" y="155"/>
                    <a:pt x="106" y="155"/>
                  </a:cubicBezTo>
                  <a:cubicBezTo>
                    <a:pt x="116" y="199"/>
                    <a:pt x="116" y="199"/>
                    <a:pt x="116" y="199"/>
                  </a:cubicBezTo>
                  <a:cubicBezTo>
                    <a:pt x="113" y="201"/>
                    <a:pt x="111" y="204"/>
                    <a:pt x="111"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12"/>
            <p:cNvSpPr>
              <a:spLocks/>
            </p:cNvSpPr>
            <p:nvPr/>
          </p:nvSpPr>
          <p:spPr bwMode="auto">
            <a:xfrm>
              <a:off x="6040438" y="2351088"/>
              <a:ext cx="190500" cy="473075"/>
            </a:xfrm>
            <a:custGeom>
              <a:avLst/>
              <a:gdLst>
                <a:gd name="T0" fmla="*/ 74 w 91"/>
                <a:gd name="T1" fmla="*/ 217 h 225"/>
                <a:gd name="T2" fmla="*/ 83 w 91"/>
                <a:gd name="T3" fmla="*/ 225 h 225"/>
                <a:gd name="T4" fmla="*/ 91 w 91"/>
                <a:gd name="T5" fmla="*/ 217 h 225"/>
                <a:gd name="T6" fmla="*/ 85 w 91"/>
                <a:gd name="T7" fmla="*/ 208 h 225"/>
                <a:gd name="T8" fmla="*/ 84 w 91"/>
                <a:gd name="T9" fmla="*/ 150 h 225"/>
                <a:gd name="T10" fmla="*/ 45 w 91"/>
                <a:gd name="T11" fmla="*/ 120 h 225"/>
                <a:gd name="T12" fmla="*/ 33 w 91"/>
                <a:gd name="T13" fmla="*/ 0 h 225"/>
                <a:gd name="T14" fmla="*/ 62 w 91"/>
                <a:gd name="T15" fmla="*/ 0 h 225"/>
                <a:gd name="T16" fmla="*/ 62 w 91"/>
                <a:gd name="T17" fmla="*/ 0 h 225"/>
                <a:gd name="T18" fmla="*/ 11 w 91"/>
                <a:gd name="T19" fmla="*/ 0 h 225"/>
                <a:gd name="T20" fmla="*/ 0 w 91"/>
                <a:gd name="T21" fmla="*/ 79 h 225"/>
                <a:gd name="T22" fmla="*/ 4 w 91"/>
                <a:gd name="T23" fmla="*/ 78 h 225"/>
                <a:gd name="T24" fmla="*/ 15 w 91"/>
                <a:gd name="T25" fmla="*/ 0 h 225"/>
                <a:gd name="T26" fmla="*/ 28 w 91"/>
                <a:gd name="T27" fmla="*/ 0 h 225"/>
                <a:gd name="T28" fmla="*/ 38 w 91"/>
                <a:gd name="T29" fmla="*/ 97 h 225"/>
                <a:gd name="T30" fmla="*/ 18 w 91"/>
                <a:gd name="T31" fmla="*/ 97 h 225"/>
                <a:gd name="T32" fmla="*/ 10 w 91"/>
                <a:gd name="T33" fmla="*/ 90 h 225"/>
                <a:gd name="T34" fmla="*/ 1 w 91"/>
                <a:gd name="T35" fmla="*/ 99 h 225"/>
                <a:gd name="T36" fmla="*/ 10 w 91"/>
                <a:gd name="T37" fmla="*/ 105 h 225"/>
                <a:gd name="T38" fmla="*/ 18 w 91"/>
                <a:gd name="T39" fmla="*/ 97 h 225"/>
                <a:gd name="T40" fmla="*/ 36 w 91"/>
                <a:gd name="T41" fmla="*/ 97 h 225"/>
                <a:gd name="T42" fmla="*/ 36 w 91"/>
                <a:gd name="T43" fmla="*/ 99 h 225"/>
                <a:gd name="T44" fmla="*/ 40 w 91"/>
                <a:gd name="T45" fmla="*/ 125 h 225"/>
                <a:gd name="T46" fmla="*/ 79 w 91"/>
                <a:gd name="T47" fmla="*/ 153 h 225"/>
                <a:gd name="T48" fmla="*/ 80 w 91"/>
                <a:gd name="T49" fmla="*/ 208 h 225"/>
                <a:gd name="T50" fmla="*/ 74 w 91"/>
                <a:gd name="T51" fmla="*/ 21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225">
                  <a:moveTo>
                    <a:pt x="74" y="217"/>
                  </a:moveTo>
                  <a:cubicBezTo>
                    <a:pt x="74" y="221"/>
                    <a:pt x="78" y="225"/>
                    <a:pt x="83" y="225"/>
                  </a:cubicBezTo>
                  <a:cubicBezTo>
                    <a:pt x="88" y="225"/>
                    <a:pt x="91" y="221"/>
                    <a:pt x="91" y="217"/>
                  </a:cubicBezTo>
                  <a:cubicBezTo>
                    <a:pt x="91" y="213"/>
                    <a:pt x="89" y="210"/>
                    <a:pt x="85" y="208"/>
                  </a:cubicBezTo>
                  <a:cubicBezTo>
                    <a:pt x="84" y="150"/>
                    <a:pt x="84" y="150"/>
                    <a:pt x="84" y="150"/>
                  </a:cubicBezTo>
                  <a:cubicBezTo>
                    <a:pt x="45" y="120"/>
                    <a:pt x="45" y="120"/>
                    <a:pt x="45" y="120"/>
                  </a:cubicBezTo>
                  <a:cubicBezTo>
                    <a:pt x="33" y="0"/>
                    <a:pt x="33" y="0"/>
                    <a:pt x="33" y="0"/>
                  </a:cubicBezTo>
                  <a:cubicBezTo>
                    <a:pt x="62" y="0"/>
                    <a:pt x="62" y="0"/>
                    <a:pt x="62" y="0"/>
                  </a:cubicBezTo>
                  <a:cubicBezTo>
                    <a:pt x="62" y="0"/>
                    <a:pt x="62" y="0"/>
                    <a:pt x="62" y="0"/>
                  </a:cubicBezTo>
                  <a:cubicBezTo>
                    <a:pt x="11" y="0"/>
                    <a:pt x="11" y="0"/>
                    <a:pt x="11" y="0"/>
                  </a:cubicBezTo>
                  <a:cubicBezTo>
                    <a:pt x="0" y="79"/>
                    <a:pt x="0" y="79"/>
                    <a:pt x="0" y="79"/>
                  </a:cubicBezTo>
                  <a:cubicBezTo>
                    <a:pt x="4" y="78"/>
                    <a:pt x="4" y="78"/>
                    <a:pt x="4" y="78"/>
                  </a:cubicBezTo>
                  <a:cubicBezTo>
                    <a:pt x="15" y="0"/>
                    <a:pt x="15" y="0"/>
                    <a:pt x="15" y="0"/>
                  </a:cubicBezTo>
                  <a:cubicBezTo>
                    <a:pt x="28" y="0"/>
                    <a:pt x="28" y="0"/>
                    <a:pt x="28" y="0"/>
                  </a:cubicBezTo>
                  <a:cubicBezTo>
                    <a:pt x="38" y="97"/>
                    <a:pt x="38" y="97"/>
                    <a:pt x="38" y="97"/>
                  </a:cubicBezTo>
                  <a:cubicBezTo>
                    <a:pt x="18" y="97"/>
                    <a:pt x="18" y="97"/>
                    <a:pt x="18" y="97"/>
                  </a:cubicBezTo>
                  <a:cubicBezTo>
                    <a:pt x="17" y="86"/>
                    <a:pt x="14" y="90"/>
                    <a:pt x="10" y="90"/>
                  </a:cubicBezTo>
                  <a:cubicBezTo>
                    <a:pt x="5" y="90"/>
                    <a:pt x="1" y="94"/>
                    <a:pt x="1" y="99"/>
                  </a:cubicBezTo>
                  <a:cubicBezTo>
                    <a:pt x="1" y="104"/>
                    <a:pt x="5" y="105"/>
                    <a:pt x="10" y="105"/>
                  </a:cubicBezTo>
                  <a:cubicBezTo>
                    <a:pt x="14" y="105"/>
                    <a:pt x="17" y="118"/>
                    <a:pt x="18" y="97"/>
                  </a:cubicBezTo>
                  <a:cubicBezTo>
                    <a:pt x="36" y="97"/>
                    <a:pt x="36" y="97"/>
                    <a:pt x="36" y="97"/>
                  </a:cubicBezTo>
                  <a:cubicBezTo>
                    <a:pt x="36" y="99"/>
                    <a:pt x="36" y="99"/>
                    <a:pt x="36" y="99"/>
                  </a:cubicBezTo>
                  <a:cubicBezTo>
                    <a:pt x="40" y="125"/>
                    <a:pt x="40" y="125"/>
                    <a:pt x="40" y="125"/>
                  </a:cubicBezTo>
                  <a:cubicBezTo>
                    <a:pt x="79" y="153"/>
                    <a:pt x="79" y="153"/>
                    <a:pt x="79" y="153"/>
                  </a:cubicBezTo>
                  <a:cubicBezTo>
                    <a:pt x="80" y="208"/>
                    <a:pt x="80" y="208"/>
                    <a:pt x="80" y="208"/>
                  </a:cubicBezTo>
                  <a:cubicBezTo>
                    <a:pt x="77" y="209"/>
                    <a:pt x="74" y="213"/>
                    <a:pt x="74"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13"/>
            <p:cNvSpPr>
              <a:spLocks/>
            </p:cNvSpPr>
            <p:nvPr/>
          </p:nvSpPr>
          <p:spPr bwMode="auto">
            <a:xfrm>
              <a:off x="6249988" y="4611688"/>
              <a:ext cx="249238" cy="77787"/>
            </a:xfrm>
            <a:custGeom>
              <a:avLst/>
              <a:gdLst>
                <a:gd name="T0" fmla="*/ 102 w 119"/>
                <a:gd name="T1" fmla="*/ 27 h 37"/>
                <a:gd name="T2" fmla="*/ 23 w 119"/>
                <a:gd name="T3" fmla="*/ 28 h 37"/>
                <a:gd name="T4" fmla="*/ 4 w 119"/>
                <a:gd name="T5" fmla="*/ 0 h 37"/>
                <a:gd name="T6" fmla="*/ 0 w 119"/>
                <a:gd name="T7" fmla="*/ 2 h 37"/>
                <a:gd name="T8" fmla="*/ 21 w 119"/>
                <a:gd name="T9" fmla="*/ 33 h 37"/>
                <a:gd name="T10" fmla="*/ 103 w 119"/>
                <a:gd name="T11" fmla="*/ 32 h 37"/>
                <a:gd name="T12" fmla="*/ 111 w 119"/>
                <a:gd name="T13" fmla="*/ 37 h 37"/>
                <a:gd name="T14" fmla="*/ 119 w 119"/>
                <a:gd name="T15" fmla="*/ 28 h 37"/>
                <a:gd name="T16" fmla="*/ 111 w 119"/>
                <a:gd name="T17" fmla="*/ 20 h 37"/>
                <a:gd name="T18" fmla="*/ 102 w 119"/>
                <a:gd name="T19"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37">
                  <a:moveTo>
                    <a:pt x="102" y="27"/>
                  </a:moveTo>
                  <a:cubicBezTo>
                    <a:pt x="23" y="28"/>
                    <a:pt x="23" y="28"/>
                    <a:pt x="23" y="28"/>
                  </a:cubicBezTo>
                  <a:cubicBezTo>
                    <a:pt x="4" y="0"/>
                    <a:pt x="4" y="0"/>
                    <a:pt x="4" y="0"/>
                  </a:cubicBezTo>
                  <a:cubicBezTo>
                    <a:pt x="0" y="2"/>
                    <a:pt x="0" y="2"/>
                    <a:pt x="0" y="2"/>
                  </a:cubicBezTo>
                  <a:cubicBezTo>
                    <a:pt x="21" y="33"/>
                    <a:pt x="21" y="33"/>
                    <a:pt x="21" y="33"/>
                  </a:cubicBezTo>
                  <a:cubicBezTo>
                    <a:pt x="103" y="32"/>
                    <a:pt x="103" y="32"/>
                    <a:pt x="103" y="32"/>
                  </a:cubicBezTo>
                  <a:cubicBezTo>
                    <a:pt x="104" y="35"/>
                    <a:pt x="107" y="37"/>
                    <a:pt x="111" y="37"/>
                  </a:cubicBezTo>
                  <a:cubicBezTo>
                    <a:pt x="115" y="37"/>
                    <a:pt x="119" y="33"/>
                    <a:pt x="119" y="28"/>
                  </a:cubicBezTo>
                  <a:cubicBezTo>
                    <a:pt x="119" y="23"/>
                    <a:pt x="115" y="20"/>
                    <a:pt x="111" y="20"/>
                  </a:cubicBezTo>
                  <a:cubicBezTo>
                    <a:pt x="106" y="20"/>
                    <a:pt x="103" y="23"/>
                    <a:pt x="10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 name="Freeform 14"/>
            <p:cNvSpPr>
              <a:spLocks/>
            </p:cNvSpPr>
            <p:nvPr/>
          </p:nvSpPr>
          <p:spPr bwMode="auto">
            <a:xfrm>
              <a:off x="4694238" y="3394075"/>
              <a:ext cx="1049338" cy="1019175"/>
            </a:xfrm>
            <a:custGeom>
              <a:avLst/>
              <a:gdLst>
                <a:gd name="T0" fmla="*/ 347 w 500"/>
                <a:gd name="T1" fmla="*/ 469 h 486"/>
                <a:gd name="T2" fmla="*/ 311 w 500"/>
                <a:gd name="T3" fmla="*/ 373 h 486"/>
                <a:gd name="T4" fmla="*/ 243 w 500"/>
                <a:gd name="T5" fmla="*/ 300 h 486"/>
                <a:gd name="T6" fmla="*/ 307 w 500"/>
                <a:gd name="T7" fmla="*/ 419 h 486"/>
                <a:gd name="T8" fmla="*/ 209 w 500"/>
                <a:gd name="T9" fmla="*/ 238 h 486"/>
                <a:gd name="T10" fmla="*/ 191 w 500"/>
                <a:gd name="T11" fmla="*/ 221 h 486"/>
                <a:gd name="T12" fmla="*/ 163 w 500"/>
                <a:gd name="T13" fmla="*/ 134 h 486"/>
                <a:gd name="T14" fmla="*/ 186 w 500"/>
                <a:gd name="T15" fmla="*/ 103 h 486"/>
                <a:gd name="T16" fmla="*/ 143 w 500"/>
                <a:gd name="T17" fmla="*/ 115 h 486"/>
                <a:gd name="T18" fmla="*/ 136 w 500"/>
                <a:gd name="T19" fmla="*/ 102 h 486"/>
                <a:gd name="T20" fmla="*/ 136 w 500"/>
                <a:gd name="T21" fmla="*/ 119 h 486"/>
                <a:gd name="T22" fmla="*/ 184 w 500"/>
                <a:gd name="T23" fmla="*/ 161 h 486"/>
                <a:gd name="T24" fmla="*/ 146 w 500"/>
                <a:gd name="T25" fmla="*/ 179 h 486"/>
                <a:gd name="T26" fmla="*/ 96 w 500"/>
                <a:gd name="T27" fmla="*/ 108 h 486"/>
                <a:gd name="T28" fmla="*/ 96 w 500"/>
                <a:gd name="T29" fmla="*/ 116 h 486"/>
                <a:gd name="T30" fmla="*/ 7 w 500"/>
                <a:gd name="T31" fmla="*/ 31 h 486"/>
                <a:gd name="T32" fmla="*/ 142 w 500"/>
                <a:gd name="T33" fmla="*/ 30 h 486"/>
                <a:gd name="T34" fmla="*/ 119 w 500"/>
                <a:gd name="T35" fmla="*/ 34 h 486"/>
                <a:gd name="T36" fmla="*/ 153 w 500"/>
                <a:gd name="T37" fmla="*/ 35 h 486"/>
                <a:gd name="T38" fmla="*/ 161 w 500"/>
                <a:gd name="T39" fmla="*/ 35 h 486"/>
                <a:gd name="T40" fmla="*/ 267 w 500"/>
                <a:gd name="T41" fmla="*/ 145 h 486"/>
                <a:gd name="T42" fmla="*/ 291 w 500"/>
                <a:gd name="T43" fmla="*/ 165 h 486"/>
                <a:gd name="T44" fmla="*/ 293 w 500"/>
                <a:gd name="T45" fmla="*/ 178 h 486"/>
                <a:gd name="T46" fmla="*/ 221 w 500"/>
                <a:gd name="T47" fmla="*/ 101 h 486"/>
                <a:gd name="T48" fmla="*/ 157 w 500"/>
                <a:gd name="T49" fmla="*/ 53 h 486"/>
                <a:gd name="T50" fmla="*/ 140 w 500"/>
                <a:gd name="T51" fmla="*/ 53 h 486"/>
                <a:gd name="T52" fmla="*/ 154 w 500"/>
                <a:gd name="T53" fmla="*/ 60 h 486"/>
                <a:gd name="T54" fmla="*/ 241 w 500"/>
                <a:gd name="T55" fmla="*/ 151 h 486"/>
                <a:gd name="T56" fmla="*/ 293 w 500"/>
                <a:gd name="T57" fmla="*/ 184 h 486"/>
                <a:gd name="T58" fmla="*/ 307 w 500"/>
                <a:gd name="T59" fmla="*/ 218 h 486"/>
                <a:gd name="T60" fmla="*/ 308 w 500"/>
                <a:gd name="T61" fmla="*/ 244 h 486"/>
                <a:gd name="T62" fmla="*/ 323 w 500"/>
                <a:gd name="T63" fmla="*/ 229 h 486"/>
                <a:gd name="T64" fmla="*/ 424 w 500"/>
                <a:gd name="T65" fmla="*/ 324 h 486"/>
                <a:gd name="T66" fmla="*/ 441 w 500"/>
                <a:gd name="T67" fmla="*/ 324 h 486"/>
                <a:gd name="T68" fmla="*/ 426 w 500"/>
                <a:gd name="T69" fmla="*/ 319 h 486"/>
                <a:gd name="T70" fmla="*/ 327 w 500"/>
                <a:gd name="T71" fmla="*/ 232 h 486"/>
                <a:gd name="T72" fmla="*/ 500 w 500"/>
                <a:gd name="T73" fmla="*/ 216 h 486"/>
                <a:gd name="T74" fmla="*/ 427 w 500"/>
                <a:gd name="T75" fmla="*/ 271 h 486"/>
                <a:gd name="T76" fmla="*/ 440 w 500"/>
                <a:gd name="T77" fmla="*/ 155 h 486"/>
                <a:gd name="T78" fmla="*/ 493 w 500"/>
                <a:gd name="T79" fmla="*/ 106 h 486"/>
                <a:gd name="T80" fmla="*/ 414 w 500"/>
                <a:gd name="T81" fmla="*/ 223 h 486"/>
                <a:gd name="T82" fmla="*/ 423 w 500"/>
                <a:gd name="T83" fmla="*/ 275 h 486"/>
                <a:gd name="T84" fmla="*/ 412 w 500"/>
                <a:gd name="T85" fmla="*/ 285 h 486"/>
                <a:gd name="T86" fmla="*/ 296 w 500"/>
                <a:gd name="T87" fmla="*/ 169 h 486"/>
                <a:gd name="T88" fmla="*/ 409 w 500"/>
                <a:gd name="T89" fmla="*/ 255 h 486"/>
                <a:gd name="T90" fmla="*/ 237 w 500"/>
                <a:gd name="T91" fmla="*/ 81 h 486"/>
                <a:gd name="T92" fmla="*/ 163 w 500"/>
                <a:gd name="T93" fmla="*/ 30 h 486"/>
                <a:gd name="T94" fmla="*/ 90 w 500"/>
                <a:gd name="T95" fmla="*/ 0 h 486"/>
                <a:gd name="T96" fmla="*/ 0 w 500"/>
                <a:gd name="T97" fmla="*/ 72 h 486"/>
                <a:gd name="T98" fmla="*/ 96 w 500"/>
                <a:gd name="T99" fmla="*/ 121 h 486"/>
                <a:gd name="T100" fmla="*/ 145 w 500"/>
                <a:gd name="T101" fmla="*/ 182 h 486"/>
                <a:gd name="T102" fmla="*/ 236 w 500"/>
                <a:gd name="T103" fmla="*/ 337 h 486"/>
                <a:gd name="T104" fmla="*/ 343 w 500"/>
                <a:gd name="T105" fmla="*/ 472 h 486"/>
                <a:gd name="T106" fmla="*/ 350 w 500"/>
                <a:gd name="T107" fmla="*/ 486 h 486"/>
                <a:gd name="T108" fmla="*/ 350 w 500"/>
                <a:gd name="T109" fmla="*/ 469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486">
                  <a:moveTo>
                    <a:pt x="350" y="469"/>
                  </a:moveTo>
                  <a:cubicBezTo>
                    <a:pt x="349" y="469"/>
                    <a:pt x="348" y="469"/>
                    <a:pt x="347" y="469"/>
                  </a:cubicBezTo>
                  <a:cubicBezTo>
                    <a:pt x="312" y="425"/>
                    <a:pt x="312" y="425"/>
                    <a:pt x="312" y="425"/>
                  </a:cubicBezTo>
                  <a:cubicBezTo>
                    <a:pt x="311" y="373"/>
                    <a:pt x="311" y="373"/>
                    <a:pt x="311" y="373"/>
                  </a:cubicBezTo>
                  <a:cubicBezTo>
                    <a:pt x="246" y="297"/>
                    <a:pt x="246" y="297"/>
                    <a:pt x="246" y="297"/>
                  </a:cubicBezTo>
                  <a:cubicBezTo>
                    <a:pt x="243" y="300"/>
                    <a:pt x="243" y="300"/>
                    <a:pt x="243" y="300"/>
                  </a:cubicBezTo>
                  <a:cubicBezTo>
                    <a:pt x="306" y="375"/>
                    <a:pt x="306" y="375"/>
                    <a:pt x="306" y="375"/>
                  </a:cubicBezTo>
                  <a:cubicBezTo>
                    <a:pt x="307" y="419"/>
                    <a:pt x="307" y="419"/>
                    <a:pt x="307" y="419"/>
                  </a:cubicBezTo>
                  <a:cubicBezTo>
                    <a:pt x="241" y="335"/>
                    <a:pt x="241" y="335"/>
                    <a:pt x="241" y="335"/>
                  </a:cubicBezTo>
                  <a:cubicBezTo>
                    <a:pt x="209" y="238"/>
                    <a:pt x="209" y="238"/>
                    <a:pt x="209" y="238"/>
                  </a:cubicBezTo>
                  <a:cubicBezTo>
                    <a:pt x="190" y="221"/>
                    <a:pt x="190" y="221"/>
                    <a:pt x="190" y="221"/>
                  </a:cubicBezTo>
                  <a:cubicBezTo>
                    <a:pt x="191" y="221"/>
                    <a:pt x="191" y="221"/>
                    <a:pt x="191" y="221"/>
                  </a:cubicBezTo>
                  <a:cubicBezTo>
                    <a:pt x="189" y="159"/>
                    <a:pt x="189" y="159"/>
                    <a:pt x="189" y="159"/>
                  </a:cubicBezTo>
                  <a:cubicBezTo>
                    <a:pt x="163" y="134"/>
                    <a:pt x="163" y="134"/>
                    <a:pt x="163" y="134"/>
                  </a:cubicBezTo>
                  <a:cubicBezTo>
                    <a:pt x="189" y="106"/>
                    <a:pt x="189" y="106"/>
                    <a:pt x="189" y="106"/>
                  </a:cubicBezTo>
                  <a:cubicBezTo>
                    <a:pt x="186" y="103"/>
                    <a:pt x="186" y="103"/>
                    <a:pt x="186" y="103"/>
                  </a:cubicBezTo>
                  <a:cubicBezTo>
                    <a:pt x="159" y="130"/>
                    <a:pt x="159" y="130"/>
                    <a:pt x="159" y="130"/>
                  </a:cubicBezTo>
                  <a:cubicBezTo>
                    <a:pt x="143" y="115"/>
                    <a:pt x="143" y="115"/>
                    <a:pt x="143" y="115"/>
                  </a:cubicBezTo>
                  <a:cubicBezTo>
                    <a:pt x="144" y="114"/>
                    <a:pt x="145" y="112"/>
                    <a:pt x="145" y="110"/>
                  </a:cubicBezTo>
                  <a:cubicBezTo>
                    <a:pt x="145" y="106"/>
                    <a:pt x="141" y="102"/>
                    <a:pt x="136" y="102"/>
                  </a:cubicBezTo>
                  <a:cubicBezTo>
                    <a:pt x="131" y="102"/>
                    <a:pt x="127" y="106"/>
                    <a:pt x="127" y="110"/>
                  </a:cubicBezTo>
                  <a:cubicBezTo>
                    <a:pt x="127" y="115"/>
                    <a:pt x="131" y="119"/>
                    <a:pt x="136" y="119"/>
                  </a:cubicBezTo>
                  <a:cubicBezTo>
                    <a:pt x="137" y="119"/>
                    <a:pt x="138" y="119"/>
                    <a:pt x="139" y="118"/>
                  </a:cubicBezTo>
                  <a:cubicBezTo>
                    <a:pt x="184" y="161"/>
                    <a:pt x="184" y="161"/>
                    <a:pt x="184" y="161"/>
                  </a:cubicBezTo>
                  <a:cubicBezTo>
                    <a:pt x="186" y="217"/>
                    <a:pt x="186" y="217"/>
                    <a:pt x="186" y="217"/>
                  </a:cubicBezTo>
                  <a:cubicBezTo>
                    <a:pt x="146" y="179"/>
                    <a:pt x="146" y="179"/>
                    <a:pt x="146" y="179"/>
                  </a:cubicBezTo>
                  <a:cubicBezTo>
                    <a:pt x="96" y="125"/>
                    <a:pt x="96" y="125"/>
                    <a:pt x="96" y="125"/>
                  </a:cubicBezTo>
                  <a:cubicBezTo>
                    <a:pt x="96" y="108"/>
                    <a:pt x="96" y="108"/>
                    <a:pt x="96" y="108"/>
                  </a:cubicBezTo>
                  <a:cubicBezTo>
                    <a:pt x="96" y="108"/>
                    <a:pt x="96" y="108"/>
                    <a:pt x="96" y="108"/>
                  </a:cubicBezTo>
                  <a:cubicBezTo>
                    <a:pt x="96" y="116"/>
                    <a:pt x="96" y="116"/>
                    <a:pt x="96" y="116"/>
                  </a:cubicBezTo>
                  <a:cubicBezTo>
                    <a:pt x="9" y="69"/>
                    <a:pt x="9" y="69"/>
                    <a:pt x="9" y="69"/>
                  </a:cubicBezTo>
                  <a:cubicBezTo>
                    <a:pt x="7" y="31"/>
                    <a:pt x="7" y="31"/>
                    <a:pt x="7" y="31"/>
                  </a:cubicBezTo>
                  <a:cubicBezTo>
                    <a:pt x="90" y="5"/>
                    <a:pt x="90" y="5"/>
                    <a:pt x="90" y="5"/>
                  </a:cubicBezTo>
                  <a:cubicBezTo>
                    <a:pt x="142" y="30"/>
                    <a:pt x="142" y="30"/>
                    <a:pt x="142" y="30"/>
                  </a:cubicBezTo>
                  <a:cubicBezTo>
                    <a:pt x="120" y="29"/>
                    <a:pt x="120" y="29"/>
                    <a:pt x="120" y="29"/>
                  </a:cubicBezTo>
                  <a:cubicBezTo>
                    <a:pt x="119" y="34"/>
                    <a:pt x="119" y="34"/>
                    <a:pt x="119" y="34"/>
                  </a:cubicBezTo>
                  <a:cubicBezTo>
                    <a:pt x="153" y="35"/>
                    <a:pt x="153" y="35"/>
                    <a:pt x="153" y="35"/>
                  </a:cubicBezTo>
                  <a:cubicBezTo>
                    <a:pt x="153" y="35"/>
                    <a:pt x="153" y="35"/>
                    <a:pt x="153" y="35"/>
                  </a:cubicBezTo>
                  <a:cubicBezTo>
                    <a:pt x="153" y="35"/>
                    <a:pt x="153" y="35"/>
                    <a:pt x="153" y="35"/>
                  </a:cubicBezTo>
                  <a:cubicBezTo>
                    <a:pt x="161" y="35"/>
                    <a:pt x="161" y="35"/>
                    <a:pt x="161" y="35"/>
                  </a:cubicBezTo>
                  <a:cubicBezTo>
                    <a:pt x="233" y="84"/>
                    <a:pt x="233" y="84"/>
                    <a:pt x="233" y="84"/>
                  </a:cubicBezTo>
                  <a:cubicBezTo>
                    <a:pt x="267" y="145"/>
                    <a:pt x="267" y="145"/>
                    <a:pt x="267" y="145"/>
                  </a:cubicBezTo>
                  <a:cubicBezTo>
                    <a:pt x="267" y="145"/>
                    <a:pt x="267" y="145"/>
                    <a:pt x="267" y="145"/>
                  </a:cubicBezTo>
                  <a:cubicBezTo>
                    <a:pt x="291" y="165"/>
                    <a:pt x="291" y="165"/>
                    <a:pt x="291" y="165"/>
                  </a:cubicBezTo>
                  <a:cubicBezTo>
                    <a:pt x="291" y="165"/>
                    <a:pt x="291" y="165"/>
                    <a:pt x="291" y="165"/>
                  </a:cubicBezTo>
                  <a:cubicBezTo>
                    <a:pt x="293" y="178"/>
                    <a:pt x="293" y="178"/>
                    <a:pt x="293" y="178"/>
                  </a:cubicBezTo>
                  <a:cubicBezTo>
                    <a:pt x="245" y="148"/>
                    <a:pt x="245" y="148"/>
                    <a:pt x="245" y="148"/>
                  </a:cubicBezTo>
                  <a:cubicBezTo>
                    <a:pt x="221" y="101"/>
                    <a:pt x="221" y="101"/>
                    <a:pt x="221" y="101"/>
                  </a:cubicBezTo>
                  <a:cubicBezTo>
                    <a:pt x="157" y="56"/>
                    <a:pt x="157" y="56"/>
                    <a:pt x="157" y="56"/>
                  </a:cubicBezTo>
                  <a:cubicBezTo>
                    <a:pt x="157" y="55"/>
                    <a:pt x="157" y="54"/>
                    <a:pt x="157" y="53"/>
                  </a:cubicBezTo>
                  <a:cubicBezTo>
                    <a:pt x="157" y="49"/>
                    <a:pt x="153" y="45"/>
                    <a:pt x="148" y="45"/>
                  </a:cubicBezTo>
                  <a:cubicBezTo>
                    <a:pt x="144" y="45"/>
                    <a:pt x="140" y="49"/>
                    <a:pt x="140" y="53"/>
                  </a:cubicBezTo>
                  <a:cubicBezTo>
                    <a:pt x="140" y="58"/>
                    <a:pt x="144" y="62"/>
                    <a:pt x="148" y="62"/>
                  </a:cubicBezTo>
                  <a:cubicBezTo>
                    <a:pt x="151" y="62"/>
                    <a:pt x="153" y="61"/>
                    <a:pt x="154" y="60"/>
                  </a:cubicBezTo>
                  <a:cubicBezTo>
                    <a:pt x="217" y="104"/>
                    <a:pt x="217" y="104"/>
                    <a:pt x="217" y="104"/>
                  </a:cubicBezTo>
                  <a:cubicBezTo>
                    <a:pt x="241" y="151"/>
                    <a:pt x="241" y="151"/>
                    <a:pt x="241" y="151"/>
                  </a:cubicBezTo>
                  <a:cubicBezTo>
                    <a:pt x="293" y="184"/>
                    <a:pt x="293" y="184"/>
                    <a:pt x="293" y="184"/>
                  </a:cubicBezTo>
                  <a:cubicBezTo>
                    <a:pt x="293" y="184"/>
                    <a:pt x="293" y="184"/>
                    <a:pt x="293" y="184"/>
                  </a:cubicBezTo>
                  <a:cubicBezTo>
                    <a:pt x="298" y="212"/>
                    <a:pt x="298" y="212"/>
                    <a:pt x="298" y="212"/>
                  </a:cubicBezTo>
                  <a:cubicBezTo>
                    <a:pt x="307" y="218"/>
                    <a:pt x="307" y="218"/>
                    <a:pt x="307" y="218"/>
                  </a:cubicBezTo>
                  <a:cubicBezTo>
                    <a:pt x="303" y="244"/>
                    <a:pt x="303" y="244"/>
                    <a:pt x="303" y="244"/>
                  </a:cubicBezTo>
                  <a:cubicBezTo>
                    <a:pt x="308" y="244"/>
                    <a:pt x="308" y="244"/>
                    <a:pt x="308" y="244"/>
                  </a:cubicBezTo>
                  <a:cubicBezTo>
                    <a:pt x="311" y="221"/>
                    <a:pt x="311" y="221"/>
                    <a:pt x="311" y="221"/>
                  </a:cubicBezTo>
                  <a:cubicBezTo>
                    <a:pt x="323" y="229"/>
                    <a:pt x="323" y="229"/>
                    <a:pt x="323" y="229"/>
                  </a:cubicBezTo>
                  <a:cubicBezTo>
                    <a:pt x="319" y="249"/>
                    <a:pt x="319" y="249"/>
                    <a:pt x="319" y="249"/>
                  </a:cubicBezTo>
                  <a:cubicBezTo>
                    <a:pt x="424" y="324"/>
                    <a:pt x="424" y="324"/>
                    <a:pt x="424" y="324"/>
                  </a:cubicBezTo>
                  <a:cubicBezTo>
                    <a:pt x="424" y="329"/>
                    <a:pt x="428" y="332"/>
                    <a:pt x="433" y="332"/>
                  </a:cubicBezTo>
                  <a:cubicBezTo>
                    <a:pt x="438" y="332"/>
                    <a:pt x="441" y="329"/>
                    <a:pt x="441" y="324"/>
                  </a:cubicBezTo>
                  <a:cubicBezTo>
                    <a:pt x="441" y="319"/>
                    <a:pt x="438" y="315"/>
                    <a:pt x="433" y="315"/>
                  </a:cubicBezTo>
                  <a:cubicBezTo>
                    <a:pt x="430" y="315"/>
                    <a:pt x="427" y="317"/>
                    <a:pt x="426" y="319"/>
                  </a:cubicBezTo>
                  <a:cubicBezTo>
                    <a:pt x="325" y="247"/>
                    <a:pt x="325" y="247"/>
                    <a:pt x="325" y="247"/>
                  </a:cubicBezTo>
                  <a:cubicBezTo>
                    <a:pt x="327" y="232"/>
                    <a:pt x="327" y="232"/>
                    <a:pt x="327" y="232"/>
                  </a:cubicBezTo>
                  <a:cubicBezTo>
                    <a:pt x="412" y="291"/>
                    <a:pt x="412" y="291"/>
                    <a:pt x="412" y="291"/>
                  </a:cubicBezTo>
                  <a:cubicBezTo>
                    <a:pt x="500" y="216"/>
                    <a:pt x="500" y="216"/>
                    <a:pt x="500" y="216"/>
                  </a:cubicBezTo>
                  <a:cubicBezTo>
                    <a:pt x="497" y="212"/>
                    <a:pt x="497" y="212"/>
                    <a:pt x="497" y="212"/>
                  </a:cubicBezTo>
                  <a:cubicBezTo>
                    <a:pt x="427" y="271"/>
                    <a:pt x="427" y="271"/>
                    <a:pt x="427" y="271"/>
                  </a:cubicBezTo>
                  <a:cubicBezTo>
                    <a:pt x="419" y="224"/>
                    <a:pt x="419" y="224"/>
                    <a:pt x="419" y="224"/>
                  </a:cubicBezTo>
                  <a:cubicBezTo>
                    <a:pt x="440" y="155"/>
                    <a:pt x="440" y="155"/>
                    <a:pt x="440" y="155"/>
                  </a:cubicBezTo>
                  <a:cubicBezTo>
                    <a:pt x="496" y="109"/>
                    <a:pt x="496" y="109"/>
                    <a:pt x="496" y="109"/>
                  </a:cubicBezTo>
                  <a:cubicBezTo>
                    <a:pt x="493" y="106"/>
                    <a:pt x="493" y="106"/>
                    <a:pt x="493" y="106"/>
                  </a:cubicBezTo>
                  <a:cubicBezTo>
                    <a:pt x="436" y="152"/>
                    <a:pt x="436" y="152"/>
                    <a:pt x="436" y="152"/>
                  </a:cubicBezTo>
                  <a:cubicBezTo>
                    <a:pt x="414" y="223"/>
                    <a:pt x="414" y="223"/>
                    <a:pt x="414" y="223"/>
                  </a:cubicBezTo>
                  <a:cubicBezTo>
                    <a:pt x="414" y="224"/>
                    <a:pt x="414" y="224"/>
                    <a:pt x="414" y="224"/>
                  </a:cubicBezTo>
                  <a:cubicBezTo>
                    <a:pt x="423" y="275"/>
                    <a:pt x="423" y="275"/>
                    <a:pt x="423" y="275"/>
                  </a:cubicBezTo>
                  <a:cubicBezTo>
                    <a:pt x="423" y="275"/>
                    <a:pt x="423" y="275"/>
                    <a:pt x="423" y="275"/>
                  </a:cubicBezTo>
                  <a:cubicBezTo>
                    <a:pt x="412" y="285"/>
                    <a:pt x="412" y="285"/>
                    <a:pt x="412" y="285"/>
                  </a:cubicBezTo>
                  <a:cubicBezTo>
                    <a:pt x="302" y="209"/>
                    <a:pt x="302" y="209"/>
                    <a:pt x="302" y="209"/>
                  </a:cubicBezTo>
                  <a:cubicBezTo>
                    <a:pt x="296" y="169"/>
                    <a:pt x="296" y="169"/>
                    <a:pt x="296" y="169"/>
                  </a:cubicBezTo>
                  <a:cubicBezTo>
                    <a:pt x="406" y="259"/>
                    <a:pt x="406" y="259"/>
                    <a:pt x="406" y="259"/>
                  </a:cubicBezTo>
                  <a:cubicBezTo>
                    <a:pt x="409" y="255"/>
                    <a:pt x="409" y="255"/>
                    <a:pt x="409" y="255"/>
                  </a:cubicBezTo>
                  <a:cubicBezTo>
                    <a:pt x="271" y="142"/>
                    <a:pt x="271" y="142"/>
                    <a:pt x="271" y="142"/>
                  </a:cubicBezTo>
                  <a:cubicBezTo>
                    <a:pt x="237" y="81"/>
                    <a:pt x="237" y="81"/>
                    <a:pt x="237" y="81"/>
                  </a:cubicBezTo>
                  <a:cubicBezTo>
                    <a:pt x="236" y="81"/>
                    <a:pt x="236" y="81"/>
                    <a:pt x="236" y="81"/>
                  </a:cubicBezTo>
                  <a:cubicBezTo>
                    <a:pt x="163" y="30"/>
                    <a:pt x="163" y="30"/>
                    <a:pt x="163" y="30"/>
                  </a:cubicBezTo>
                  <a:cubicBezTo>
                    <a:pt x="154" y="30"/>
                    <a:pt x="154" y="30"/>
                    <a:pt x="154" y="30"/>
                  </a:cubicBezTo>
                  <a:cubicBezTo>
                    <a:pt x="90" y="0"/>
                    <a:pt x="90" y="0"/>
                    <a:pt x="90" y="0"/>
                  </a:cubicBezTo>
                  <a:cubicBezTo>
                    <a:pt x="1" y="27"/>
                    <a:pt x="1" y="27"/>
                    <a:pt x="1" y="27"/>
                  </a:cubicBezTo>
                  <a:cubicBezTo>
                    <a:pt x="0" y="72"/>
                    <a:pt x="0" y="72"/>
                    <a:pt x="0" y="72"/>
                  </a:cubicBezTo>
                  <a:cubicBezTo>
                    <a:pt x="92" y="122"/>
                    <a:pt x="92" y="122"/>
                    <a:pt x="92" y="122"/>
                  </a:cubicBezTo>
                  <a:cubicBezTo>
                    <a:pt x="96" y="121"/>
                    <a:pt x="96" y="121"/>
                    <a:pt x="96" y="121"/>
                  </a:cubicBezTo>
                  <a:cubicBezTo>
                    <a:pt x="96" y="127"/>
                    <a:pt x="96" y="127"/>
                    <a:pt x="96" y="127"/>
                  </a:cubicBezTo>
                  <a:cubicBezTo>
                    <a:pt x="145" y="182"/>
                    <a:pt x="145" y="182"/>
                    <a:pt x="145" y="182"/>
                  </a:cubicBezTo>
                  <a:cubicBezTo>
                    <a:pt x="206" y="241"/>
                    <a:pt x="206" y="241"/>
                    <a:pt x="206" y="241"/>
                  </a:cubicBezTo>
                  <a:cubicBezTo>
                    <a:pt x="236" y="337"/>
                    <a:pt x="236" y="337"/>
                    <a:pt x="236" y="337"/>
                  </a:cubicBezTo>
                  <a:cubicBezTo>
                    <a:pt x="236" y="337"/>
                    <a:pt x="236" y="337"/>
                    <a:pt x="236" y="337"/>
                  </a:cubicBezTo>
                  <a:cubicBezTo>
                    <a:pt x="343" y="472"/>
                    <a:pt x="343" y="472"/>
                    <a:pt x="343" y="472"/>
                  </a:cubicBezTo>
                  <a:cubicBezTo>
                    <a:pt x="342" y="474"/>
                    <a:pt x="341" y="475"/>
                    <a:pt x="341" y="477"/>
                  </a:cubicBezTo>
                  <a:cubicBezTo>
                    <a:pt x="341" y="482"/>
                    <a:pt x="345" y="486"/>
                    <a:pt x="350" y="486"/>
                  </a:cubicBezTo>
                  <a:cubicBezTo>
                    <a:pt x="355" y="486"/>
                    <a:pt x="359" y="482"/>
                    <a:pt x="359" y="477"/>
                  </a:cubicBezTo>
                  <a:cubicBezTo>
                    <a:pt x="359" y="472"/>
                    <a:pt x="355" y="469"/>
                    <a:pt x="350" y="4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 name="Freeform 15"/>
            <p:cNvSpPr>
              <a:spLocks/>
            </p:cNvSpPr>
            <p:nvPr/>
          </p:nvSpPr>
          <p:spPr bwMode="auto">
            <a:xfrm>
              <a:off x="5975351" y="1839913"/>
              <a:ext cx="338138" cy="1312862"/>
            </a:xfrm>
            <a:custGeom>
              <a:avLst/>
              <a:gdLst>
                <a:gd name="T0" fmla="*/ 52 w 161"/>
                <a:gd name="T1" fmla="*/ 512 h 626"/>
                <a:gd name="T2" fmla="*/ 75 w 161"/>
                <a:gd name="T3" fmla="*/ 471 h 626"/>
                <a:gd name="T4" fmla="*/ 76 w 161"/>
                <a:gd name="T5" fmla="*/ 550 h 626"/>
                <a:gd name="T6" fmla="*/ 54 w 161"/>
                <a:gd name="T7" fmla="*/ 454 h 626"/>
                <a:gd name="T8" fmla="*/ 49 w 161"/>
                <a:gd name="T9" fmla="*/ 436 h 626"/>
                <a:gd name="T10" fmla="*/ 6 w 161"/>
                <a:gd name="T11" fmla="*/ 549 h 626"/>
                <a:gd name="T12" fmla="*/ 35 w 161"/>
                <a:gd name="T13" fmla="*/ 481 h 626"/>
                <a:gd name="T14" fmla="*/ 7 w 161"/>
                <a:gd name="T15" fmla="*/ 481 h 626"/>
                <a:gd name="T16" fmla="*/ 14 w 161"/>
                <a:gd name="T17" fmla="*/ 354 h 626"/>
                <a:gd name="T18" fmla="*/ 28 w 161"/>
                <a:gd name="T19" fmla="*/ 427 h 626"/>
                <a:gd name="T20" fmla="*/ 85 w 161"/>
                <a:gd name="T21" fmla="*/ 427 h 626"/>
                <a:gd name="T22" fmla="*/ 16 w 161"/>
                <a:gd name="T23" fmla="*/ 340 h 626"/>
                <a:gd name="T24" fmla="*/ 29 w 161"/>
                <a:gd name="T25" fmla="*/ 230 h 626"/>
                <a:gd name="T26" fmla="*/ 111 w 161"/>
                <a:gd name="T27" fmla="*/ 239 h 626"/>
                <a:gd name="T28" fmla="*/ 111 w 161"/>
                <a:gd name="T29" fmla="*/ 222 h 626"/>
                <a:gd name="T30" fmla="*/ 81 w 161"/>
                <a:gd name="T31" fmla="*/ 227 h 626"/>
                <a:gd name="T32" fmla="*/ 80 w 161"/>
                <a:gd name="T33" fmla="*/ 142 h 626"/>
                <a:gd name="T34" fmla="*/ 29 w 161"/>
                <a:gd name="T35" fmla="*/ 224 h 626"/>
                <a:gd name="T36" fmla="*/ 55 w 161"/>
                <a:gd name="T37" fmla="*/ 24 h 626"/>
                <a:gd name="T38" fmla="*/ 134 w 161"/>
                <a:gd name="T39" fmla="*/ 19 h 626"/>
                <a:gd name="T40" fmla="*/ 116 w 161"/>
                <a:gd name="T41" fmla="*/ 118 h 626"/>
                <a:gd name="T42" fmla="*/ 65 w 161"/>
                <a:gd name="T43" fmla="*/ 179 h 626"/>
                <a:gd name="T44" fmla="*/ 53 w 161"/>
                <a:gd name="T45" fmla="*/ 102 h 626"/>
                <a:gd name="T46" fmla="*/ 51 w 161"/>
                <a:gd name="T47" fmla="*/ 85 h 626"/>
                <a:gd name="T48" fmla="*/ 48 w 161"/>
                <a:gd name="T49" fmla="*/ 102 h 626"/>
                <a:gd name="T50" fmla="*/ 65 w 161"/>
                <a:gd name="T51" fmla="*/ 185 h 626"/>
                <a:gd name="T52" fmla="*/ 70 w 161"/>
                <a:gd name="T53" fmla="*/ 204 h 626"/>
                <a:gd name="T54" fmla="*/ 118 w 161"/>
                <a:gd name="T55" fmla="*/ 123 h 626"/>
                <a:gd name="T56" fmla="*/ 141 w 161"/>
                <a:gd name="T57" fmla="*/ 207 h 626"/>
                <a:gd name="T58" fmla="*/ 122 w 161"/>
                <a:gd name="T59" fmla="*/ 199 h 626"/>
                <a:gd name="T60" fmla="*/ 135 w 161"/>
                <a:gd name="T61" fmla="*/ 134 h 626"/>
                <a:gd name="T62" fmla="*/ 118 w 161"/>
                <a:gd name="T63" fmla="*/ 134 h 626"/>
                <a:gd name="T64" fmla="*/ 121 w 161"/>
                <a:gd name="T65" fmla="*/ 168 h 626"/>
                <a:gd name="T66" fmla="*/ 100 w 161"/>
                <a:gd name="T67" fmla="*/ 175 h 626"/>
                <a:gd name="T68" fmla="*/ 117 w 161"/>
                <a:gd name="T69" fmla="*/ 200 h 626"/>
                <a:gd name="T70" fmla="*/ 141 w 161"/>
                <a:gd name="T71" fmla="*/ 226 h 626"/>
                <a:gd name="T72" fmla="*/ 122 w 161"/>
                <a:gd name="T73" fmla="*/ 318 h 626"/>
                <a:gd name="T74" fmla="*/ 111 w 161"/>
                <a:gd name="T75" fmla="*/ 254 h 626"/>
                <a:gd name="T76" fmla="*/ 138 w 161"/>
                <a:gd name="T77" fmla="*/ 334 h 626"/>
                <a:gd name="T78" fmla="*/ 138 w 161"/>
                <a:gd name="T79" fmla="*/ 381 h 626"/>
                <a:gd name="T80" fmla="*/ 94 w 161"/>
                <a:gd name="T81" fmla="*/ 268 h 626"/>
                <a:gd name="T82" fmla="*/ 99 w 161"/>
                <a:gd name="T83" fmla="*/ 370 h 626"/>
                <a:gd name="T84" fmla="*/ 148 w 161"/>
                <a:gd name="T85" fmla="*/ 469 h 626"/>
                <a:gd name="T86" fmla="*/ 146 w 161"/>
                <a:gd name="T87" fmla="*/ 532 h 626"/>
                <a:gd name="T88" fmla="*/ 32 w 161"/>
                <a:gd name="T89" fmla="*/ 602 h 626"/>
                <a:gd name="T90" fmla="*/ 93 w 161"/>
                <a:gd name="T91" fmla="*/ 606 h 626"/>
                <a:gd name="T92" fmla="*/ 145 w 161"/>
                <a:gd name="T93" fmla="*/ 565 h 626"/>
                <a:gd name="T94" fmla="*/ 161 w 161"/>
                <a:gd name="T95" fmla="*/ 625 h 626"/>
                <a:gd name="T96" fmla="*/ 153 w 161"/>
                <a:gd name="T97" fmla="*/ 465 h 626"/>
                <a:gd name="T98" fmla="*/ 146 w 161"/>
                <a:gd name="T99" fmla="*/ 207 h 626"/>
                <a:gd name="T100" fmla="*/ 138 w 161"/>
                <a:gd name="T101" fmla="*/ 16 h 626"/>
                <a:gd name="T102" fmla="*/ 101 w 161"/>
                <a:gd name="T103" fmla="*/ 0 h 626"/>
                <a:gd name="T104" fmla="*/ 38 w 161"/>
                <a:gd name="T105" fmla="*/ 66 h 626"/>
                <a:gd name="T106" fmla="*/ 11 w 161"/>
                <a:gd name="T107" fmla="*/ 335 h 626"/>
                <a:gd name="T108" fmla="*/ 11 w 161"/>
                <a:gd name="T109" fmla="*/ 336 h 626"/>
                <a:gd name="T110" fmla="*/ 3 w 161"/>
                <a:gd name="T111" fmla="*/ 442 h 626"/>
                <a:gd name="T112" fmla="*/ 5 w 161"/>
                <a:gd name="T113" fmla="*/ 599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 h="626">
                  <a:moveTo>
                    <a:pt x="5" y="556"/>
                  </a:moveTo>
                  <a:cubicBezTo>
                    <a:pt x="52" y="512"/>
                    <a:pt x="52" y="512"/>
                    <a:pt x="52" y="512"/>
                  </a:cubicBezTo>
                  <a:cubicBezTo>
                    <a:pt x="54" y="459"/>
                    <a:pt x="54" y="459"/>
                    <a:pt x="54" y="459"/>
                  </a:cubicBezTo>
                  <a:cubicBezTo>
                    <a:pt x="75" y="471"/>
                    <a:pt x="75" y="471"/>
                    <a:pt x="75" y="471"/>
                  </a:cubicBezTo>
                  <a:cubicBezTo>
                    <a:pt x="71" y="550"/>
                    <a:pt x="71" y="550"/>
                    <a:pt x="71" y="550"/>
                  </a:cubicBezTo>
                  <a:cubicBezTo>
                    <a:pt x="76" y="550"/>
                    <a:pt x="76" y="550"/>
                    <a:pt x="76" y="550"/>
                  </a:cubicBezTo>
                  <a:cubicBezTo>
                    <a:pt x="80" y="468"/>
                    <a:pt x="80" y="468"/>
                    <a:pt x="80" y="468"/>
                  </a:cubicBezTo>
                  <a:cubicBezTo>
                    <a:pt x="54" y="454"/>
                    <a:pt x="54" y="454"/>
                    <a:pt x="54" y="454"/>
                  </a:cubicBezTo>
                  <a:cubicBezTo>
                    <a:pt x="54" y="436"/>
                    <a:pt x="54" y="436"/>
                    <a:pt x="54" y="436"/>
                  </a:cubicBezTo>
                  <a:cubicBezTo>
                    <a:pt x="49" y="436"/>
                    <a:pt x="49" y="436"/>
                    <a:pt x="49" y="436"/>
                  </a:cubicBezTo>
                  <a:cubicBezTo>
                    <a:pt x="47" y="510"/>
                    <a:pt x="47" y="510"/>
                    <a:pt x="47" y="510"/>
                  </a:cubicBezTo>
                  <a:cubicBezTo>
                    <a:pt x="6" y="549"/>
                    <a:pt x="6" y="549"/>
                    <a:pt x="6" y="549"/>
                  </a:cubicBezTo>
                  <a:cubicBezTo>
                    <a:pt x="7" y="481"/>
                    <a:pt x="7" y="481"/>
                    <a:pt x="7" y="481"/>
                  </a:cubicBezTo>
                  <a:cubicBezTo>
                    <a:pt x="35" y="481"/>
                    <a:pt x="35" y="481"/>
                    <a:pt x="35" y="481"/>
                  </a:cubicBezTo>
                  <a:cubicBezTo>
                    <a:pt x="35" y="481"/>
                    <a:pt x="35" y="481"/>
                    <a:pt x="35" y="481"/>
                  </a:cubicBezTo>
                  <a:cubicBezTo>
                    <a:pt x="7" y="481"/>
                    <a:pt x="7" y="481"/>
                    <a:pt x="7" y="481"/>
                  </a:cubicBezTo>
                  <a:cubicBezTo>
                    <a:pt x="8" y="446"/>
                    <a:pt x="8" y="446"/>
                    <a:pt x="8" y="446"/>
                  </a:cubicBezTo>
                  <a:cubicBezTo>
                    <a:pt x="14" y="354"/>
                    <a:pt x="14" y="354"/>
                    <a:pt x="14" y="354"/>
                  </a:cubicBezTo>
                  <a:cubicBezTo>
                    <a:pt x="14" y="355"/>
                    <a:pt x="14" y="355"/>
                    <a:pt x="14" y="355"/>
                  </a:cubicBezTo>
                  <a:cubicBezTo>
                    <a:pt x="28" y="427"/>
                    <a:pt x="28" y="427"/>
                    <a:pt x="28" y="427"/>
                  </a:cubicBezTo>
                  <a:cubicBezTo>
                    <a:pt x="85" y="427"/>
                    <a:pt x="85" y="427"/>
                    <a:pt x="85" y="427"/>
                  </a:cubicBezTo>
                  <a:cubicBezTo>
                    <a:pt x="85" y="427"/>
                    <a:pt x="85" y="427"/>
                    <a:pt x="85" y="427"/>
                  </a:cubicBezTo>
                  <a:cubicBezTo>
                    <a:pt x="32" y="427"/>
                    <a:pt x="32" y="427"/>
                    <a:pt x="32" y="427"/>
                  </a:cubicBezTo>
                  <a:cubicBezTo>
                    <a:pt x="16" y="340"/>
                    <a:pt x="16" y="340"/>
                    <a:pt x="16" y="340"/>
                  </a:cubicBezTo>
                  <a:cubicBezTo>
                    <a:pt x="28" y="242"/>
                    <a:pt x="28" y="242"/>
                    <a:pt x="28" y="242"/>
                  </a:cubicBezTo>
                  <a:cubicBezTo>
                    <a:pt x="29" y="230"/>
                    <a:pt x="29" y="230"/>
                    <a:pt x="29" y="230"/>
                  </a:cubicBezTo>
                  <a:cubicBezTo>
                    <a:pt x="103" y="233"/>
                    <a:pt x="103" y="233"/>
                    <a:pt x="103" y="233"/>
                  </a:cubicBezTo>
                  <a:cubicBezTo>
                    <a:pt x="103" y="237"/>
                    <a:pt x="107" y="239"/>
                    <a:pt x="111" y="239"/>
                  </a:cubicBezTo>
                  <a:cubicBezTo>
                    <a:pt x="116" y="239"/>
                    <a:pt x="120" y="235"/>
                    <a:pt x="120" y="230"/>
                  </a:cubicBezTo>
                  <a:cubicBezTo>
                    <a:pt x="120" y="226"/>
                    <a:pt x="116" y="222"/>
                    <a:pt x="111" y="222"/>
                  </a:cubicBezTo>
                  <a:cubicBezTo>
                    <a:pt x="107" y="222"/>
                    <a:pt x="104" y="224"/>
                    <a:pt x="103" y="227"/>
                  </a:cubicBezTo>
                  <a:cubicBezTo>
                    <a:pt x="81" y="227"/>
                    <a:pt x="81" y="227"/>
                    <a:pt x="81" y="227"/>
                  </a:cubicBezTo>
                  <a:cubicBezTo>
                    <a:pt x="85" y="143"/>
                    <a:pt x="85" y="143"/>
                    <a:pt x="85" y="143"/>
                  </a:cubicBezTo>
                  <a:cubicBezTo>
                    <a:pt x="80" y="142"/>
                    <a:pt x="80" y="142"/>
                    <a:pt x="80" y="142"/>
                  </a:cubicBezTo>
                  <a:cubicBezTo>
                    <a:pt x="76" y="226"/>
                    <a:pt x="76" y="226"/>
                    <a:pt x="76" y="226"/>
                  </a:cubicBezTo>
                  <a:cubicBezTo>
                    <a:pt x="29" y="224"/>
                    <a:pt x="29" y="224"/>
                    <a:pt x="29" y="224"/>
                  </a:cubicBezTo>
                  <a:cubicBezTo>
                    <a:pt x="42" y="67"/>
                    <a:pt x="42" y="67"/>
                    <a:pt x="42" y="67"/>
                  </a:cubicBezTo>
                  <a:cubicBezTo>
                    <a:pt x="55" y="24"/>
                    <a:pt x="55" y="24"/>
                    <a:pt x="55" y="24"/>
                  </a:cubicBezTo>
                  <a:cubicBezTo>
                    <a:pt x="101" y="5"/>
                    <a:pt x="101" y="5"/>
                    <a:pt x="101" y="5"/>
                  </a:cubicBezTo>
                  <a:cubicBezTo>
                    <a:pt x="134" y="19"/>
                    <a:pt x="134" y="19"/>
                    <a:pt x="134" y="19"/>
                  </a:cubicBezTo>
                  <a:cubicBezTo>
                    <a:pt x="143" y="45"/>
                    <a:pt x="152" y="73"/>
                    <a:pt x="151" y="77"/>
                  </a:cubicBezTo>
                  <a:cubicBezTo>
                    <a:pt x="116" y="118"/>
                    <a:pt x="116" y="118"/>
                    <a:pt x="116" y="118"/>
                  </a:cubicBezTo>
                  <a:cubicBezTo>
                    <a:pt x="64" y="123"/>
                    <a:pt x="64" y="123"/>
                    <a:pt x="64" y="123"/>
                  </a:cubicBezTo>
                  <a:cubicBezTo>
                    <a:pt x="65" y="179"/>
                    <a:pt x="65" y="179"/>
                    <a:pt x="65" y="179"/>
                  </a:cubicBezTo>
                  <a:cubicBezTo>
                    <a:pt x="54" y="170"/>
                    <a:pt x="54" y="170"/>
                    <a:pt x="54" y="170"/>
                  </a:cubicBezTo>
                  <a:cubicBezTo>
                    <a:pt x="53" y="102"/>
                    <a:pt x="53" y="102"/>
                    <a:pt x="53" y="102"/>
                  </a:cubicBezTo>
                  <a:cubicBezTo>
                    <a:pt x="57" y="101"/>
                    <a:pt x="59" y="97"/>
                    <a:pt x="59" y="93"/>
                  </a:cubicBezTo>
                  <a:cubicBezTo>
                    <a:pt x="59" y="89"/>
                    <a:pt x="56" y="85"/>
                    <a:pt x="51" y="85"/>
                  </a:cubicBezTo>
                  <a:cubicBezTo>
                    <a:pt x="46" y="85"/>
                    <a:pt x="42" y="89"/>
                    <a:pt x="42" y="93"/>
                  </a:cubicBezTo>
                  <a:cubicBezTo>
                    <a:pt x="42" y="97"/>
                    <a:pt x="45" y="100"/>
                    <a:pt x="48" y="102"/>
                  </a:cubicBezTo>
                  <a:cubicBezTo>
                    <a:pt x="49" y="172"/>
                    <a:pt x="49" y="172"/>
                    <a:pt x="49" y="172"/>
                  </a:cubicBezTo>
                  <a:cubicBezTo>
                    <a:pt x="65" y="185"/>
                    <a:pt x="65" y="185"/>
                    <a:pt x="65" y="185"/>
                  </a:cubicBezTo>
                  <a:cubicBezTo>
                    <a:pt x="65" y="204"/>
                    <a:pt x="65" y="204"/>
                    <a:pt x="65" y="204"/>
                  </a:cubicBezTo>
                  <a:cubicBezTo>
                    <a:pt x="70" y="204"/>
                    <a:pt x="70" y="204"/>
                    <a:pt x="70" y="204"/>
                  </a:cubicBezTo>
                  <a:cubicBezTo>
                    <a:pt x="69" y="127"/>
                    <a:pt x="69" y="127"/>
                    <a:pt x="69" y="127"/>
                  </a:cubicBezTo>
                  <a:cubicBezTo>
                    <a:pt x="118" y="123"/>
                    <a:pt x="118" y="123"/>
                    <a:pt x="118" y="123"/>
                  </a:cubicBezTo>
                  <a:cubicBezTo>
                    <a:pt x="150" y="86"/>
                    <a:pt x="150" y="86"/>
                    <a:pt x="150" y="86"/>
                  </a:cubicBezTo>
                  <a:cubicBezTo>
                    <a:pt x="148" y="112"/>
                    <a:pt x="143" y="189"/>
                    <a:pt x="141" y="207"/>
                  </a:cubicBezTo>
                  <a:cubicBezTo>
                    <a:pt x="141" y="221"/>
                    <a:pt x="141" y="221"/>
                    <a:pt x="141" y="221"/>
                  </a:cubicBezTo>
                  <a:cubicBezTo>
                    <a:pt x="122" y="199"/>
                    <a:pt x="122" y="199"/>
                    <a:pt x="122" y="199"/>
                  </a:cubicBezTo>
                  <a:cubicBezTo>
                    <a:pt x="129" y="142"/>
                    <a:pt x="129" y="142"/>
                    <a:pt x="129" y="142"/>
                  </a:cubicBezTo>
                  <a:cubicBezTo>
                    <a:pt x="132" y="141"/>
                    <a:pt x="135" y="138"/>
                    <a:pt x="135" y="134"/>
                  </a:cubicBezTo>
                  <a:cubicBezTo>
                    <a:pt x="135" y="129"/>
                    <a:pt x="131" y="125"/>
                    <a:pt x="127" y="125"/>
                  </a:cubicBezTo>
                  <a:cubicBezTo>
                    <a:pt x="122" y="125"/>
                    <a:pt x="118" y="129"/>
                    <a:pt x="118" y="134"/>
                  </a:cubicBezTo>
                  <a:cubicBezTo>
                    <a:pt x="118" y="138"/>
                    <a:pt x="120" y="141"/>
                    <a:pt x="124" y="142"/>
                  </a:cubicBezTo>
                  <a:cubicBezTo>
                    <a:pt x="121" y="168"/>
                    <a:pt x="121" y="168"/>
                    <a:pt x="121" y="168"/>
                  </a:cubicBezTo>
                  <a:cubicBezTo>
                    <a:pt x="100" y="170"/>
                    <a:pt x="100" y="170"/>
                    <a:pt x="100" y="170"/>
                  </a:cubicBezTo>
                  <a:cubicBezTo>
                    <a:pt x="100" y="175"/>
                    <a:pt x="100" y="175"/>
                    <a:pt x="100" y="175"/>
                  </a:cubicBezTo>
                  <a:cubicBezTo>
                    <a:pt x="120" y="173"/>
                    <a:pt x="120" y="173"/>
                    <a:pt x="120" y="173"/>
                  </a:cubicBezTo>
                  <a:cubicBezTo>
                    <a:pt x="117" y="200"/>
                    <a:pt x="117" y="200"/>
                    <a:pt x="117" y="200"/>
                  </a:cubicBezTo>
                  <a:cubicBezTo>
                    <a:pt x="140" y="227"/>
                    <a:pt x="140" y="227"/>
                    <a:pt x="140" y="227"/>
                  </a:cubicBezTo>
                  <a:cubicBezTo>
                    <a:pt x="141" y="226"/>
                    <a:pt x="141" y="226"/>
                    <a:pt x="141" y="226"/>
                  </a:cubicBezTo>
                  <a:cubicBezTo>
                    <a:pt x="138" y="329"/>
                    <a:pt x="138" y="329"/>
                    <a:pt x="138" y="329"/>
                  </a:cubicBezTo>
                  <a:cubicBezTo>
                    <a:pt x="122" y="318"/>
                    <a:pt x="122" y="318"/>
                    <a:pt x="122" y="318"/>
                  </a:cubicBezTo>
                  <a:cubicBezTo>
                    <a:pt x="116" y="254"/>
                    <a:pt x="116" y="254"/>
                    <a:pt x="116" y="254"/>
                  </a:cubicBezTo>
                  <a:cubicBezTo>
                    <a:pt x="111" y="254"/>
                    <a:pt x="111" y="254"/>
                    <a:pt x="111" y="254"/>
                  </a:cubicBezTo>
                  <a:cubicBezTo>
                    <a:pt x="117" y="321"/>
                    <a:pt x="117" y="321"/>
                    <a:pt x="117" y="321"/>
                  </a:cubicBezTo>
                  <a:cubicBezTo>
                    <a:pt x="138" y="334"/>
                    <a:pt x="138" y="334"/>
                    <a:pt x="138" y="334"/>
                  </a:cubicBezTo>
                  <a:cubicBezTo>
                    <a:pt x="136" y="372"/>
                    <a:pt x="136" y="372"/>
                    <a:pt x="136" y="372"/>
                  </a:cubicBezTo>
                  <a:cubicBezTo>
                    <a:pt x="138" y="381"/>
                    <a:pt x="138" y="381"/>
                    <a:pt x="138" y="381"/>
                  </a:cubicBezTo>
                  <a:cubicBezTo>
                    <a:pt x="103" y="367"/>
                    <a:pt x="103" y="367"/>
                    <a:pt x="103" y="367"/>
                  </a:cubicBezTo>
                  <a:cubicBezTo>
                    <a:pt x="94" y="268"/>
                    <a:pt x="94" y="268"/>
                    <a:pt x="94" y="268"/>
                  </a:cubicBezTo>
                  <a:cubicBezTo>
                    <a:pt x="89" y="269"/>
                    <a:pt x="89" y="269"/>
                    <a:pt x="89" y="269"/>
                  </a:cubicBezTo>
                  <a:cubicBezTo>
                    <a:pt x="99" y="370"/>
                    <a:pt x="99" y="370"/>
                    <a:pt x="99" y="370"/>
                  </a:cubicBezTo>
                  <a:cubicBezTo>
                    <a:pt x="138" y="387"/>
                    <a:pt x="138" y="387"/>
                    <a:pt x="138" y="387"/>
                  </a:cubicBezTo>
                  <a:cubicBezTo>
                    <a:pt x="148" y="469"/>
                    <a:pt x="148" y="469"/>
                    <a:pt x="148" y="469"/>
                  </a:cubicBezTo>
                  <a:cubicBezTo>
                    <a:pt x="146" y="532"/>
                    <a:pt x="146" y="532"/>
                    <a:pt x="146" y="532"/>
                  </a:cubicBezTo>
                  <a:cubicBezTo>
                    <a:pt x="146" y="532"/>
                    <a:pt x="146" y="532"/>
                    <a:pt x="146" y="532"/>
                  </a:cubicBezTo>
                  <a:cubicBezTo>
                    <a:pt x="91" y="604"/>
                    <a:pt x="91" y="604"/>
                    <a:pt x="91" y="604"/>
                  </a:cubicBezTo>
                  <a:cubicBezTo>
                    <a:pt x="32" y="602"/>
                    <a:pt x="32" y="602"/>
                    <a:pt x="32" y="602"/>
                  </a:cubicBezTo>
                  <a:cubicBezTo>
                    <a:pt x="32" y="606"/>
                    <a:pt x="32" y="606"/>
                    <a:pt x="32" y="606"/>
                  </a:cubicBezTo>
                  <a:cubicBezTo>
                    <a:pt x="93" y="606"/>
                    <a:pt x="93" y="606"/>
                    <a:pt x="93" y="606"/>
                  </a:cubicBezTo>
                  <a:cubicBezTo>
                    <a:pt x="146" y="534"/>
                    <a:pt x="146" y="534"/>
                    <a:pt x="146" y="534"/>
                  </a:cubicBezTo>
                  <a:cubicBezTo>
                    <a:pt x="145" y="565"/>
                    <a:pt x="145" y="565"/>
                    <a:pt x="145" y="565"/>
                  </a:cubicBezTo>
                  <a:cubicBezTo>
                    <a:pt x="156" y="626"/>
                    <a:pt x="156" y="626"/>
                    <a:pt x="156" y="626"/>
                  </a:cubicBezTo>
                  <a:cubicBezTo>
                    <a:pt x="161" y="625"/>
                    <a:pt x="161" y="625"/>
                    <a:pt x="161" y="625"/>
                  </a:cubicBezTo>
                  <a:cubicBezTo>
                    <a:pt x="150" y="564"/>
                    <a:pt x="150" y="564"/>
                    <a:pt x="150" y="564"/>
                  </a:cubicBezTo>
                  <a:cubicBezTo>
                    <a:pt x="153" y="465"/>
                    <a:pt x="153" y="465"/>
                    <a:pt x="153" y="465"/>
                  </a:cubicBezTo>
                  <a:cubicBezTo>
                    <a:pt x="141" y="372"/>
                    <a:pt x="141" y="372"/>
                    <a:pt x="141" y="372"/>
                  </a:cubicBezTo>
                  <a:cubicBezTo>
                    <a:pt x="146" y="207"/>
                    <a:pt x="146" y="207"/>
                    <a:pt x="146" y="207"/>
                  </a:cubicBezTo>
                  <a:cubicBezTo>
                    <a:pt x="150" y="158"/>
                    <a:pt x="155" y="83"/>
                    <a:pt x="156" y="79"/>
                  </a:cubicBezTo>
                  <a:cubicBezTo>
                    <a:pt x="158" y="74"/>
                    <a:pt x="144" y="33"/>
                    <a:pt x="138" y="16"/>
                  </a:cubicBezTo>
                  <a:cubicBezTo>
                    <a:pt x="138" y="15"/>
                    <a:pt x="138" y="15"/>
                    <a:pt x="138" y="15"/>
                  </a:cubicBezTo>
                  <a:cubicBezTo>
                    <a:pt x="101" y="0"/>
                    <a:pt x="101" y="0"/>
                    <a:pt x="101" y="0"/>
                  </a:cubicBezTo>
                  <a:cubicBezTo>
                    <a:pt x="51" y="20"/>
                    <a:pt x="51" y="20"/>
                    <a:pt x="51" y="20"/>
                  </a:cubicBezTo>
                  <a:cubicBezTo>
                    <a:pt x="38" y="66"/>
                    <a:pt x="38" y="66"/>
                    <a:pt x="38" y="66"/>
                  </a:cubicBezTo>
                  <a:cubicBezTo>
                    <a:pt x="23" y="239"/>
                    <a:pt x="23" y="239"/>
                    <a:pt x="23" y="239"/>
                  </a:cubicBezTo>
                  <a:cubicBezTo>
                    <a:pt x="11" y="335"/>
                    <a:pt x="11" y="335"/>
                    <a:pt x="11" y="335"/>
                  </a:cubicBezTo>
                  <a:cubicBezTo>
                    <a:pt x="11" y="335"/>
                    <a:pt x="11" y="335"/>
                    <a:pt x="11" y="335"/>
                  </a:cubicBezTo>
                  <a:cubicBezTo>
                    <a:pt x="11" y="336"/>
                    <a:pt x="11" y="336"/>
                    <a:pt x="11" y="336"/>
                  </a:cubicBezTo>
                  <a:cubicBezTo>
                    <a:pt x="10" y="352"/>
                    <a:pt x="10" y="352"/>
                    <a:pt x="10" y="352"/>
                  </a:cubicBezTo>
                  <a:cubicBezTo>
                    <a:pt x="3" y="442"/>
                    <a:pt x="3" y="442"/>
                    <a:pt x="3" y="442"/>
                  </a:cubicBezTo>
                  <a:cubicBezTo>
                    <a:pt x="0" y="599"/>
                    <a:pt x="0" y="599"/>
                    <a:pt x="0" y="599"/>
                  </a:cubicBezTo>
                  <a:cubicBezTo>
                    <a:pt x="5" y="599"/>
                    <a:pt x="5" y="599"/>
                    <a:pt x="5" y="599"/>
                  </a:cubicBezTo>
                  <a:lnTo>
                    <a:pt x="5" y="5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16"/>
            <p:cNvSpPr>
              <a:spLocks/>
            </p:cNvSpPr>
            <p:nvPr/>
          </p:nvSpPr>
          <p:spPr bwMode="auto">
            <a:xfrm>
              <a:off x="5561013" y="2859088"/>
              <a:ext cx="382588" cy="401637"/>
            </a:xfrm>
            <a:custGeom>
              <a:avLst/>
              <a:gdLst>
                <a:gd name="T0" fmla="*/ 109 w 182"/>
                <a:gd name="T1" fmla="*/ 136 h 191"/>
                <a:gd name="T2" fmla="*/ 50 w 182"/>
                <a:gd name="T3" fmla="*/ 0 h 191"/>
                <a:gd name="T4" fmla="*/ 0 w 182"/>
                <a:gd name="T5" fmla="*/ 18 h 191"/>
                <a:gd name="T6" fmla="*/ 2 w 182"/>
                <a:gd name="T7" fmla="*/ 22 h 191"/>
                <a:gd name="T8" fmla="*/ 48 w 182"/>
                <a:gd name="T9" fmla="*/ 7 h 191"/>
                <a:gd name="T10" fmla="*/ 106 w 182"/>
                <a:gd name="T11" fmla="*/ 140 h 191"/>
                <a:gd name="T12" fmla="*/ 136 w 182"/>
                <a:gd name="T13" fmla="*/ 150 h 191"/>
                <a:gd name="T14" fmla="*/ 61 w 182"/>
                <a:gd name="T15" fmla="*/ 187 h 191"/>
                <a:gd name="T16" fmla="*/ 63 w 182"/>
                <a:gd name="T17" fmla="*/ 191 h 191"/>
                <a:gd name="T18" fmla="*/ 143 w 182"/>
                <a:gd name="T19" fmla="*/ 153 h 191"/>
                <a:gd name="T20" fmla="*/ 165 w 182"/>
                <a:gd name="T21" fmla="*/ 161 h 191"/>
                <a:gd name="T22" fmla="*/ 165 w 182"/>
                <a:gd name="T23" fmla="*/ 161 h 191"/>
                <a:gd name="T24" fmla="*/ 174 w 182"/>
                <a:gd name="T25" fmla="*/ 170 h 191"/>
                <a:gd name="T26" fmla="*/ 182 w 182"/>
                <a:gd name="T27" fmla="*/ 161 h 191"/>
                <a:gd name="T28" fmla="*/ 174 w 182"/>
                <a:gd name="T29" fmla="*/ 152 h 191"/>
                <a:gd name="T30" fmla="*/ 167 w 182"/>
                <a:gd name="T31" fmla="*/ 156 h 191"/>
                <a:gd name="T32" fmla="*/ 109 w 182"/>
                <a:gd name="T33" fmla="*/ 13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191">
                  <a:moveTo>
                    <a:pt x="109" y="136"/>
                  </a:moveTo>
                  <a:cubicBezTo>
                    <a:pt x="50" y="0"/>
                    <a:pt x="50" y="0"/>
                    <a:pt x="50" y="0"/>
                  </a:cubicBezTo>
                  <a:cubicBezTo>
                    <a:pt x="0" y="18"/>
                    <a:pt x="0" y="18"/>
                    <a:pt x="0" y="18"/>
                  </a:cubicBezTo>
                  <a:cubicBezTo>
                    <a:pt x="2" y="22"/>
                    <a:pt x="2" y="22"/>
                    <a:pt x="2" y="22"/>
                  </a:cubicBezTo>
                  <a:cubicBezTo>
                    <a:pt x="48" y="7"/>
                    <a:pt x="48" y="7"/>
                    <a:pt x="48" y="7"/>
                  </a:cubicBezTo>
                  <a:cubicBezTo>
                    <a:pt x="106" y="140"/>
                    <a:pt x="106" y="140"/>
                    <a:pt x="106" y="140"/>
                  </a:cubicBezTo>
                  <a:cubicBezTo>
                    <a:pt x="136" y="150"/>
                    <a:pt x="136" y="150"/>
                    <a:pt x="136" y="150"/>
                  </a:cubicBezTo>
                  <a:cubicBezTo>
                    <a:pt x="61" y="187"/>
                    <a:pt x="61" y="187"/>
                    <a:pt x="61" y="187"/>
                  </a:cubicBezTo>
                  <a:cubicBezTo>
                    <a:pt x="63" y="191"/>
                    <a:pt x="63" y="191"/>
                    <a:pt x="63" y="191"/>
                  </a:cubicBezTo>
                  <a:cubicBezTo>
                    <a:pt x="143" y="153"/>
                    <a:pt x="143" y="153"/>
                    <a:pt x="143" y="153"/>
                  </a:cubicBezTo>
                  <a:cubicBezTo>
                    <a:pt x="165" y="161"/>
                    <a:pt x="165" y="161"/>
                    <a:pt x="165" y="161"/>
                  </a:cubicBezTo>
                  <a:cubicBezTo>
                    <a:pt x="165" y="161"/>
                    <a:pt x="165" y="161"/>
                    <a:pt x="165" y="161"/>
                  </a:cubicBezTo>
                  <a:cubicBezTo>
                    <a:pt x="165" y="166"/>
                    <a:pt x="169" y="170"/>
                    <a:pt x="174" y="170"/>
                  </a:cubicBezTo>
                  <a:cubicBezTo>
                    <a:pt x="178" y="170"/>
                    <a:pt x="182" y="166"/>
                    <a:pt x="182" y="161"/>
                  </a:cubicBezTo>
                  <a:cubicBezTo>
                    <a:pt x="182" y="156"/>
                    <a:pt x="178" y="152"/>
                    <a:pt x="174" y="152"/>
                  </a:cubicBezTo>
                  <a:cubicBezTo>
                    <a:pt x="171" y="152"/>
                    <a:pt x="168" y="154"/>
                    <a:pt x="167" y="156"/>
                  </a:cubicBezTo>
                  <a:lnTo>
                    <a:pt x="109" y="1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 name="Freeform 17"/>
            <p:cNvSpPr>
              <a:spLocks/>
            </p:cNvSpPr>
            <p:nvPr/>
          </p:nvSpPr>
          <p:spPr bwMode="auto">
            <a:xfrm>
              <a:off x="6073776" y="2916238"/>
              <a:ext cx="201613" cy="168275"/>
            </a:xfrm>
            <a:custGeom>
              <a:avLst/>
              <a:gdLst>
                <a:gd name="T0" fmla="*/ 0 w 127"/>
                <a:gd name="T1" fmla="*/ 99 h 106"/>
                <a:gd name="T2" fmla="*/ 0 w 127"/>
                <a:gd name="T3" fmla="*/ 106 h 106"/>
                <a:gd name="T4" fmla="*/ 53 w 127"/>
                <a:gd name="T5" fmla="*/ 106 h 106"/>
                <a:gd name="T6" fmla="*/ 127 w 127"/>
                <a:gd name="T7" fmla="*/ 4 h 106"/>
                <a:gd name="T8" fmla="*/ 121 w 127"/>
                <a:gd name="T9" fmla="*/ 0 h 106"/>
                <a:gd name="T10" fmla="*/ 50 w 127"/>
                <a:gd name="T11" fmla="*/ 99 h 106"/>
                <a:gd name="T12" fmla="*/ 0 w 127"/>
                <a:gd name="T13" fmla="*/ 99 h 106"/>
              </a:gdLst>
              <a:ahLst/>
              <a:cxnLst>
                <a:cxn ang="0">
                  <a:pos x="T0" y="T1"/>
                </a:cxn>
                <a:cxn ang="0">
                  <a:pos x="T2" y="T3"/>
                </a:cxn>
                <a:cxn ang="0">
                  <a:pos x="T4" y="T5"/>
                </a:cxn>
                <a:cxn ang="0">
                  <a:pos x="T6" y="T7"/>
                </a:cxn>
                <a:cxn ang="0">
                  <a:pos x="T8" y="T9"/>
                </a:cxn>
                <a:cxn ang="0">
                  <a:pos x="T10" y="T11"/>
                </a:cxn>
                <a:cxn ang="0">
                  <a:pos x="T12" y="T13"/>
                </a:cxn>
              </a:cxnLst>
              <a:rect l="0" t="0" r="r" b="b"/>
              <a:pathLst>
                <a:path w="127" h="106">
                  <a:moveTo>
                    <a:pt x="0" y="99"/>
                  </a:moveTo>
                  <a:lnTo>
                    <a:pt x="0" y="106"/>
                  </a:lnTo>
                  <a:lnTo>
                    <a:pt x="53" y="106"/>
                  </a:lnTo>
                  <a:lnTo>
                    <a:pt x="127" y="4"/>
                  </a:lnTo>
                  <a:lnTo>
                    <a:pt x="121" y="0"/>
                  </a:lnTo>
                  <a:lnTo>
                    <a:pt x="50" y="99"/>
                  </a:lnTo>
                  <a:lnTo>
                    <a:pt x="0"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 name="Freeform 18"/>
            <p:cNvSpPr>
              <a:spLocks/>
            </p:cNvSpPr>
            <p:nvPr/>
          </p:nvSpPr>
          <p:spPr bwMode="auto">
            <a:xfrm>
              <a:off x="6002338" y="2882900"/>
              <a:ext cx="274638" cy="169862"/>
            </a:xfrm>
            <a:custGeom>
              <a:avLst/>
              <a:gdLst>
                <a:gd name="T0" fmla="*/ 0 w 173"/>
                <a:gd name="T1" fmla="*/ 92 h 107"/>
                <a:gd name="T2" fmla="*/ 0 w 173"/>
                <a:gd name="T3" fmla="*/ 107 h 107"/>
                <a:gd name="T4" fmla="*/ 57 w 173"/>
                <a:gd name="T5" fmla="*/ 107 h 107"/>
                <a:gd name="T6" fmla="*/ 57 w 173"/>
                <a:gd name="T7" fmla="*/ 105 h 107"/>
                <a:gd name="T8" fmla="*/ 102 w 173"/>
                <a:gd name="T9" fmla="*/ 107 h 107"/>
                <a:gd name="T10" fmla="*/ 173 w 173"/>
                <a:gd name="T11" fmla="*/ 4 h 107"/>
                <a:gd name="T12" fmla="*/ 166 w 173"/>
                <a:gd name="T13" fmla="*/ 0 h 107"/>
                <a:gd name="T14" fmla="*/ 98 w 173"/>
                <a:gd name="T15" fmla="*/ 100 h 107"/>
                <a:gd name="T16" fmla="*/ 57 w 173"/>
                <a:gd name="T17" fmla="*/ 99 h 107"/>
                <a:gd name="T18" fmla="*/ 57 w 173"/>
                <a:gd name="T19" fmla="*/ 92 h 107"/>
                <a:gd name="T20" fmla="*/ 0 w 173"/>
                <a:gd name="T21"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07">
                  <a:moveTo>
                    <a:pt x="0" y="92"/>
                  </a:moveTo>
                  <a:lnTo>
                    <a:pt x="0" y="107"/>
                  </a:lnTo>
                  <a:lnTo>
                    <a:pt x="57" y="107"/>
                  </a:lnTo>
                  <a:lnTo>
                    <a:pt x="57" y="105"/>
                  </a:lnTo>
                  <a:lnTo>
                    <a:pt x="102" y="107"/>
                  </a:lnTo>
                  <a:lnTo>
                    <a:pt x="173" y="4"/>
                  </a:lnTo>
                  <a:lnTo>
                    <a:pt x="166" y="0"/>
                  </a:lnTo>
                  <a:lnTo>
                    <a:pt x="98" y="100"/>
                  </a:lnTo>
                  <a:lnTo>
                    <a:pt x="57" y="99"/>
                  </a:lnTo>
                  <a:lnTo>
                    <a:pt x="57" y="92"/>
                  </a:lnTo>
                  <a:lnTo>
                    <a:pt x="0"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 name="Rectangle 19"/>
            <p:cNvSpPr>
              <a:spLocks noChangeArrowheads="1"/>
            </p:cNvSpPr>
            <p:nvPr/>
          </p:nvSpPr>
          <p:spPr bwMode="auto">
            <a:xfrm>
              <a:off x="6251576" y="2808288"/>
              <a:ext cx="1588" cy="714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20"/>
            <p:cNvSpPr>
              <a:spLocks/>
            </p:cNvSpPr>
            <p:nvPr/>
          </p:nvSpPr>
          <p:spPr bwMode="auto">
            <a:xfrm>
              <a:off x="6359526" y="1998663"/>
              <a:ext cx="484188" cy="1316037"/>
            </a:xfrm>
            <a:custGeom>
              <a:avLst/>
              <a:gdLst>
                <a:gd name="T0" fmla="*/ 38 w 231"/>
                <a:gd name="T1" fmla="*/ 434 h 627"/>
                <a:gd name="T2" fmla="*/ 52 w 231"/>
                <a:gd name="T3" fmla="*/ 420 h 627"/>
                <a:gd name="T4" fmla="*/ 75 w 231"/>
                <a:gd name="T5" fmla="*/ 435 h 627"/>
                <a:gd name="T6" fmla="*/ 101 w 231"/>
                <a:gd name="T7" fmla="*/ 431 h 627"/>
                <a:gd name="T8" fmla="*/ 103 w 231"/>
                <a:gd name="T9" fmla="*/ 502 h 627"/>
                <a:gd name="T10" fmla="*/ 133 w 231"/>
                <a:gd name="T11" fmla="*/ 496 h 627"/>
                <a:gd name="T12" fmla="*/ 121 w 231"/>
                <a:gd name="T13" fmla="*/ 530 h 627"/>
                <a:gd name="T14" fmla="*/ 113 w 231"/>
                <a:gd name="T15" fmla="*/ 485 h 627"/>
                <a:gd name="T16" fmla="*/ 166 w 231"/>
                <a:gd name="T17" fmla="*/ 396 h 627"/>
                <a:gd name="T18" fmla="*/ 141 w 231"/>
                <a:gd name="T19" fmla="*/ 477 h 627"/>
                <a:gd name="T20" fmla="*/ 133 w 231"/>
                <a:gd name="T21" fmla="*/ 402 h 627"/>
                <a:gd name="T22" fmla="*/ 121 w 231"/>
                <a:gd name="T23" fmla="*/ 431 h 627"/>
                <a:gd name="T24" fmla="*/ 105 w 231"/>
                <a:gd name="T25" fmla="*/ 417 h 627"/>
                <a:gd name="T26" fmla="*/ 78 w 231"/>
                <a:gd name="T27" fmla="*/ 421 h 627"/>
                <a:gd name="T28" fmla="*/ 87 w 231"/>
                <a:gd name="T29" fmla="*/ 380 h 627"/>
                <a:gd name="T30" fmla="*/ 96 w 231"/>
                <a:gd name="T31" fmla="*/ 344 h 627"/>
                <a:gd name="T32" fmla="*/ 130 w 231"/>
                <a:gd name="T33" fmla="*/ 311 h 627"/>
                <a:gd name="T34" fmla="*/ 155 w 231"/>
                <a:gd name="T35" fmla="*/ 254 h 627"/>
                <a:gd name="T36" fmla="*/ 144 w 231"/>
                <a:gd name="T37" fmla="*/ 234 h 627"/>
                <a:gd name="T38" fmla="*/ 123 w 231"/>
                <a:gd name="T39" fmla="*/ 317 h 627"/>
                <a:gd name="T40" fmla="*/ 118 w 231"/>
                <a:gd name="T41" fmla="*/ 250 h 627"/>
                <a:gd name="T42" fmla="*/ 83 w 231"/>
                <a:gd name="T43" fmla="*/ 378 h 627"/>
                <a:gd name="T44" fmla="*/ 50 w 231"/>
                <a:gd name="T45" fmla="*/ 353 h 627"/>
                <a:gd name="T46" fmla="*/ 75 w 231"/>
                <a:gd name="T47" fmla="*/ 341 h 627"/>
                <a:gd name="T48" fmla="*/ 59 w 231"/>
                <a:gd name="T49" fmla="*/ 333 h 627"/>
                <a:gd name="T50" fmla="*/ 105 w 231"/>
                <a:gd name="T51" fmla="*/ 132 h 627"/>
                <a:gd name="T52" fmla="*/ 157 w 231"/>
                <a:gd name="T53" fmla="*/ 221 h 627"/>
                <a:gd name="T54" fmla="*/ 119 w 231"/>
                <a:gd name="T55" fmla="*/ 205 h 627"/>
                <a:gd name="T56" fmla="*/ 113 w 231"/>
                <a:gd name="T57" fmla="*/ 150 h 627"/>
                <a:gd name="T58" fmla="*/ 134 w 231"/>
                <a:gd name="T59" fmla="*/ 132 h 627"/>
                <a:gd name="T60" fmla="*/ 134 w 231"/>
                <a:gd name="T61" fmla="*/ 115 h 627"/>
                <a:gd name="T62" fmla="*/ 127 w 231"/>
                <a:gd name="T63" fmla="*/ 128 h 627"/>
                <a:gd name="T64" fmla="*/ 108 w 231"/>
                <a:gd name="T65" fmla="*/ 116 h 627"/>
                <a:gd name="T66" fmla="*/ 112 w 231"/>
                <a:gd name="T67" fmla="*/ 86 h 627"/>
                <a:gd name="T68" fmla="*/ 173 w 231"/>
                <a:gd name="T69" fmla="*/ 5 h 627"/>
                <a:gd name="T70" fmla="*/ 226 w 231"/>
                <a:gd name="T71" fmla="*/ 51 h 627"/>
                <a:gd name="T72" fmla="*/ 188 w 231"/>
                <a:gd name="T73" fmla="*/ 267 h 627"/>
                <a:gd name="T74" fmla="*/ 170 w 231"/>
                <a:gd name="T75" fmla="*/ 255 h 627"/>
                <a:gd name="T76" fmla="*/ 185 w 231"/>
                <a:gd name="T77" fmla="*/ 149 h 627"/>
                <a:gd name="T78" fmla="*/ 103 w 231"/>
                <a:gd name="T79" fmla="*/ 215 h 627"/>
                <a:gd name="T80" fmla="*/ 169 w 231"/>
                <a:gd name="T81" fmla="*/ 238 h 627"/>
                <a:gd name="T82" fmla="*/ 183 w 231"/>
                <a:gd name="T83" fmla="*/ 303 h 627"/>
                <a:gd name="T84" fmla="*/ 182 w 231"/>
                <a:gd name="T85" fmla="*/ 319 h 627"/>
                <a:gd name="T86" fmla="*/ 147 w 231"/>
                <a:gd name="T87" fmla="*/ 385 h 627"/>
                <a:gd name="T88" fmla="*/ 113 w 231"/>
                <a:gd name="T89" fmla="*/ 374 h 627"/>
                <a:gd name="T90" fmla="*/ 96 w 231"/>
                <a:gd name="T91" fmla="*/ 374 h 627"/>
                <a:gd name="T92" fmla="*/ 111 w 231"/>
                <a:gd name="T93" fmla="*/ 380 h 627"/>
                <a:gd name="T94" fmla="*/ 138 w 231"/>
                <a:gd name="T95" fmla="*/ 431 h 627"/>
                <a:gd name="T96" fmla="*/ 165 w 231"/>
                <a:gd name="T97" fmla="*/ 319 h 627"/>
                <a:gd name="T98" fmla="*/ 172 w 231"/>
                <a:gd name="T99" fmla="*/ 419 h 627"/>
                <a:gd name="T100" fmla="*/ 137 w 231"/>
                <a:gd name="T101" fmla="*/ 547 h 627"/>
                <a:gd name="T102" fmla="*/ 149 w 231"/>
                <a:gd name="T103" fmla="*/ 626 h 627"/>
                <a:gd name="T104" fmla="*/ 176 w 231"/>
                <a:gd name="T105" fmla="*/ 422 h 627"/>
                <a:gd name="T106" fmla="*/ 211 w 231"/>
                <a:gd name="T107" fmla="*/ 193 h 627"/>
                <a:gd name="T108" fmla="*/ 213 w 231"/>
                <a:gd name="T109" fmla="*/ 16 h 627"/>
                <a:gd name="T110" fmla="*/ 124 w 231"/>
                <a:gd name="T111" fmla="*/ 15 h 627"/>
                <a:gd name="T112" fmla="*/ 81 w 231"/>
                <a:gd name="T113" fmla="*/ 267 h 627"/>
                <a:gd name="T114" fmla="*/ 27 w 231"/>
                <a:gd name="T115" fmla="*/ 479 h 627"/>
                <a:gd name="T116" fmla="*/ 4 w 231"/>
                <a:gd name="T117" fmla="*/ 545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1" h="627">
                  <a:moveTo>
                    <a:pt x="32" y="480"/>
                  </a:moveTo>
                  <a:cubicBezTo>
                    <a:pt x="38" y="434"/>
                    <a:pt x="38" y="434"/>
                    <a:pt x="38" y="434"/>
                  </a:cubicBezTo>
                  <a:cubicBezTo>
                    <a:pt x="39" y="434"/>
                    <a:pt x="39" y="434"/>
                    <a:pt x="39" y="434"/>
                  </a:cubicBezTo>
                  <a:cubicBezTo>
                    <a:pt x="52" y="420"/>
                    <a:pt x="52" y="420"/>
                    <a:pt x="52" y="420"/>
                  </a:cubicBezTo>
                  <a:cubicBezTo>
                    <a:pt x="77" y="426"/>
                    <a:pt x="77" y="426"/>
                    <a:pt x="77" y="426"/>
                  </a:cubicBezTo>
                  <a:cubicBezTo>
                    <a:pt x="75" y="435"/>
                    <a:pt x="75" y="435"/>
                    <a:pt x="75" y="435"/>
                  </a:cubicBezTo>
                  <a:cubicBezTo>
                    <a:pt x="99" y="441"/>
                    <a:pt x="99" y="441"/>
                    <a:pt x="99" y="441"/>
                  </a:cubicBezTo>
                  <a:cubicBezTo>
                    <a:pt x="101" y="431"/>
                    <a:pt x="101" y="431"/>
                    <a:pt x="101" y="431"/>
                  </a:cubicBezTo>
                  <a:cubicBezTo>
                    <a:pt x="120" y="435"/>
                    <a:pt x="120" y="435"/>
                    <a:pt x="120" y="435"/>
                  </a:cubicBezTo>
                  <a:cubicBezTo>
                    <a:pt x="103" y="502"/>
                    <a:pt x="103" y="502"/>
                    <a:pt x="103" y="502"/>
                  </a:cubicBezTo>
                  <a:cubicBezTo>
                    <a:pt x="123" y="546"/>
                    <a:pt x="123" y="546"/>
                    <a:pt x="123" y="546"/>
                  </a:cubicBezTo>
                  <a:cubicBezTo>
                    <a:pt x="133" y="496"/>
                    <a:pt x="133" y="496"/>
                    <a:pt x="133" y="496"/>
                  </a:cubicBezTo>
                  <a:cubicBezTo>
                    <a:pt x="128" y="495"/>
                    <a:pt x="128" y="495"/>
                    <a:pt x="128" y="495"/>
                  </a:cubicBezTo>
                  <a:cubicBezTo>
                    <a:pt x="121" y="530"/>
                    <a:pt x="121" y="530"/>
                    <a:pt x="121" y="530"/>
                  </a:cubicBezTo>
                  <a:cubicBezTo>
                    <a:pt x="109" y="501"/>
                    <a:pt x="109" y="501"/>
                    <a:pt x="109" y="501"/>
                  </a:cubicBezTo>
                  <a:cubicBezTo>
                    <a:pt x="113" y="485"/>
                    <a:pt x="113" y="485"/>
                    <a:pt x="113" y="485"/>
                  </a:cubicBezTo>
                  <a:cubicBezTo>
                    <a:pt x="145" y="482"/>
                    <a:pt x="145" y="482"/>
                    <a:pt x="145" y="482"/>
                  </a:cubicBezTo>
                  <a:cubicBezTo>
                    <a:pt x="166" y="396"/>
                    <a:pt x="166" y="396"/>
                    <a:pt x="166" y="396"/>
                  </a:cubicBezTo>
                  <a:cubicBezTo>
                    <a:pt x="162" y="395"/>
                    <a:pt x="162" y="395"/>
                    <a:pt x="162" y="395"/>
                  </a:cubicBezTo>
                  <a:cubicBezTo>
                    <a:pt x="141" y="477"/>
                    <a:pt x="141" y="477"/>
                    <a:pt x="141" y="477"/>
                  </a:cubicBezTo>
                  <a:cubicBezTo>
                    <a:pt x="114" y="480"/>
                    <a:pt x="114" y="480"/>
                    <a:pt x="114" y="480"/>
                  </a:cubicBezTo>
                  <a:cubicBezTo>
                    <a:pt x="133" y="402"/>
                    <a:pt x="133" y="402"/>
                    <a:pt x="133" y="402"/>
                  </a:cubicBezTo>
                  <a:cubicBezTo>
                    <a:pt x="128" y="401"/>
                    <a:pt x="128" y="401"/>
                    <a:pt x="128" y="401"/>
                  </a:cubicBezTo>
                  <a:cubicBezTo>
                    <a:pt x="121" y="431"/>
                    <a:pt x="121" y="431"/>
                    <a:pt x="121" y="431"/>
                  </a:cubicBezTo>
                  <a:cubicBezTo>
                    <a:pt x="103" y="427"/>
                    <a:pt x="103" y="427"/>
                    <a:pt x="103" y="427"/>
                  </a:cubicBezTo>
                  <a:cubicBezTo>
                    <a:pt x="105" y="417"/>
                    <a:pt x="105" y="417"/>
                    <a:pt x="105" y="417"/>
                  </a:cubicBezTo>
                  <a:cubicBezTo>
                    <a:pt x="81" y="411"/>
                    <a:pt x="81" y="411"/>
                    <a:pt x="81" y="411"/>
                  </a:cubicBezTo>
                  <a:cubicBezTo>
                    <a:pt x="78" y="421"/>
                    <a:pt x="78" y="421"/>
                    <a:pt x="78" y="421"/>
                  </a:cubicBezTo>
                  <a:cubicBezTo>
                    <a:pt x="55" y="416"/>
                    <a:pt x="55" y="416"/>
                    <a:pt x="55" y="416"/>
                  </a:cubicBezTo>
                  <a:cubicBezTo>
                    <a:pt x="87" y="380"/>
                    <a:pt x="87" y="380"/>
                    <a:pt x="87" y="380"/>
                  </a:cubicBezTo>
                  <a:cubicBezTo>
                    <a:pt x="96" y="344"/>
                    <a:pt x="96" y="344"/>
                    <a:pt x="96" y="344"/>
                  </a:cubicBezTo>
                  <a:cubicBezTo>
                    <a:pt x="96" y="344"/>
                    <a:pt x="96" y="344"/>
                    <a:pt x="96" y="344"/>
                  </a:cubicBezTo>
                  <a:cubicBezTo>
                    <a:pt x="128" y="320"/>
                    <a:pt x="128" y="320"/>
                    <a:pt x="128" y="320"/>
                  </a:cubicBezTo>
                  <a:cubicBezTo>
                    <a:pt x="130" y="311"/>
                    <a:pt x="130" y="311"/>
                    <a:pt x="130" y="311"/>
                  </a:cubicBezTo>
                  <a:cubicBezTo>
                    <a:pt x="144" y="314"/>
                    <a:pt x="144" y="314"/>
                    <a:pt x="144" y="314"/>
                  </a:cubicBezTo>
                  <a:cubicBezTo>
                    <a:pt x="155" y="254"/>
                    <a:pt x="155" y="254"/>
                    <a:pt x="155" y="254"/>
                  </a:cubicBezTo>
                  <a:cubicBezTo>
                    <a:pt x="141" y="252"/>
                    <a:pt x="141" y="252"/>
                    <a:pt x="141" y="252"/>
                  </a:cubicBezTo>
                  <a:cubicBezTo>
                    <a:pt x="144" y="234"/>
                    <a:pt x="144" y="234"/>
                    <a:pt x="144" y="234"/>
                  </a:cubicBezTo>
                  <a:cubicBezTo>
                    <a:pt x="139" y="233"/>
                    <a:pt x="139" y="233"/>
                    <a:pt x="139" y="233"/>
                  </a:cubicBezTo>
                  <a:cubicBezTo>
                    <a:pt x="123" y="317"/>
                    <a:pt x="123" y="317"/>
                    <a:pt x="123" y="317"/>
                  </a:cubicBezTo>
                  <a:cubicBezTo>
                    <a:pt x="98" y="337"/>
                    <a:pt x="98" y="337"/>
                    <a:pt x="98" y="337"/>
                  </a:cubicBezTo>
                  <a:cubicBezTo>
                    <a:pt x="118" y="250"/>
                    <a:pt x="118" y="250"/>
                    <a:pt x="118" y="250"/>
                  </a:cubicBezTo>
                  <a:cubicBezTo>
                    <a:pt x="113" y="249"/>
                    <a:pt x="113" y="249"/>
                    <a:pt x="113" y="249"/>
                  </a:cubicBezTo>
                  <a:cubicBezTo>
                    <a:pt x="83" y="378"/>
                    <a:pt x="83" y="378"/>
                    <a:pt x="83" y="378"/>
                  </a:cubicBezTo>
                  <a:cubicBezTo>
                    <a:pt x="40" y="426"/>
                    <a:pt x="40" y="426"/>
                    <a:pt x="40" y="426"/>
                  </a:cubicBezTo>
                  <a:cubicBezTo>
                    <a:pt x="50" y="353"/>
                    <a:pt x="50" y="353"/>
                    <a:pt x="50" y="353"/>
                  </a:cubicBezTo>
                  <a:cubicBezTo>
                    <a:pt x="57" y="337"/>
                    <a:pt x="57" y="337"/>
                    <a:pt x="57" y="337"/>
                  </a:cubicBezTo>
                  <a:cubicBezTo>
                    <a:pt x="75" y="341"/>
                    <a:pt x="75" y="341"/>
                    <a:pt x="75" y="341"/>
                  </a:cubicBezTo>
                  <a:cubicBezTo>
                    <a:pt x="76" y="336"/>
                    <a:pt x="76" y="336"/>
                    <a:pt x="76" y="336"/>
                  </a:cubicBezTo>
                  <a:cubicBezTo>
                    <a:pt x="59" y="333"/>
                    <a:pt x="59" y="333"/>
                    <a:pt x="59" y="333"/>
                  </a:cubicBezTo>
                  <a:cubicBezTo>
                    <a:pt x="86" y="269"/>
                    <a:pt x="86" y="269"/>
                    <a:pt x="86" y="269"/>
                  </a:cubicBezTo>
                  <a:cubicBezTo>
                    <a:pt x="105" y="132"/>
                    <a:pt x="105" y="132"/>
                    <a:pt x="105" y="132"/>
                  </a:cubicBezTo>
                  <a:cubicBezTo>
                    <a:pt x="115" y="209"/>
                    <a:pt x="115" y="209"/>
                    <a:pt x="115" y="209"/>
                  </a:cubicBezTo>
                  <a:cubicBezTo>
                    <a:pt x="157" y="221"/>
                    <a:pt x="157" y="221"/>
                    <a:pt x="157" y="221"/>
                  </a:cubicBezTo>
                  <a:cubicBezTo>
                    <a:pt x="159" y="216"/>
                    <a:pt x="159" y="216"/>
                    <a:pt x="159" y="216"/>
                  </a:cubicBezTo>
                  <a:cubicBezTo>
                    <a:pt x="119" y="205"/>
                    <a:pt x="119" y="205"/>
                    <a:pt x="119" y="205"/>
                  </a:cubicBezTo>
                  <a:cubicBezTo>
                    <a:pt x="113" y="150"/>
                    <a:pt x="113" y="150"/>
                    <a:pt x="113" y="150"/>
                  </a:cubicBezTo>
                  <a:cubicBezTo>
                    <a:pt x="113" y="150"/>
                    <a:pt x="113" y="150"/>
                    <a:pt x="113" y="150"/>
                  </a:cubicBezTo>
                  <a:cubicBezTo>
                    <a:pt x="131" y="131"/>
                    <a:pt x="131" y="131"/>
                    <a:pt x="131" y="131"/>
                  </a:cubicBezTo>
                  <a:cubicBezTo>
                    <a:pt x="132" y="132"/>
                    <a:pt x="133" y="132"/>
                    <a:pt x="134" y="132"/>
                  </a:cubicBezTo>
                  <a:cubicBezTo>
                    <a:pt x="139" y="132"/>
                    <a:pt x="143" y="128"/>
                    <a:pt x="143" y="123"/>
                  </a:cubicBezTo>
                  <a:cubicBezTo>
                    <a:pt x="143" y="119"/>
                    <a:pt x="139" y="115"/>
                    <a:pt x="134" y="115"/>
                  </a:cubicBezTo>
                  <a:cubicBezTo>
                    <a:pt x="130" y="115"/>
                    <a:pt x="126" y="119"/>
                    <a:pt x="126" y="123"/>
                  </a:cubicBezTo>
                  <a:cubicBezTo>
                    <a:pt x="126" y="125"/>
                    <a:pt x="126" y="127"/>
                    <a:pt x="127" y="128"/>
                  </a:cubicBezTo>
                  <a:cubicBezTo>
                    <a:pt x="112" y="144"/>
                    <a:pt x="112" y="144"/>
                    <a:pt x="112" y="144"/>
                  </a:cubicBezTo>
                  <a:cubicBezTo>
                    <a:pt x="108" y="116"/>
                    <a:pt x="108" y="116"/>
                    <a:pt x="108" y="116"/>
                  </a:cubicBezTo>
                  <a:cubicBezTo>
                    <a:pt x="108" y="116"/>
                    <a:pt x="108" y="116"/>
                    <a:pt x="108" y="116"/>
                  </a:cubicBezTo>
                  <a:cubicBezTo>
                    <a:pt x="112" y="86"/>
                    <a:pt x="112" y="86"/>
                    <a:pt x="112" y="86"/>
                  </a:cubicBezTo>
                  <a:cubicBezTo>
                    <a:pt x="128" y="19"/>
                    <a:pt x="128" y="19"/>
                    <a:pt x="128" y="19"/>
                  </a:cubicBezTo>
                  <a:cubicBezTo>
                    <a:pt x="173" y="5"/>
                    <a:pt x="173" y="5"/>
                    <a:pt x="173" y="5"/>
                  </a:cubicBezTo>
                  <a:cubicBezTo>
                    <a:pt x="209" y="20"/>
                    <a:pt x="209" y="20"/>
                    <a:pt x="209" y="20"/>
                  </a:cubicBezTo>
                  <a:cubicBezTo>
                    <a:pt x="226" y="51"/>
                    <a:pt x="226" y="51"/>
                    <a:pt x="226" y="51"/>
                  </a:cubicBezTo>
                  <a:cubicBezTo>
                    <a:pt x="206" y="192"/>
                    <a:pt x="206" y="192"/>
                    <a:pt x="206" y="192"/>
                  </a:cubicBezTo>
                  <a:cubicBezTo>
                    <a:pt x="188" y="267"/>
                    <a:pt x="188" y="267"/>
                    <a:pt x="188" y="267"/>
                  </a:cubicBezTo>
                  <a:cubicBezTo>
                    <a:pt x="185" y="294"/>
                    <a:pt x="185" y="294"/>
                    <a:pt x="185" y="294"/>
                  </a:cubicBezTo>
                  <a:cubicBezTo>
                    <a:pt x="170" y="255"/>
                    <a:pt x="170" y="255"/>
                    <a:pt x="170" y="255"/>
                  </a:cubicBezTo>
                  <a:cubicBezTo>
                    <a:pt x="190" y="150"/>
                    <a:pt x="190" y="150"/>
                    <a:pt x="190" y="150"/>
                  </a:cubicBezTo>
                  <a:cubicBezTo>
                    <a:pt x="185" y="149"/>
                    <a:pt x="185" y="149"/>
                    <a:pt x="185" y="149"/>
                  </a:cubicBezTo>
                  <a:cubicBezTo>
                    <a:pt x="170" y="233"/>
                    <a:pt x="170" y="233"/>
                    <a:pt x="170" y="233"/>
                  </a:cubicBezTo>
                  <a:cubicBezTo>
                    <a:pt x="103" y="215"/>
                    <a:pt x="103" y="215"/>
                    <a:pt x="103" y="215"/>
                  </a:cubicBezTo>
                  <a:cubicBezTo>
                    <a:pt x="102" y="220"/>
                    <a:pt x="102" y="220"/>
                    <a:pt x="102" y="220"/>
                  </a:cubicBezTo>
                  <a:cubicBezTo>
                    <a:pt x="169" y="238"/>
                    <a:pt x="169" y="238"/>
                    <a:pt x="169" y="238"/>
                  </a:cubicBezTo>
                  <a:cubicBezTo>
                    <a:pt x="165" y="256"/>
                    <a:pt x="165" y="256"/>
                    <a:pt x="165" y="256"/>
                  </a:cubicBezTo>
                  <a:cubicBezTo>
                    <a:pt x="183" y="303"/>
                    <a:pt x="183" y="303"/>
                    <a:pt x="183" y="303"/>
                  </a:cubicBezTo>
                  <a:cubicBezTo>
                    <a:pt x="184" y="304"/>
                    <a:pt x="184" y="304"/>
                    <a:pt x="184" y="304"/>
                  </a:cubicBezTo>
                  <a:cubicBezTo>
                    <a:pt x="182" y="319"/>
                    <a:pt x="182" y="319"/>
                    <a:pt x="182" y="319"/>
                  </a:cubicBezTo>
                  <a:cubicBezTo>
                    <a:pt x="161" y="319"/>
                    <a:pt x="161" y="319"/>
                    <a:pt x="161" y="319"/>
                  </a:cubicBezTo>
                  <a:cubicBezTo>
                    <a:pt x="147" y="385"/>
                    <a:pt x="147" y="385"/>
                    <a:pt x="147" y="385"/>
                  </a:cubicBezTo>
                  <a:cubicBezTo>
                    <a:pt x="113" y="376"/>
                    <a:pt x="113" y="376"/>
                    <a:pt x="113" y="376"/>
                  </a:cubicBezTo>
                  <a:cubicBezTo>
                    <a:pt x="113" y="375"/>
                    <a:pt x="113" y="375"/>
                    <a:pt x="113" y="374"/>
                  </a:cubicBezTo>
                  <a:cubicBezTo>
                    <a:pt x="113" y="370"/>
                    <a:pt x="110" y="366"/>
                    <a:pt x="105" y="366"/>
                  </a:cubicBezTo>
                  <a:cubicBezTo>
                    <a:pt x="100" y="366"/>
                    <a:pt x="96" y="370"/>
                    <a:pt x="96" y="374"/>
                  </a:cubicBezTo>
                  <a:cubicBezTo>
                    <a:pt x="96" y="379"/>
                    <a:pt x="100" y="383"/>
                    <a:pt x="105" y="383"/>
                  </a:cubicBezTo>
                  <a:cubicBezTo>
                    <a:pt x="107" y="383"/>
                    <a:pt x="110" y="382"/>
                    <a:pt x="111" y="380"/>
                  </a:cubicBezTo>
                  <a:cubicBezTo>
                    <a:pt x="147" y="389"/>
                    <a:pt x="147" y="389"/>
                    <a:pt x="147" y="389"/>
                  </a:cubicBezTo>
                  <a:cubicBezTo>
                    <a:pt x="138" y="431"/>
                    <a:pt x="138" y="431"/>
                    <a:pt x="138" y="431"/>
                  </a:cubicBezTo>
                  <a:cubicBezTo>
                    <a:pt x="143" y="430"/>
                    <a:pt x="143" y="430"/>
                    <a:pt x="143" y="430"/>
                  </a:cubicBezTo>
                  <a:cubicBezTo>
                    <a:pt x="165" y="319"/>
                    <a:pt x="165" y="319"/>
                    <a:pt x="165" y="319"/>
                  </a:cubicBezTo>
                  <a:cubicBezTo>
                    <a:pt x="182" y="319"/>
                    <a:pt x="182" y="319"/>
                    <a:pt x="182" y="319"/>
                  </a:cubicBezTo>
                  <a:cubicBezTo>
                    <a:pt x="172" y="419"/>
                    <a:pt x="172" y="419"/>
                    <a:pt x="172" y="419"/>
                  </a:cubicBezTo>
                  <a:cubicBezTo>
                    <a:pt x="137" y="546"/>
                    <a:pt x="137" y="546"/>
                    <a:pt x="137" y="546"/>
                  </a:cubicBezTo>
                  <a:cubicBezTo>
                    <a:pt x="137" y="547"/>
                    <a:pt x="137" y="547"/>
                    <a:pt x="137" y="547"/>
                  </a:cubicBezTo>
                  <a:cubicBezTo>
                    <a:pt x="144" y="627"/>
                    <a:pt x="144" y="627"/>
                    <a:pt x="144" y="627"/>
                  </a:cubicBezTo>
                  <a:cubicBezTo>
                    <a:pt x="149" y="626"/>
                    <a:pt x="149" y="626"/>
                    <a:pt x="149" y="626"/>
                  </a:cubicBezTo>
                  <a:cubicBezTo>
                    <a:pt x="142" y="548"/>
                    <a:pt x="142" y="548"/>
                    <a:pt x="142" y="548"/>
                  </a:cubicBezTo>
                  <a:cubicBezTo>
                    <a:pt x="176" y="422"/>
                    <a:pt x="176" y="422"/>
                    <a:pt x="176" y="422"/>
                  </a:cubicBezTo>
                  <a:cubicBezTo>
                    <a:pt x="192" y="267"/>
                    <a:pt x="192" y="267"/>
                    <a:pt x="192" y="267"/>
                  </a:cubicBezTo>
                  <a:cubicBezTo>
                    <a:pt x="211" y="193"/>
                    <a:pt x="211" y="193"/>
                    <a:pt x="211" y="193"/>
                  </a:cubicBezTo>
                  <a:cubicBezTo>
                    <a:pt x="231" y="50"/>
                    <a:pt x="231" y="50"/>
                    <a:pt x="231" y="50"/>
                  </a:cubicBezTo>
                  <a:cubicBezTo>
                    <a:pt x="213" y="16"/>
                    <a:pt x="213" y="16"/>
                    <a:pt x="213" y="16"/>
                  </a:cubicBezTo>
                  <a:cubicBezTo>
                    <a:pt x="173" y="0"/>
                    <a:pt x="173" y="0"/>
                    <a:pt x="173" y="0"/>
                  </a:cubicBezTo>
                  <a:cubicBezTo>
                    <a:pt x="124" y="15"/>
                    <a:pt x="124" y="15"/>
                    <a:pt x="124" y="15"/>
                  </a:cubicBezTo>
                  <a:cubicBezTo>
                    <a:pt x="107" y="85"/>
                    <a:pt x="107" y="85"/>
                    <a:pt x="107" y="85"/>
                  </a:cubicBezTo>
                  <a:cubicBezTo>
                    <a:pt x="81" y="267"/>
                    <a:pt x="81" y="267"/>
                    <a:pt x="81" y="267"/>
                  </a:cubicBezTo>
                  <a:cubicBezTo>
                    <a:pt x="46" y="351"/>
                    <a:pt x="46" y="351"/>
                    <a:pt x="46" y="351"/>
                  </a:cubicBezTo>
                  <a:cubicBezTo>
                    <a:pt x="27" y="479"/>
                    <a:pt x="27" y="479"/>
                    <a:pt x="27" y="479"/>
                  </a:cubicBezTo>
                  <a:cubicBezTo>
                    <a:pt x="0" y="543"/>
                    <a:pt x="0" y="543"/>
                    <a:pt x="0" y="543"/>
                  </a:cubicBezTo>
                  <a:cubicBezTo>
                    <a:pt x="4" y="545"/>
                    <a:pt x="4" y="545"/>
                    <a:pt x="4" y="545"/>
                  </a:cubicBezTo>
                  <a:lnTo>
                    <a:pt x="32" y="4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 name="Freeform 21"/>
            <p:cNvSpPr>
              <a:spLocks/>
            </p:cNvSpPr>
            <p:nvPr/>
          </p:nvSpPr>
          <p:spPr bwMode="auto">
            <a:xfrm>
              <a:off x="6637338" y="2284413"/>
              <a:ext cx="152400" cy="149225"/>
            </a:xfrm>
            <a:custGeom>
              <a:avLst/>
              <a:gdLst>
                <a:gd name="T0" fmla="*/ 72 w 72"/>
                <a:gd name="T1" fmla="*/ 0 h 71"/>
                <a:gd name="T2" fmla="*/ 72 w 72"/>
                <a:gd name="T3" fmla="*/ 0 h 71"/>
                <a:gd name="T4" fmla="*/ 24 w 72"/>
                <a:gd name="T5" fmla="*/ 0 h 71"/>
                <a:gd name="T6" fmla="*/ 8 w 72"/>
                <a:gd name="T7" fmla="*/ 55 h 71"/>
                <a:gd name="T8" fmla="*/ 0 w 72"/>
                <a:gd name="T9" fmla="*/ 63 h 71"/>
                <a:gd name="T10" fmla="*/ 9 w 72"/>
                <a:gd name="T11" fmla="*/ 71 h 71"/>
                <a:gd name="T12" fmla="*/ 17 w 72"/>
                <a:gd name="T13" fmla="*/ 62 h 71"/>
                <a:gd name="T14" fmla="*/ 13 w 72"/>
                <a:gd name="T15" fmla="*/ 54 h 71"/>
                <a:gd name="T16" fmla="*/ 28 w 72"/>
                <a:gd name="T17" fmla="*/ 0 h 71"/>
                <a:gd name="T18" fmla="*/ 72 w 72"/>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1">
                  <a:moveTo>
                    <a:pt x="72" y="0"/>
                  </a:moveTo>
                  <a:cubicBezTo>
                    <a:pt x="72" y="0"/>
                    <a:pt x="72" y="0"/>
                    <a:pt x="72" y="0"/>
                  </a:cubicBezTo>
                  <a:cubicBezTo>
                    <a:pt x="24" y="0"/>
                    <a:pt x="24" y="0"/>
                    <a:pt x="24" y="0"/>
                  </a:cubicBezTo>
                  <a:cubicBezTo>
                    <a:pt x="8" y="55"/>
                    <a:pt x="8" y="55"/>
                    <a:pt x="8" y="55"/>
                  </a:cubicBezTo>
                  <a:cubicBezTo>
                    <a:pt x="4" y="56"/>
                    <a:pt x="0" y="58"/>
                    <a:pt x="0" y="63"/>
                  </a:cubicBezTo>
                  <a:cubicBezTo>
                    <a:pt x="0" y="68"/>
                    <a:pt x="4" y="71"/>
                    <a:pt x="9" y="71"/>
                  </a:cubicBezTo>
                  <a:cubicBezTo>
                    <a:pt x="14" y="71"/>
                    <a:pt x="17" y="67"/>
                    <a:pt x="17" y="62"/>
                  </a:cubicBezTo>
                  <a:cubicBezTo>
                    <a:pt x="17" y="59"/>
                    <a:pt x="16" y="56"/>
                    <a:pt x="13" y="54"/>
                  </a:cubicBezTo>
                  <a:cubicBezTo>
                    <a:pt x="28" y="0"/>
                    <a:pt x="28" y="0"/>
                    <a:pt x="28" y="0"/>
                  </a:cubicBez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1" name="Freeform 22"/>
            <p:cNvSpPr>
              <a:spLocks/>
            </p:cNvSpPr>
            <p:nvPr/>
          </p:nvSpPr>
          <p:spPr bwMode="auto">
            <a:xfrm>
              <a:off x="6411913" y="2916238"/>
              <a:ext cx="165100" cy="282575"/>
            </a:xfrm>
            <a:custGeom>
              <a:avLst/>
              <a:gdLst>
                <a:gd name="T0" fmla="*/ 30 w 79"/>
                <a:gd name="T1" fmla="*/ 0 h 135"/>
                <a:gd name="T2" fmla="*/ 0 w 79"/>
                <a:gd name="T3" fmla="*/ 112 h 135"/>
                <a:gd name="T4" fmla="*/ 78 w 79"/>
                <a:gd name="T5" fmla="*/ 135 h 135"/>
                <a:gd name="T6" fmla="*/ 79 w 79"/>
                <a:gd name="T7" fmla="*/ 130 h 135"/>
                <a:gd name="T8" fmla="*/ 6 w 79"/>
                <a:gd name="T9" fmla="*/ 109 h 135"/>
                <a:gd name="T10" fmla="*/ 30 w 79"/>
                <a:gd name="T11" fmla="*/ 20 h 135"/>
                <a:gd name="T12" fmla="*/ 56 w 79"/>
                <a:gd name="T13" fmla="*/ 32 h 135"/>
                <a:gd name="T14" fmla="*/ 39 w 79"/>
                <a:gd name="T15" fmla="*/ 86 h 135"/>
                <a:gd name="T16" fmla="*/ 39 w 79"/>
                <a:gd name="T17" fmla="*/ 86 h 135"/>
                <a:gd name="T18" fmla="*/ 30 w 79"/>
                <a:gd name="T19" fmla="*/ 96 h 135"/>
                <a:gd name="T20" fmla="*/ 39 w 79"/>
                <a:gd name="T21" fmla="*/ 106 h 135"/>
                <a:gd name="T22" fmla="*/ 48 w 79"/>
                <a:gd name="T23" fmla="*/ 98 h 135"/>
                <a:gd name="T24" fmla="*/ 44 w 79"/>
                <a:gd name="T25" fmla="*/ 91 h 135"/>
                <a:gd name="T26" fmla="*/ 62 w 79"/>
                <a:gd name="T27" fmla="*/ 31 h 135"/>
                <a:gd name="T28" fmla="*/ 31 w 79"/>
                <a:gd name="T29" fmla="*/ 15 h 135"/>
                <a:gd name="T30" fmla="*/ 31 w 79"/>
                <a:gd name="T31" fmla="*/ 16 h 135"/>
                <a:gd name="T32" fmla="*/ 35 w 79"/>
                <a:gd name="T33" fmla="*/ 1 h 135"/>
                <a:gd name="T34" fmla="*/ 30 w 79"/>
                <a:gd name="T3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35">
                  <a:moveTo>
                    <a:pt x="30" y="0"/>
                  </a:moveTo>
                  <a:cubicBezTo>
                    <a:pt x="0" y="112"/>
                    <a:pt x="0" y="112"/>
                    <a:pt x="0" y="112"/>
                  </a:cubicBezTo>
                  <a:cubicBezTo>
                    <a:pt x="78" y="135"/>
                    <a:pt x="78" y="135"/>
                    <a:pt x="78" y="135"/>
                  </a:cubicBezTo>
                  <a:cubicBezTo>
                    <a:pt x="79" y="130"/>
                    <a:pt x="79" y="130"/>
                    <a:pt x="79" y="130"/>
                  </a:cubicBezTo>
                  <a:cubicBezTo>
                    <a:pt x="6" y="109"/>
                    <a:pt x="6" y="109"/>
                    <a:pt x="6" y="109"/>
                  </a:cubicBezTo>
                  <a:cubicBezTo>
                    <a:pt x="30" y="20"/>
                    <a:pt x="30" y="20"/>
                    <a:pt x="30" y="20"/>
                  </a:cubicBezTo>
                  <a:cubicBezTo>
                    <a:pt x="56" y="32"/>
                    <a:pt x="56" y="32"/>
                    <a:pt x="56" y="32"/>
                  </a:cubicBezTo>
                  <a:cubicBezTo>
                    <a:pt x="39" y="86"/>
                    <a:pt x="39" y="86"/>
                    <a:pt x="39" y="86"/>
                  </a:cubicBezTo>
                  <a:cubicBezTo>
                    <a:pt x="39" y="86"/>
                    <a:pt x="39" y="86"/>
                    <a:pt x="39" y="86"/>
                  </a:cubicBezTo>
                  <a:cubicBezTo>
                    <a:pt x="34" y="86"/>
                    <a:pt x="30" y="92"/>
                    <a:pt x="30" y="96"/>
                  </a:cubicBezTo>
                  <a:cubicBezTo>
                    <a:pt x="30" y="101"/>
                    <a:pt x="34" y="106"/>
                    <a:pt x="39" y="106"/>
                  </a:cubicBezTo>
                  <a:cubicBezTo>
                    <a:pt x="44" y="106"/>
                    <a:pt x="48" y="102"/>
                    <a:pt x="48" y="98"/>
                  </a:cubicBezTo>
                  <a:cubicBezTo>
                    <a:pt x="48" y="95"/>
                    <a:pt x="46" y="92"/>
                    <a:pt x="44" y="91"/>
                  </a:cubicBezTo>
                  <a:cubicBezTo>
                    <a:pt x="62" y="31"/>
                    <a:pt x="62" y="31"/>
                    <a:pt x="62" y="31"/>
                  </a:cubicBezTo>
                  <a:cubicBezTo>
                    <a:pt x="31" y="15"/>
                    <a:pt x="31" y="15"/>
                    <a:pt x="31" y="15"/>
                  </a:cubicBezTo>
                  <a:cubicBezTo>
                    <a:pt x="31" y="16"/>
                    <a:pt x="31" y="16"/>
                    <a:pt x="31" y="16"/>
                  </a:cubicBezTo>
                  <a:cubicBezTo>
                    <a:pt x="35" y="1"/>
                    <a:pt x="35" y="1"/>
                    <a:pt x="35" y="1"/>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16" name="Freeform 23"/>
            <p:cNvSpPr>
              <a:spLocks/>
            </p:cNvSpPr>
            <p:nvPr/>
          </p:nvSpPr>
          <p:spPr bwMode="auto">
            <a:xfrm>
              <a:off x="7007226" y="3086100"/>
              <a:ext cx="73025" cy="71437"/>
            </a:xfrm>
            <a:custGeom>
              <a:avLst/>
              <a:gdLst>
                <a:gd name="T0" fmla="*/ 19 w 46"/>
                <a:gd name="T1" fmla="*/ 0 h 45"/>
                <a:gd name="T2" fmla="*/ 0 w 46"/>
                <a:gd name="T3" fmla="*/ 26 h 45"/>
                <a:gd name="T4" fmla="*/ 28 w 46"/>
                <a:gd name="T5" fmla="*/ 45 h 45"/>
                <a:gd name="T6" fmla="*/ 46 w 46"/>
                <a:gd name="T7" fmla="*/ 18 h 45"/>
                <a:gd name="T8" fmla="*/ 19 w 46"/>
                <a:gd name="T9" fmla="*/ 0 h 45"/>
              </a:gdLst>
              <a:ahLst/>
              <a:cxnLst>
                <a:cxn ang="0">
                  <a:pos x="T0" y="T1"/>
                </a:cxn>
                <a:cxn ang="0">
                  <a:pos x="T2" y="T3"/>
                </a:cxn>
                <a:cxn ang="0">
                  <a:pos x="T4" y="T5"/>
                </a:cxn>
                <a:cxn ang="0">
                  <a:pos x="T6" y="T7"/>
                </a:cxn>
                <a:cxn ang="0">
                  <a:pos x="T8" y="T9"/>
                </a:cxn>
              </a:cxnLst>
              <a:rect l="0" t="0" r="r" b="b"/>
              <a:pathLst>
                <a:path w="46" h="45">
                  <a:moveTo>
                    <a:pt x="19" y="0"/>
                  </a:moveTo>
                  <a:lnTo>
                    <a:pt x="0" y="26"/>
                  </a:lnTo>
                  <a:lnTo>
                    <a:pt x="28" y="45"/>
                  </a:lnTo>
                  <a:lnTo>
                    <a:pt x="46" y="18"/>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17" name="Freeform 24"/>
            <p:cNvSpPr>
              <a:spLocks noEditPoints="1"/>
            </p:cNvSpPr>
            <p:nvPr/>
          </p:nvSpPr>
          <p:spPr bwMode="auto">
            <a:xfrm>
              <a:off x="6707188" y="2543175"/>
              <a:ext cx="612775" cy="1393825"/>
            </a:xfrm>
            <a:custGeom>
              <a:avLst/>
              <a:gdLst>
                <a:gd name="T0" fmla="*/ 69 w 292"/>
                <a:gd name="T1" fmla="*/ 544 h 665"/>
                <a:gd name="T2" fmla="*/ 100 w 292"/>
                <a:gd name="T3" fmla="*/ 436 h 665"/>
                <a:gd name="T4" fmla="*/ 105 w 292"/>
                <a:gd name="T5" fmla="*/ 457 h 665"/>
                <a:gd name="T6" fmla="*/ 109 w 292"/>
                <a:gd name="T7" fmla="*/ 458 h 665"/>
                <a:gd name="T8" fmla="*/ 191 w 292"/>
                <a:gd name="T9" fmla="*/ 296 h 665"/>
                <a:gd name="T10" fmla="*/ 200 w 292"/>
                <a:gd name="T11" fmla="*/ 272 h 665"/>
                <a:gd name="T12" fmla="*/ 290 w 292"/>
                <a:gd name="T13" fmla="*/ 106 h 665"/>
                <a:gd name="T14" fmla="*/ 226 w 292"/>
                <a:gd name="T15" fmla="*/ 0 h 665"/>
                <a:gd name="T16" fmla="*/ 155 w 292"/>
                <a:gd name="T17" fmla="*/ 129 h 665"/>
                <a:gd name="T18" fmla="*/ 140 w 292"/>
                <a:gd name="T19" fmla="*/ 154 h 665"/>
                <a:gd name="T20" fmla="*/ 0 w 292"/>
                <a:gd name="T21" fmla="*/ 373 h 665"/>
                <a:gd name="T22" fmla="*/ 71 w 292"/>
                <a:gd name="T23" fmla="*/ 270 h 665"/>
                <a:gd name="T24" fmla="*/ 80 w 292"/>
                <a:gd name="T25" fmla="*/ 304 h 665"/>
                <a:gd name="T26" fmla="*/ 78 w 292"/>
                <a:gd name="T27" fmla="*/ 321 h 665"/>
                <a:gd name="T28" fmla="*/ 118 w 292"/>
                <a:gd name="T29" fmla="*/ 252 h 665"/>
                <a:gd name="T30" fmla="*/ 179 w 292"/>
                <a:gd name="T31" fmla="*/ 190 h 665"/>
                <a:gd name="T32" fmla="*/ 139 w 292"/>
                <a:gd name="T33" fmla="*/ 228 h 665"/>
                <a:gd name="T34" fmla="*/ 121 w 292"/>
                <a:gd name="T35" fmla="*/ 248 h 665"/>
                <a:gd name="T36" fmla="*/ 160 w 292"/>
                <a:gd name="T37" fmla="*/ 132 h 665"/>
                <a:gd name="T38" fmla="*/ 183 w 292"/>
                <a:gd name="T39" fmla="*/ 110 h 665"/>
                <a:gd name="T40" fmla="*/ 197 w 292"/>
                <a:gd name="T41" fmla="*/ 187 h 665"/>
                <a:gd name="T42" fmla="*/ 205 w 292"/>
                <a:gd name="T43" fmla="*/ 178 h 665"/>
                <a:gd name="T44" fmla="*/ 188 w 292"/>
                <a:gd name="T45" fmla="*/ 110 h 665"/>
                <a:gd name="T46" fmla="*/ 227 w 292"/>
                <a:gd name="T47" fmla="*/ 5 h 665"/>
                <a:gd name="T48" fmla="*/ 285 w 292"/>
                <a:gd name="T49" fmla="*/ 105 h 665"/>
                <a:gd name="T50" fmla="*/ 224 w 292"/>
                <a:gd name="T51" fmla="*/ 164 h 665"/>
                <a:gd name="T52" fmla="*/ 278 w 292"/>
                <a:gd name="T53" fmla="*/ 119 h 665"/>
                <a:gd name="T54" fmla="*/ 195 w 292"/>
                <a:gd name="T55" fmla="*/ 270 h 665"/>
                <a:gd name="T56" fmla="*/ 231 w 292"/>
                <a:gd name="T57" fmla="*/ 182 h 665"/>
                <a:gd name="T58" fmla="*/ 221 w 292"/>
                <a:gd name="T59" fmla="*/ 138 h 665"/>
                <a:gd name="T60" fmla="*/ 212 w 292"/>
                <a:gd name="T61" fmla="*/ 129 h 665"/>
                <a:gd name="T62" fmla="*/ 225 w 292"/>
                <a:gd name="T63" fmla="*/ 183 h 665"/>
                <a:gd name="T64" fmla="*/ 186 w 292"/>
                <a:gd name="T65" fmla="*/ 270 h 665"/>
                <a:gd name="T66" fmla="*/ 119 w 292"/>
                <a:gd name="T67" fmla="*/ 277 h 665"/>
                <a:gd name="T68" fmla="*/ 186 w 292"/>
                <a:gd name="T69" fmla="*/ 291 h 665"/>
                <a:gd name="T70" fmla="*/ 115 w 292"/>
                <a:gd name="T71" fmla="*/ 298 h 665"/>
                <a:gd name="T72" fmla="*/ 23 w 292"/>
                <a:gd name="T73" fmla="*/ 381 h 665"/>
                <a:gd name="T74" fmla="*/ 97 w 292"/>
                <a:gd name="T75" fmla="*/ 329 h 665"/>
                <a:gd name="T76" fmla="*/ 112 w 292"/>
                <a:gd name="T77" fmla="*/ 347 h 665"/>
                <a:gd name="T78" fmla="*/ 65 w 292"/>
                <a:gd name="T79" fmla="*/ 385 h 665"/>
                <a:gd name="T80" fmla="*/ 138 w 292"/>
                <a:gd name="T81" fmla="*/ 321 h 665"/>
                <a:gd name="T82" fmla="*/ 94 w 292"/>
                <a:gd name="T83" fmla="*/ 357 h 665"/>
                <a:gd name="T84" fmla="*/ 50 w 292"/>
                <a:gd name="T85" fmla="*/ 388 h 665"/>
                <a:gd name="T86" fmla="*/ 99 w 292"/>
                <a:gd name="T87" fmla="*/ 432 h 665"/>
                <a:gd name="T88" fmla="*/ 63 w 292"/>
                <a:gd name="T89" fmla="*/ 543 h 665"/>
                <a:gd name="T90" fmla="*/ 63 w 292"/>
                <a:gd name="T91" fmla="*/ 665 h 665"/>
                <a:gd name="T92" fmla="*/ 151 w 292"/>
                <a:gd name="T93" fmla="*/ 350 h 665"/>
                <a:gd name="T94" fmla="*/ 69 w 292"/>
                <a:gd name="T95" fmla="*/ 398 h 665"/>
                <a:gd name="T96" fmla="*/ 148 w 292"/>
                <a:gd name="T97" fmla="*/ 329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665">
                  <a:moveTo>
                    <a:pt x="74" y="556"/>
                  </a:moveTo>
                  <a:cubicBezTo>
                    <a:pt x="69" y="551"/>
                    <a:pt x="69" y="551"/>
                    <a:pt x="69" y="551"/>
                  </a:cubicBezTo>
                  <a:cubicBezTo>
                    <a:pt x="69" y="544"/>
                    <a:pt x="69" y="544"/>
                    <a:pt x="69" y="544"/>
                  </a:cubicBezTo>
                  <a:cubicBezTo>
                    <a:pt x="95" y="498"/>
                    <a:pt x="95" y="498"/>
                    <a:pt x="95" y="498"/>
                  </a:cubicBezTo>
                  <a:cubicBezTo>
                    <a:pt x="95" y="452"/>
                    <a:pt x="95" y="452"/>
                    <a:pt x="95" y="452"/>
                  </a:cubicBezTo>
                  <a:cubicBezTo>
                    <a:pt x="100" y="436"/>
                    <a:pt x="100" y="436"/>
                    <a:pt x="100" y="436"/>
                  </a:cubicBezTo>
                  <a:cubicBezTo>
                    <a:pt x="108" y="452"/>
                    <a:pt x="108" y="452"/>
                    <a:pt x="108" y="452"/>
                  </a:cubicBezTo>
                  <a:cubicBezTo>
                    <a:pt x="105" y="457"/>
                    <a:pt x="105" y="457"/>
                    <a:pt x="105" y="457"/>
                  </a:cubicBezTo>
                  <a:cubicBezTo>
                    <a:pt x="105" y="457"/>
                    <a:pt x="105" y="457"/>
                    <a:pt x="105" y="457"/>
                  </a:cubicBezTo>
                  <a:cubicBezTo>
                    <a:pt x="96" y="635"/>
                    <a:pt x="96" y="635"/>
                    <a:pt x="96" y="635"/>
                  </a:cubicBezTo>
                  <a:cubicBezTo>
                    <a:pt x="101" y="635"/>
                    <a:pt x="101" y="635"/>
                    <a:pt x="101" y="635"/>
                  </a:cubicBezTo>
                  <a:cubicBezTo>
                    <a:pt x="109" y="458"/>
                    <a:pt x="109" y="458"/>
                    <a:pt x="109" y="458"/>
                  </a:cubicBezTo>
                  <a:cubicBezTo>
                    <a:pt x="155" y="353"/>
                    <a:pt x="155" y="353"/>
                    <a:pt x="155" y="353"/>
                  </a:cubicBezTo>
                  <a:cubicBezTo>
                    <a:pt x="177" y="327"/>
                    <a:pt x="177" y="327"/>
                    <a:pt x="177" y="327"/>
                  </a:cubicBezTo>
                  <a:cubicBezTo>
                    <a:pt x="191" y="296"/>
                    <a:pt x="191" y="296"/>
                    <a:pt x="191" y="296"/>
                  </a:cubicBezTo>
                  <a:cubicBezTo>
                    <a:pt x="191" y="296"/>
                    <a:pt x="191" y="296"/>
                    <a:pt x="191" y="296"/>
                  </a:cubicBezTo>
                  <a:cubicBezTo>
                    <a:pt x="191" y="290"/>
                    <a:pt x="191" y="290"/>
                    <a:pt x="191" y="290"/>
                  </a:cubicBezTo>
                  <a:cubicBezTo>
                    <a:pt x="200" y="272"/>
                    <a:pt x="200" y="272"/>
                    <a:pt x="200" y="272"/>
                  </a:cubicBezTo>
                  <a:cubicBezTo>
                    <a:pt x="218" y="234"/>
                    <a:pt x="218" y="234"/>
                    <a:pt x="218" y="234"/>
                  </a:cubicBezTo>
                  <a:cubicBezTo>
                    <a:pt x="250" y="187"/>
                    <a:pt x="250" y="187"/>
                    <a:pt x="250" y="187"/>
                  </a:cubicBezTo>
                  <a:cubicBezTo>
                    <a:pt x="290" y="106"/>
                    <a:pt x="290" y="106"/>
                    <a:pt x="290" y="106"/>
                  </a:cubicBezTo>
                  <a:cubicBezTo>
                    <a:pt x="292" y="39"/>
                    <a:pt x="292" y="39"/>
                    <a:pt x="292" y="39"/>
                  </a:cubicBezTo>
                  <a:cubicBezTo>
                    <a:pt x="263" y="8"/>
                    <a:pt x="263" y="8"/>
                    <a:pt x="263" y="8"/>
                  </a:cubicBezTo>
                  <a:cubicBezTo>
                    <a:pt x="226" y="0"/>
                    <a:pt x="226" y="0"/>
                    <a:pt x="226" y="0"/>
                  </a:cubicBezTo>
                  <a:cubicBezTo>
                    <a:pt x="225" y="1"/>
                    <a:pt x="225" y="1"/>
                    <a:pt x="225" y="1"/>
                  </a:cubicBezTo>
                  <a:cubicBezTo>
                    <a:pt x="209" y="14"/>
                    <a:pt x="182" y="35"/>
                    <a:pt x="181" y="39"/>
                  </a:cubicBezTo>
                  <a:cubicBezTo>
                    <a:pt x="180" y="43"/>
                    <a:pt x="157" y="122"/>
                    <a:pt x="155" y="129"/>
                  </a:cubicBezTo>
                  <a:cubicBezTo>
                    <a:pt x="140" y="153"/>
                    <a:pt x="140" y="153"/>
                    <a:pt x="140" y="153"/>
                  </a:cubicBezTo>
                  <a:cubicBezTo>
                    <a:pt x="140" y="153"/>
                    <a:pt x="140" y="153"/>
                    <a:pt x="140" y="153"/>
                  </a:cubicBezTo>
                  <a:cubicBezTo>
                    <a:pt x="140" y="154"/>
                    <a:pt x="140" y="154"/>
                    <a:pt x="140" y="154"/>
                  </a:cubicBezTo>
                  <a:cubicBezTo>
                    <a:pt x="66" y="267"/>
                    <a:pt x="66" y="267"/>
                    <a:pt x="66" y="267"/>
                  </a:cubicBezTo>
                  <a:cubicBezTo>
                    <a:pt x="44" y="329"/>
                    <a:pt x="44" y="329"/>
                    <a:pt x="44" y="329"/>
                  </a:cubicBezTo>
                  <a:cubicBezTo>
                    <a:pt x="0" y="373"/>
                    <a:pt x="0" y="373"/>
                    <a:pt x="0" y="373"/>
                  </a:cubicBezTo>
                  <a:cubicBezTo>
                    <a:pt x="4" y="377"/>
                    <a:pt x="4" y="377"/>
                    <a:pt x="4" y="377"/>
                  </a:cubicBezTo>
                  <a:cubicBezTo>
                    <a:pt x="48" y="332"/>
                    <a:pt x="48" y="332"/>
                    <a:pt x="48" y="332"/>
                  </a:cubicBezTo>
                  <a:cubicBezTo>
                    <a:pt x="71" y="270"/>
                    <a:pt x="71" y="270"/>
                    <a:pt x="71" y="270"/>
                  </a:cubicBezTo>
                  <a:cubicBezTo>
                    <a:pt x="139" y="163"/>
                    <a:pt x="139" y="163"/>
                    <a:pt x="139" y="163"/>
                  </a:cubicBezTo>
                  <a:cubicBezTo>
                    <a:pt x="137" y="212"/>
                    <a:pt x="137" y="212"/>
                    <a:pt x="137" y="212"/>
                  </a:cubicBezTo>
                  <a:cubicBezTo>
                    <a:pt x="80" y="304"/>
                    <a:pt x="80" y="304"/>
                    <a:pt x="80" y="304"/>
                  </a:cubicBezTo>
                  <a:cubicBezTo>
                    <a:pt x="80" y="304"/>
                    <a:pt x="79" y="304"/>
                    <a:pt x="78" y="304"/>
                  </a:cubicBezTo>
                  <a:cubicBezTo>
                    <a:pt x="73" y="304"/>
                    <a:pt x="69" y="308"/>
                    <a:pt x="69" y="312"/>
                  </a:cubicBezTo>
                  <a:cubicBezTo>
                    <a:pt x="69" y="317"/>
                    <a:pt x="73" y="321"/>
                    <a:pt x="78" y="321"/>
                  </a:cubicBezTo>
                  <a:cubicBezTo>
                    <a:pt x="82" y="321"/>
                    <a:pt x="86" y="317"/>
                    <a:pt x="86" y="312"/>
                  </a:cubicBezTo>
                  <a:cubicBezTo>
                    <a:pt x="86" y="310"/>
                    <a:pt x="86" y="309"/>
                    <a:pt x="84" y="307"/>
                  </a:cubicBezTo>
                  <a:cubicBezTo>
                    <a:pt x="118" y="252"/>
                    <a:pt x="118" y="252"/>
                    <a:pt x="118" y="252"/>
                  </a:cubicBezTo>
                  <a:cubicBezTo>
                    <a:pt x="148" y="257"/>
                    <a:pt x="148" y="257"/>
                    <a:pt x="148" y="257"/>
                  </a:cubicBezTo>
                  <a:cubicBezTo>
                    <a:pt x="183" y="192"/>
                    <a:pt x="183" y="192"/>
                    <a:pt x="183" y="192"/>
                  </a:cubicBezTo>
                  <a:cubicBezTo>
                    <a:pt x="179" y="190"/>
                    <a:pt x="179" y="190"/>
                    <a:pt x="179" y="190"/>
                  </a:cubicBezTo>
                  <a:cubicBezTo>
                    <a:pt x="173" y="200"/>
                    <a:pt x="173" y="200"/>
                    <a:pt x="173" y="200"/>
                  </a:cubicBezTo>
                  <a:cubicBezTo>
                    <a:pt x="160" y="192"/>
                    <a:pt x="160" y="192"/>
                    <a:pt x="160" y="192"/>
                  </a:cubicBezTo>
                  <a:cubicBezTo>
                    <a:pt x="139" y="228"/>
                    <a:pt x="139" y="228"/>
                    <a:pt x="139" y="228"/>
                  </a:cubicBezTo>
                  <a:cubicBezTo>
                    <a:pt x="154" y="236"/>
                    <a:pt x="154" y="236"/>
                    <a:pt x="154" y="236"/>
                  </a:cubicBezTo>
                  <a:cubicBezTo>
                    <a:pt x="146" y="252"/>
                    <a:pt x="146" y="252"/>
                    <a:pt x="146" y="252"/>
                  </a:cubicBezTo>
                  <a:cubicBezTo>
                    <a:pt x="121" y="248"/>
                    <a:pt x="121" y="248"/>
                    <a:pt x="121" y="248"/>
                  </a:cubicBezTo>
                  <a:cubicBezTo>
                    <a:pt x="141" y="213"/>
                    <a:pt x="141" y="213"/>
                    <a:pt x="141" y="213"/>
                  </a:cubicBezTo>
                  <a:cubicBezTo>
                    <a:pt x="144" y="155"/>
                    <a:pt x="144" y="155"/>
                    <a:pt x="144" y="155"/>
                  </a:cubicBezTo>
                  <a:cubicBezTo>
                    <a:pt x="160" y="132"/>
                    <a:pt x="160" y="132"/>
                    <a:pt x="160" y="132"/>
                  </a:cubicBezTo>
                  <a:cubicBezTo>
                    <a:pt x="160" y="131"/>
                    <a:pt x="160" y="131"/>
                    <a:pt x="160" y="131"/>
                  </a:cubicBezTo>
                  <a:cubicBezTo>
                    <a:pt x="160" y="130"/>
                    <a:pt x="166" y="108"/>
                    <a:pt x="173" y="86"/>
                  </a:cubicBezTo>
                  <a:cubicBezTo>
                    <a:pt x="183" y="110"/>
                    <a:pt x="183" y="110"/>
                    <a:pt x="183" y="110"/>
                  </a:cubicBezTo>
                  <a:cubicBezTo>
                    <a:pt x="165" y="156"/>
                    <a:pt x="165" y="156"/>
                    <a:pt x="165" y="156"/>
                  </a:cubicBezTo>
                  <a:cubicBezTo>
                    <a:pt x="198" y="183"/>
                    <a:pt x="198" y="183"/>
                    <a:pt x="198" y="183"/>
                  </a:cubicBezTo>
                  <a:cubicBezTo>
                    <a:pt x="197" y="184"/>
                    <a:pt x="197" y="186"/>
                    <a:pt x="197" y="187"/>
                  </a:cubicBezTo>
                  <a:cubicBezTo>
                    <a:pt x="197" y="192"/>
                    <a:pt x="201" y="196"/>
                    <a:pt x="205" y="196"/>
                  </a:cubicBezTo>
                  <a:cubicBezTo>
                    <a:pt x="210" y="196"/>
                    <a:pt x="214" y="192"/>
                    <a:pt x="214" y="187"/>
                  </a:cubicBezTo>
                  <a:cubicBezTo>
                    <a:pt x="214" y="182"/>
                    <a:pt x="210" y="178"/>
                    <a:pt x="205" y="178"/>
                  </a:cubicBezTo>
                  <a:cubicBezTo>
                    <a:pt x="204" y="178"/>
                    <a:pt x="202" y="179"/>
                    <a:pt x="201" y="180"/>
                  </a:cubicBezTo>
                  <a:cubicBezTo>
                    <a:pt x="171" y="155"/>
                    <a:pt x="171" y="155"/>
                    <a:pt x="171" y="155"/>
                  </a:cubicBezTo>
                  <a:cubicBezTo>
                    <a:pt x="188" y="110"/>
                    <a:pt x="188" y="110"/>
                    <a:pt x="188" y="110"/>
                  </a:cubicBezTo>
                  <a:cubicBezTo>
                    <a:pt x="175" y="78"/>
                    <a:pt x="175" y="78"/>
                    <a:pt x="175" y="78"/>
                  </a:cubicBezTo>
                  <a:cubicBezTo>
                    <a:pt x="180" y="59"/>
                    <a:pt x="185" y="42"/>
                    <a:pt x="186" y="41"/>
                  </a:cubicBezTo>
                  <a:cubicBezTo>
                    <a:pt x="187" y="38"/>
                    <a:pt x="208" y="21"/>
                    <a:pt x="227" y="5"/>
                  </a:cubicBezTo>
                  <a:cubicBezTo>
                    <a:pt x="260" y="12"/>
                    <a:pt x="260" y="12"/>
                    <a:pt x="260" y="12"/>
                  </a:cubicBezTo>
                  <a:cubicBezTo>
                    <a:pt x="287" y="41"/>
                    <a:pt x="287" y="41"/>
                    <a:pt x="287" y="41"/>
                  </a:cubicBezTo>
                  <a:cubicBezTo>
                    <a:pt x="285" y="105"/>
                    <a:pt x="285" y="105"/>
                    <a:pt x="285" y="105"/>
                  </a:cubicBezTo>
                  <a:cubicBezTo>
                    <a:pt x="281" y="112"/>
                    <a:pt x="281" y="112"/>
                    <a:pt x="281" y="112"/>
                  </a:cubicBezTo>
                  <a:cubicBezTo>
                    <a:pt x="252" y="125"/>
                    <a:pt x="252" y="125"/>
                    <a:pt x="252" y="125"/>
                  </a:cubicBezTo>
                  <a:cubicBezTo>
                    <a:pt x="224" y="164"/>
                    <a:pt x="224" y="164"/>
                    <a:pt x="224" y="164"/>
                  </a:cubicBezTo>
                  <a:cubicBezTo>
                    <a:pt x="228" y="167"/>
                    <a:pt x="228" y="167"/>
                    <a:pt x="228" y="167"/>
                  </a:cubicBezTo>
                  <a:cubicBezTo>
                    <a:pt x="255" y="129"/>
                    <a:pt x="255" y="129"/>
                    <a:pt x="255" y="129"/>
                  </a:cubicBezTo>
                  <a:cubicBezTo>
                    <a:pt x="278" y="119"/>
                    <a:pt x="278" y="119"/>
                    <a:pt x="278" y="119"/>
                  </a:cubicBezTo>
                  <a:cubicBezTo>
                    <a:pt x="246" y="184"/>
                    <a:pt x="246" y="184"/>
                    <a:pt x="246" y="184"/>
                  </a:cubicBezTo>
                  <a:cubicBezTo>
                    <a:pt x="213" y="232"/>
                    <a:pt x="213" y="232"/>
                    <a:pt x="213" y="232"/>
                  </a:cubicBezTo>
                  <a:cubicBezTo>
                    <a:pt x="195" y="270"/>
                    <a:pt x="195" y="270"/>
                    <a:pt x="195" y="270"/>
                  </a:cubicBezTo>
                  <a:cubicBezTo>
                    <a:pt x="191" y="278"/>
                    <a:pt x="191" y="278"/>
                    <a:pt x="191" y="278"/>
                  </a:cubicBezTo>
                  <a:cubicBezTo>
                    <a:pt x="192" y="248"/>
                    <a:pt x="192" y="248"/>
                    <a:pt x="192" y="248"/>
                  </a:cubicBezTo>
                  <a:cubicBezTo>
                    <a:pt x="231" y="182"/>
                    <a:pt x="231" y="182"/>
                    <a:pt x="231" y="182"/>
                  </a:cubicBezTo>
                  <a:cubicBezTo>
                    <a:pt x="210" y="161"/>
                    <a:pt x="210" y="161"/>
                    <a:pt x="210" y="161"/>
                  </a:cubicBezTo>
                  <a:cubicBezTo>
                    <a:pt x="220" y="138"/>
                    <a:pt x="220" y="138"/>
                    <a:pt x="220" y="138"/>
                  </a:cubicBezTo>
                  <a:cubicBezTo>
                    <a:pt x="220" y="138"/>
                    <a:pt x="221" y="138"/>
                    <a:pt x="221" y="138"/>
                  </a:cubicBezTo>
                  <a:cubicBezTo>
                    <a:pt x="226" y="138"/>
                    <a:pt x="230" y="134"/>
                    <a:pt x="230" y="129"/>
                  </a:cubicBezTo>
                  <a:cubicBezTo>
                    <a:pt x="230" y="125"/>
                    <a:pt x="226" y="121"/>
                    <a:pt x="221" y="121"/>
                  </a:cubicBezTo>
                  <a:cubicBezTo>
                    <a:pt x="216" y="121"/>
                    <a:pt x="212" y="125"/>
                    <a:pt x="212" y="129"/>
                  </a:cubicBezTo>
                  <a:cubicBezTo>
                    <a:pt x="212" y="132"/>
                    <a:pt x="214" y="134"/>
                    <a:pt x="216" y="136"/>
                  </a:cubicBezTo>
                  <a:cubicBezTo>
                    <a:pt x="204" y="162"/>
                    <a:pt x="204" y="162"/>
                    <a:pt x="204" y="162"/>
                  </a:cubicBezTo>
                  <a:cubicBezTo>
                    <a:pt x="225" y="183"/>
                    <a:pt x="225" y="183"/>
                    <a:pt x="225" y="183"/>
                  </a:cubicBezTo>
                  <a:cubicBezTo>
                    <a:pt x="187" y="246"/>
                    <a:pt x="187" y="246"/>
                    <a:pt x="187" y="246"/>
                  </a:cubicBezTo>
                  <a:cubicBezTo>
                    <a:pt x="187" y="271"/>
                    <a:pt x="187" y="271"/>
                    <a:pt x="187" y="271"/>
                  </a:cubicBezTo>
                  <a:cubicBezTo>
                    <a:pt x="186" y="270"/>
                    <a:pt x="186" y="270"/>
                    <a:pt x="186" y="270"/>
                  </a:cubicBezTo>
                  <a:cubicBezTo>
                    <a:pt x="164" y="306"/>
                    <a:pt x="164" y="306"/>
                    <a:pt x="164" y="306"/>
                  </a:cubicBezTo>
                  <a:cubicBezTo>
                    <a:pt x="122" y="273"/>
                    <a:pt x="122" y="273"/>
                    <a:pt x="122" y="273"/>
                  </a:cubicBezTo>
                  <a:cubicBezTo>
                    <a:pt x="119" y="277"/>
                    <a:pt x="119" y="277"/>
                    <a:pt x="119" y="277"/>
                  </a:cubicBezTo>
                  <a:cubicBezTo>
                    <a:pt x="165" y="313"/>
                    <a:pt x="165" y="313"/>
                    <a:pt x="165" y="313"/>
                  </a:cubicBezTo>
                  <a:cubicBezTo>
                    <a:pt x="186" y="280"/>
                    <a:pt x="186" y="280"/>
                    <a:pt x="186" y="280"/>
                  </a:cubicBezTo>
                  <a:cubicBezTo>
                    <a:pt x="186" y="291"/>
                    <a:pt x="186" y="291"/>
                    <a:pt x="186" y="291"/>
                  </a:cubicBezTo>
                  <a:cubicBezTo>
                    <a:pt x="173" y="322"/>
                    <a:pt x="173" y="322"/>
                    <a:pt x="173" y="322"/>
                  </a:cubicBezTo>
                  <a:cubicBezTo>
                    <a:pt x="163" y="334"/>
                    <a:pt x="163" y="334"/>
                    <a:pt x="163" y="334"/>
                  </a:cubicBezTo>
                  <a:cubicBezTo>
                    <a:pt x="115" y="298"/>
                    <a:pt x="115" y="298"/>
                    <a:pt x="115" y="298"/>
                  </a:cubicBezTo>
                  <a:cubicBezTo>
                    <a:pt x="94" y="325"/>
                    <a:pt x="94" y="325"/>
                    <a:pt x="94" y="325"/>
                  </a:cubicBezTo>
                  <a:cubicBezTo>
                    <a:pt x="62" y="332"/>
                    <a:pt x="62" y="332"/>
                    <a:pt x="62" y="332"/>
                  </a:cubicBezTo>
                  <a:cubicBezTo>
                    <a:pt x="23" y="381"/>
                    <a:pt x="23" y="381"/>
                    <a:pt x="23" y="381"/>
                  </a:cubicBezTo>
                  <a:cubicBezTo>
                    <a:pt x="27" y="384"/>
                    <a:pt x="27" y="384"/>
                    <a:pt x="27" y="384"/>
                  </a:cubicBezTo>
                  <a:cubicBezTo>
                    <a:pt x="64" y="336"/>
                    <a:pt x="64" y="336"/>
                    <a:pt x="64" y="336"/>
                  </a:cubicBezTo>
                  <a:cubicBezTo>
                    <a:pt x="97" y="329"/>
                    <a:pt x="97" y="329"/>
                    <a:pt x="97" y="329"/>
                  </a:cubicBezTo>
                  <a:cubicBezTo>
                    <a:pt x="116" y="305"/>
                    <a:pt x="116" y="305"/>
                    <a:pt x="116" y="305"/>
                  </a:cubicBezTo>
                  <a:cubicBezTo>
                    <a:pt x="134" y="318"/>
                    <a:pt x="134" y="318"/>
                    <a:pt x="134" y="318"/>
                  </a:cubicBezTo>
                  <a:cubicBezTo>
                    <a:pt x="112" y="347"/>
                    <a:pt x="112" y="347"/>
                    <a:pt x="112" y="347"/>
                  </a:cubicBezTo>
                  <a:cubicBezTo>
                    <a:pt x="86" y="349"/>
                    <a:pt x="86" y="349"/>
                    <a:pt x="86" y="349"/>
                  </a:cubicBezTo>
                  <a:cubicBezTo>
                    <a:pt x="61" y="382"/>
                    <a:pt x="61" y="382"/>
                    <a:pt x="61" y="382"/>
                  </a:cubicBezTo>
                  <a:cubicBezTo>
                    <a:pt x="65" y="385"/>
                    <a:pt x="65" y="385"/>
                    <a:pt x="65" y="385"/>
                  </a:cubicBezTo>
                  <a:cubicBezTo>
                    <a:pt x="89" y="354"/>
                    <a:pt x="89" y="354"/>
                    <a:pt x="89" y="354"/>
                  </a:cubicBezTo>
                  <a:cubicBezTo>
                    <a:pt x="115" y="351"/>
                    <a:pt x="115" y="351"/>
                    <a:pt x="115" y="351"/>
                  </a:cubicBezTo>
                  <a:cubicBezTo>
                    <a:pt x="138" y="321"/>
                    <a:pt x="138" y="321"/>
                    <a:pt x="138" y="321"/>
                  </a:cubicBezTo>
                  <a:cubicBezTo>
                    <a:pt x="144" y="326"/>
                    <a:pt x="144" y="326"/>
                    <a:pt x="144" y="326"/>
                  </a:cubicBezTo>
                  <a:cubicBezTo>
                    <a:pt x="120" y="355"/>
                    <a:pt x="120" y="355"/>
                    <a:pt x="120" y="355"/>
                  </a:cubicBezTo>
                  <a:cubicBezTo>
                    <a:pt x="94" y="357"/>
                    <a:pt x="94" y="357"/>
                    <a:pt x="94" y="357"/>
                  </a:cubicBezTo>
                  <a:cubicBezTo>
                    <a:pt x="65" y="395"/>
                    <a:pt x="65" y="395"/>
                    <a:pt x="65" y="395"/>
                  </a:cubicBezTo>
                  <a:cubicBezTo>
                    <a:pt x="53" y="384"/>
                    <a:pt x="53" y="384"/>
                    <a:pt x="53" y="384"/>
                  </a:cubicBezTo>
                  <a:cubicBezTo>
                    <a:pt x="50" y="388"/>
                    <a:pt x="50" y="388"/>
                    <a:pt x="50" y="388"/>
                  </a:cubicBezTo>
                  <a:cubicBezTo>
                    <a:pt x="86" y="420"/>
                    <a:pt x="86" y="420"/>
                    <a:pt x="86" y="420"/>
                  </a:cubicBezTo>
                  <a:cubicBezTo>
                    <a:pt x="94" y="432"/>
                    <a:pt x="94" y="432"/>
                    <a:pt x="94" y="432"/>
                  </a:cubicBezTo>
                  <a:cubicBezTo>
                    <a:pt x="99" y="432"/>
                    <a:pt x="99" y="432"/>
                    <a:pt x="99" y="432"/>
                  </a:cubicBezTo>
                  <a:cubicBezTo>
                    <a:pt x="95" y="451"/>
                    <a:pt x="95" y="451"/>
                    <a:pt x="95" y="451"/>
                  </a:cubicBezTo>
                  <a:cubicBezTo>
                    <a:pt x="95" y="497"/>
                    <a:pt x="95" y="497"/>
                    <a:pt x="95" y="497"/>
                  </a:cubicBezTo>
                  <a:cubicBezTo>
                    <a:pt x="63" y="543"/>
                    <a:pt x="63" y="543"/>
                    <a:pt x="63" y="543"/>
                  </a:cubicBezTo>
                  <a:cubicBezTo>
                    <a:pt x="61" y="643"/>
                    <a:pt x="61" y="643"/>
                    <a:pt x="61" y="643"/>
                  </a:cubicBezTo>
                  <a:cubicBezTo>
                    <a:pt x="57" y="645"/>
                    <a:pt x="52" y="649"/>
                    <a:pt x="52" y="654"/>
                  </a:cubicBezTo>
                  <a:cubicBezTo>
                    <a:pt x="52" y="660"/>
                    <a:pt x="57" y="665"/>
                    <a:pt x="63" y="665"/>
                  </a:cubicBezTo>
                  <a:cubicBezTo>
                    <a:pt x="69" y="665"/>
                    <a:pt x="73" y="660"/>
                    <a:pt x="73" y="654"/>
                  </a:cubicBezTo>
                  <a:cubicBezTo>
                    <a:pt x="73" y="648"/>
                    <a:pt x="69" y="643"/>
                    <a:pt x="64" y="643"/>
                  </a:cubicBezTo>
                  <a:moveTo>
                    <a:pt x="151" y="350"/>
                  </a:moveTo>
                  <a:cubicBezTo>
                    <a:pt x="109" y="446"/>
                    <a:pt x="109" y="446"/>
                    <a:pt x="109" y="446"/>
                  </a:cubicBezTo>
                  <a:cubicBezTo>
                    <a:pt x="90" y="417"/>
                    <a:pt x="90" y="417"/>
                    <a:pt x="90" y="417"/>
                  </a:cubicBezTo>
                  <a:cubicBezTo>
                    <a:pt x="69" y="398"/>
                    <a:pt x="69" y="398"/>
                    <a:pt x="69" y="398"/>
                  </a:cubicBezTo>
                  <a:cubicBezTo>
                    <a:pt x="97" y="362"/>
                    <a:pt x="97" y="362"/>
                    <a:pt x="97" y="362"/>
                  </a:cubicBezTo>
                  <a:cubicBezTo>
                    <a:pt x="123" y="359"/>
                    <a:pt x="123" y="359"/>
                    <a:pt x="123" y="359"/>
                  </a:cubicBezTo>
                  <a:cubicBezTo>
                    <a:pt x="148" y="329"/>
                    <a:pt x="148" y="329"/>
                    <a:pt x="148" y="329"/>
                  </a:cubicBezTo>
                  <a:cubicBezTo>
                    <a:pt x="160" y="338"/>
                    <a:pt x="160" y="338"/>
                    <a:pt x="160" y="338"/>
                  </a:cubicBezTo>
                  <a:lnTo>
                    <a:pt x="151" y="3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18" name="Freeform 25"/>
            <p:cNvSpPr>
              <a:spLocks/>
            </p:cNvSpPr>
            <p:nvPr/>
          </p:nvSpPr>
          <p:spPr bwMode="auto">
            <a:xfrm>
              <a:off x="6802438" y="3211513"/>
              <a:ext cx="165100" cy="131762"/>
            </a:xfrm>
            <a:custGeom>
              <a:avLst/>
              <a:gdLst>
                <a:gd name="T0" fmla="*/ 62 w 79"/>
                <a:gd name="T1" fmla="*/ 24 h 63"/>
                <a:gd name="T2" fmla="*/ 79 w 79"/>
                <a:gd name="T3" fmla="*/ 3 h 63"/>
                <a:gd name="T4" fmla="*/ 75 w 79"/>
                <a:gd name="T5" fmla="*/ 0 h 63"/>
                <a:gd name="T6" fmla="*/ 59 w 79"/>
                <a:gd name="T7" fmla="*/ 20 h 63"/>
                <a:gd name="T8" fmla="*/ 33 w 79"/>
                <a:gd name="T9" fmla="*/ 22 h 63"/>
                <a:gd name="T10" fmla="*/ 14 w 79"/>
                <a:gd name="T11" fmla="*/ 47 h 63"/>
                <a:gd name="T12" fmla="*/ 9 w 79"/>
                <a:gd name="T13" fmla="*/ 46 h 63"/>
                <a:gd name="T14" fmla="*/ 0 w 79"/>
                <a:gd name="T15" fmla="*/ 54 h 63"/>
                <a:gd name="T16" fmla="*/ 9 w 79"/>
                <a:gd name="T17" fmla="*/ 63 h 63"/>
                <a:gd name="T18" fmla="*/ 17 w 79"/>
                <a:gd name="T19" fmla="*/ 54 h 63"/>
                <a:gd name="T20" fmla="*/ 17 w 79"/>
                <a:gd name="T21" fmla="*/ 51 h 63"/>
                <a:gd name="T22" fmla="*/ 36 w 79"/>
                <a:gd name="T23" fmla="*/ 27 h 63"/>
                <a:gd name="T24" fmla="*/ 62 w 79"/>
                <a:gd name="T25"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3">
                  <a:moveTo>
                    <a:pt x="62" y="24"/>
                  </a:moveTo>
                  <a:cubicBezTo>
                    <a:pt x="79" y="3"/>
                    <a:pt x="79" y="3"/>
                    <a:pt x="79" y="3"/>
                  </a:cubicBezTo>
                  <a:cubicBezTo>
                    <a:pt x="75" y="0"/>
                    <a:pt x="75" y="0"/>
                    <a:pt x="75" y="0"/>
                  </a:cubicBezTo>
                  <a:cubicBezTo>
                    <a:pt x="59" y="20"/>
                    <a:pt x="59" y="20"/>
                    <a:pt x="59" y="20"/>
                  </a:cubicBezTo>
                  <a:cubicBezTo>
                    <a:pt x="33" y="22"/>
                    <a:pt x="33" y="22"/>
                    <a:pt x="33" y="22"/>
                  </a:cubicBezTo>
                  <a:cubicBezTo>
                    <a:pt x="14" y="47"/>
                    <a:pt x="14" y="47"/>
                    <a:pt x="14" y="47"/>
                  </a:cubicBezTo>
                  <a:cubicBezTo>
                    <a:pt x="12" y="46"/>
                    <a:pt x="11" y="46"/>
                    <a:pt x="9" y="46"/>
                  </a:cubicBezTo>
                  <a:cubicBezTo>
                    <a:pt x="4" y="46"/>
                    <a:pt x="0" y="50"/>
                    <a:pt x="0" y="54"/>
                  </a:cubicBezTo>
                  <a:cubicBezTo>
                    <a:pt x="0" y="59"/>
                    <a:pt x="4" y="63"/>
                    <a:pt x="9" y="63"/>
                  </a:cubicBezTo>
                  <a:cubicBezTo>
                    <a:pt x="13" y="63"/>
                    <a:pt x="17" y="59"/>
                    <a:pt x="17" y="54"/>
                  </a:cubicBezTo>
                  <a:cubicBezTo>
                    <a:pt x="17" y="53"/>
                    <a:pt x="17" y="52"/>
                    <a:pt x="17" y="51"/>
                  </a:cubicBezTo>
                  <a:cubicBezTo>
                    <a:pt x="36" y="27"/>
                    <a:pt x="36" y="27"/>
                    <a:pt x="36" y="27"/>
                  </a:cubicBezTo>
                  <a:lnTo>
                    <a:pt x="62"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19" name="Freeform 26"/>
            <p:cNvSpPr>
              <a:spLocks/>
            </p:cNvSpPr>
            <p:nvPr/>
          </p:nvSpPr>
          <p:spPr bwMode="auto">
            <a:xfrm>
              <a:off x="5607051" y="3297238"/>
              <a:ext cx="215900" cy="377825"/>
            </a:xfrm>
            <a:custGeom>
              <a:avLst/>
              <a:gdLst>
                <a:gd name="T0" fmla="*/ 91 w 103"/>
                <a:gd name="T1" fmla="*/ 106 h 180"/>
                <a:gd name="T2" fmla="*/ 103 w 103"/>
                <a:gd name="T3" fmla="*/ 95 h 180"/>
                <a:gd name="T4" fmla="*/ 91 w 103"/>
                <a:gd name="T5" fmla="*/ 84 h 180"/>
                <a:gd name="T6" fmla="*/ 80 w 103"/>
                <a:gd name="T7" fmla="*/ 95 h 180"/>
                <a:gd name="T8" fmla="*/ 82 w 103"/>
                <a:gd name="T9" fmla="*/ 101 h 180"/>
                <a:gd name="T10" fmla="*/ 5 w 103"/>
                <a:gd name="T11" fmla="*/ 169 h 180"/>
                <a:gd name="T12" fmla="*/ 6 w 103"/>
                <a:gd name="T13" fmla="*/ 0 h 180"/>
                <a:gd name="T14" fmla="*/ 2 w 103"/>
                <a:gd name="T15" fmla="*/ 0 h 180"/>
                <a:gd name="T16" fmla="*/ 0 w 103"/>
                <a:gd name="T17" fmla="*/ 180 h 180"/>
                <a:gd name="T18" fmla="*/ 85 w 103"/>
                <a:gd name="T19" fmla="*/ 104 h 180"/>
                <a:gd name="T20" fmla="*/ 91 w 103"/>
                <a:gd name="T21" fmla="*/ 10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80">
                  <a:moveTo>
                    <a:pt x="91" y="106"/>
                  </a:moveTo>
                  <a:cubicBezTo>
                    <a:pt x="98" y="106"/>
                    <a:pt x="103" y="101"/>
                    <a:pt x="103" y="95"/>
                  </a:cubicBezTo>
                  <a:cubicBezTo>
                    <a:pt x="103" y="89"/>
                    <a:pt x="98" y="84"/>
                    <a:pt x="91" y="84"/>
                  </a:cubicBezTo>
                  <a:cubicBezTo>
                    <a:pt x="85" y="84"/>
                    <a:pt x="80" y="89"/>
                    <a:pt x="80" y="95"/>
                  </a:cubicBezTo>
                  <a:cubicBezTo>
                    <a:pt x="80" y="97"/>
                    <a:pt x="81" y="99"/>
                    <a:pt x="82" y="101"/>
                  </a:cubicBezTo>
                  <a:cubicBezTo>
                    <a:pt x="5" y="169"/>
                    <a:pt x="5" y="169"/>
                    <a:pt x="5" y="169"/>
                  </a:cubicBezTo>
                  <a:cubicBezTo>
                    <a:pt x="6" y="0"/>
                    <a:pt x="6" y="0"/>
                    <a:pt x="6" y="0"/>
                  </a:cubicBezTo>
                  <a:cubicBezTo>
                    <a:pt x="2" y="0"/>
                    <a:pt x="2" y="0"/>
                    <a:pt x="2" y="0"/>
                  </a:cubicBezTo>
                  <a:cubicBezTo>
                    <a:pt x="0" y="180"/>
                    <a:pt x="0" y="180"/>
                    <a:pt x="0" y="180"/>
                  </a:cubicBezTo>
                  <a:cubicBezTo>
                    <a:pt x="85" y="104"/>
                    <a:pt x="85" y="104"/>
                    <a:pt x="85" y="104"/>
                  </a:cubicBezTo>
                  <a:cubicBezTo>
                    <a:pt x="87" y="106"/>
                    <a:pt x="89" y="106"/>
                    <a:pt x="91"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0" name="Freeform 27"/>
            <p:cNvSpPr>
              <a:spLocks/>
            </p:cNvSpPr>
            <p:nvPr/>
          </p:nvSpPr>
          <p:spPr bwMode="auto">
            <a:xfrm>
              <a:off x="5630863" y="3167063"/>
              <a:ext cx="1227138" cy="382587"/>
            </a:xfrm>
            <a:custGeom>
              <a:avLst/>
              <a:gdLst>
                <a:gd name="T0" fmla="*/ 300 w 585"/>
                <a:gd name="T1" fmla="*/ 12 h 182"/>
                <a:gd name="T2" fmla="*/ 292 w 585"/>
                <a:gd name="T3" fmla="*/ 0 h 182"/>
                <a:gd name="T4" fmla="*/ 285 w 585"/>
                <a:gd name="T5" fmla="*/ 12 h 182"/>
                <a:gd name="T6" fmla="*/ 279 w 585"/>
                <a:gd name="T7" fmla="*/ 23 h 182"/>
                <a:gd name="T8" fmla="*/ 201 w 585"/>
                <a:gd name="T9" fmla="*/ 27 h 182"/>
                <a:gd name="T10" fmla="*/ 21 w 585"/>
                <a:gd name="T11" fmla="*/ 79 h 182"/>
                <a:gd name="T12" fmla="*/ 12 w 585"/>
                <a:gd name="T13" fmla="*/ 75 h 182"/>
                <a:gd name="T14" fmla="*/ 0 w 585"/>
                <a:gd name="T15" fmla="*/ 86 h 182"/>
                <a:gd name="T16" fmla="*/ 12 w 585"/>
                <a:gd name="T17" fmla="*/ 97 h 182"/>
                <a:gd name="T18" fmla="*/ 23 w 585"/>
                <a:gd name="T19" fmla="*/ 86 h 182"/>
                <a:gd name="T20" fmla="*/ 22 w 585"/>
                <a:gd name="T21" fmla="*/ 84 h 182"/>
                <a:gd name="T22" fmla="*/ 80 w 585"/>
                <a:gd name="T23" fmla="*/ 60 h 182"/>
                <a:gd name="T24" fmla="*/ 80 w 585"/>
                <a:gd name="T25" fmla="*/ 119 h 182"/>
                <a:gd name="T26" fmla="*/ 10 w 585"/>
                <a:gd name="T27" fmla="*/ 178 h 182"/>
                <a:gd name="T28" fmla="*/ 10 w 585"/>
                <a:gd name="T29" fmla="*/ 182 h 182"/>
                <a:gd name="T30" fmla="*/ 80 w 585"/>
                <a:gd name="T31" fmla="*/ 121 h 182"/>
                <a:gd name="T32" fmla="*/ 80 w 585"/>
                <a:gd name="T33" fmla="*/ 59 h 182"/>
                <a:gd name="T34" fmla="*/ 92 w 585"/>
                <a:gd name="T35" fmla="*/ 56 h 182"/>
                <a:gd name="T36" fmla="*/ 106 w 585"/>
                <a:gd name="T37" fmla="*/ 76 h 182"/>
                <a:gd name="T38" fmla="*/ 258 w 585"/>
                <a:gd name="T39" fmla="*/ 40 h 182"/>
                <a:gd name="T40" fmla="*/ 258 w 585"/>
                <a:gd name="T41" fmla="*/ 35 h 182"/>
                <a:gd name="T42" fmla="*/ 109 w 585"/>
                <a:gd name="T43" fmla="*/ 70 h 182"/>
                <a:gd name="T44" fmla="*/ 100 w 585"/>
                <a:gd name="T45" fmla="*/ 54 h 182"/>
                <a:gd name="T46" fmla="*/ 202 w 585"/>
                <a:gd name="T47" fmla="*/ 32 h 182"/>
                <a:gd name="T48" fmla="*/ 516 w 585"/>
                <a:gd name="T49" fmla="*/ 100 h 182"/>
                <a:gd name="T50" fmla="*/ 507 w 585"/>
                <a:gd name="T51" fmla="*/ 105 h 182"/>
                <a:gd name="T52" fmla="*/ 380 w 585"/>
                <a:gd name="T53" fmla="*/ 53 h 182"/>
                <a:gd name="T54" fmla="*/ 378 w 585"/>
                <a:gd name="T55" fmla="*/ 57 h 182"/>
                <a:gd name="T56" fmla="*/ 508 w 585"/>
                <a:gd name="T57" fmla="*/ 111 h 182"/>
                <a:gd name="T58" fmla="*/ 520 w 585"/>
                <a:gd name="T59" fmla="*/ 103 h 182"/>
                <a:gd name="T60" fmla="*/ 520 w 585"/>
                <a:gd name="T61" fmla="*/ 103 h 182"/>
                <a:gd name="T62" fmla="*/ 564 w 585"/>
                <a:gd name="T63" fmla="*/ 137 h 182"/>
                <a:gd name="T64" fmla="*/ 563 w 585"/>
                <a:gd name="T65" fmla="*/ 143 h 182"/>
                <a:gd name="T66" fmla="*/ 574 w 585"/>
                <a:gd name="T67" fmla="*/ 154 h 182"/>
                <a:gd name="T68" fmla="*/ 585 w 585"/>
                <a:gd name="T69" fmla="*/ 143 h 182"/>
                <a:gd name="T70" fmla="*/ 574 w 585"/>
                <a:gd name="T71" fmla="*/ 131 h 182"/>
                <a:gd name="T72" fmla="*/ 568 w 585"/>
                <a:gd name="T73" fmla="*/ 133 h 182"/>
                <a:gd name="T74" fmla="*/ 306 w 585"/>
                <a:gd name="T75" fmla="*/ 24 h 182"/>
                <a:gd name="T76" fmla="*/ 300 w 585"/>
                <a:gd name="T77" fmla="*/ 1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5" h="182">
                  <a:moveTo>
                    <a:pt x="300" y="12"/>
                  </a:moveTo>
                  <a:cubicBezTo>
                    <a:pt x="292" y="0"/>
                    <a:pt x="292" y="0"/>
                    <a:pt x="292" y="0"/>
                  </a:cubicBezTo>
                  <a:cubicBezTo>
                    <a:pt x="285" y="12"/>
                    <a:pt x="285" y="12"/>
                    <a:pt x="285" y="12"/>
                  </a:cubicBezTo>
                  <a:cubicBezTo>
                    <a:pt x="279" y="23"/>
                    <a:pt x="279" y="23"/>
                    <a:pt x="279" y="23"/>
                  </a:cubicBezTo>
                  <a:cubicBezTo>
                    <a:pt x="251" y="22"/>
                    <a:pt x="225" y="24"/>
                    <a:pt x="201" y="27"/>
                  </a:cubicBezTo>
                  <a:cubicBezTo>
                    <a:pt x="112" y="38"/>
                    <a:pt x="43" y="69"/>
                    <a:pt x="21" y="79"/>
                  </a:cubicBezTo>
                  <a:cubicBezTo>
                    <a:pt x="19" y="76"/>
                    <a:pt x="15" y="75"/>
                    <a:pt x="12" y="75"/>
                  </a:cubicBezTo>
                  <a:cubicBezTo>
                    <a:pt x="5" y="75"/>
                    <a:pt x="0" y="80"/>
                    <a:pt x="0" y="86"/>
                  </a:cubicBezTo>
                  <a:cubicBezTo>
                    <a:pt x="0" y="92"/>
                    <a:pt x="5" y="97"/>
                    <a:pt x="12" y="97"/>
                  </a:cubicBezTo>
                  <a:cubicBezTo>
                    <a:pt x="18" y="97"/>
                    <a:pt x="23" y="92"/>
                    <a:pt x="23" y="86"/>
                  </a:cubicBezTo>
                  <a:cubicBezTo>
                    <a:pt x="23" y="85"/>
                    <a:pt x="22" y="85"/>
                    <a:pt x="22" y="84"/>
                  </a:cubicBezTo>
                  <a:cubicBezTo>
                    <a:pt x="33" y="79"/>
                    <a:pt x="48" y="70"/>
                    <a:pt x="80" y="60"/>
                  </a:cubicBezTo>
                  <a:cubicBezTo>
                    <a:pt x="80" y="119"/>
                    <a:pt x="80" y="119"/>
                    <a:pt x="80" y="119"/>
                  </a:cubicBezTo>
                  <a:cubicBezTo>
                    <a:pt x="10" y="178"/>
                    <a:pt x="10" y="178"/>
                    <a:pt x="10" y="178"/>
                  </a:cubicBezTo>
                  <a:cubicBezTo>
                    <a:pt x="10" y="182"/>
                    <a:pt x="10" y="182"/>
                    <a:pt x="10" y="182"/>
                  </a:cubicBezTo>
                  <a:cubicBezTo>
                    <a:pt x="80" y="121"/>
                    <a:pt x="80" y="121"/>
                    <a:pt x="80" y="121"/>
                  </a:cubicBezTo>
                  <a:cubicBezTo>
                    <a:pt x="80" y="59"/>
                    <a:pt x="80" y="59"/>
                    <a:pt x="80" y="59"/>
                  </a:cubicBezTo>
                  <a:cubicBezTo>
                    <a:pt x="102" y="58"/>
                    <a:pt x="89" y="57"/>
                    <a:pt x="92" y="56"/>
                  </a:cubicBezTo>
                  <a:cubicBezTo>
                    <a:pt x="106" y="76"/>
                    <a:pt x="106" y="76"/>
                    <a:pt x="106" y="76"/>
                  </a:cubicBezTo>
                  <a:cubicBezTo>
                    <a:pt x="258" y="40"/>
                    <a:pt x="258" y="40"/>
                    <a:pt x="258" y="40"/>
                  </a:cubicBezTo>
                  <a:cubicBezTo>
                    <a:pt x="258" y="35"/>
                    <a:pt x="258" y="35"/>
                    <a:pt x="258" y="35"/>
                  </a:cubicBezTo>
                  <a:cubicBezTo>
                    <a:pt x="109" y="70"/>
                    <a:pt x="109" y="70"/>
                    <a:pt x="109" y="70"/>
                  </a:cubicBezTo>
                  <a:cubicBezTo>
                    <a:pt x="100" y="54"/>
                    <a:pt x="100" y="54"/>
                    <a:pt x="100" y="54"/>
                  </a:cubicBezTo>
                  <a:cubicBezTo>
                    <a:pt x="129" y="45"/>
                    <a:pt x="163" y="37"/>
                    <a:pt x="202" y="32"/>
                  </a:cubicBezTo>
                  <a:cubicBezTo>
                    <a:pt x="286" y="21"/>
                    <a:pt x="404" y="26"/>
                    <a:pt x="516" y="100"/>
                  </a:cubicBezTo>
                  <a:cubicBezTo>
                    <a:pt x="507" y="105"/>
                    <a:pt x="507" y="105"/>
                    <a:pt x="507" y="105"/>
                  </a:cubicBezTo>
                  <a:cubicBezTo>
                    <a:pt x="380" y="53"/>
                    <a:pt x="380" y="53"/>
                    <a:pt x="380" y="53"/>
                  </a:cubicBezTo>
                  <a:cubicBezTo>
                    <a:pt x="378" y="57"/>
                    <a:pt x="378" y="57"/>
                    <a:pt x="378" y="57"/>
                  </a:cubicBezTo>
                  <a:cubicBezTo>
                    <a:pt x="508" y="111"/>
                    <a:pt x="508" y="111"/>
                    <a:pt x="508" y="111"/>
                  </a:cubicBezTo>
                  <a:cubicBezTo>
                    <a:pt x="520" y="103"/>
                    <a:pt x="520" y="103"/>
                    <a:pt x="520" y="103"/>
                  </a:cubicBezTo>
                  <a:cubicBezTo>
                    <a:pt x="520" y="103"/>
                    <a:pt x="520" y="103"/>
                    <a:pt x="520" y="103"/>
                  </a:cubicBezTo>
                  <a:cubicBezTo>
                    <a:pt x="535" y="113"/>
                    <a:pt x="550" y="124"/>
                    <a:pt x="564" y="137"/>
                  </a:cubicBezTo>
                  <a:cubicBezTo>
                    <a:pt x="564" y="139"/>
                    <a:pt x="563" y="141"/>
                    <a:pt x="563" y="143"/>
                  </a:cubicBezTo>
                  <a:cubicBezTo>
                    <a:pt x="563" y="149"/>
                    <a:pt x="568" y="154"/>
                    <a:pt x="574" y="154"/>
                  </a:cubicBezTo>
                  <a:cubicBezTo>
                    <a:pt x="580" y="154"/>
                    <a:pt x="585" y="149"/>
                    <a:pt x="585" y="143"/>
                  </a:cubicBezTo>
                  <a:cubicBezTo>
                    <a:pt x="585" y="136"/>
                    <a:pt x="580" y="131"/>
                    <a:pt x="574" y="131"/>
                  </a:cubicBezTo>
                  <a:cubicBezTo>
                    <a:pt x="572" y="131"/>
                    <a:pt x="569" y="132"/>
                    <a:pt x="568" y="133"/>
                  </a:cubicBezTo>
                  <a:cubicBezTo>
                    <a:pt x="482" y="58"/>
                    <a:pt x="388" y="30"/>
                    <a:pt x="306" y="24"/>
                  </a:cubicBezTo>
                  <a:lnTo>
                    <a:pt x="30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1" name="Freeform 28"/>
            <p:cNvSpPr>
              <a:spLocks/>
            </p:cNvSpPr>
            <p:nvPr/>
          </p:nvSpPr>
          <p:spPr bwMode="auto">
            <a:xfrm>
              <a:off x="5722938" y="4476750"/>
              <a:ext cx="398463" cy="385762"/>
            </a:xfrm>
            <a:custGeom>
              <a:avLst/>
              <a:gdLst>
                <a:gd name="T0" fmla="*/ 185 w 190"/>
                <a:gd name="T1" fmla="*/ 0 h 184"/>
                <a:gd name="T2" fmla="*/ 164 w 190"/>
                <a:gd name="T3" fmla="*/ 150 h 184"/>
                <a:gd name="T4" fmla="*/ 121 w 190"/>
                <a:gd name="T5" fmla="*/ 117 h 184"/>
                <a:gd name="T6" fmla="*/ 129 w 190"/>
                <a:gd name="T7" fmla="*/ 41 h 184"/>
                <a:gd name="T8" fmla="*/ 137 w 190"/>
                <a:gd name="T9" fmla="*/ 32 h 184"/>
                <a:gd name="T10" fmla="*/ 129 w 190"/>
                <a:gd name="T11" fmla="*/ 23 h 184"/>
                <a:gd name="T12" fmla="*/ 120 w 190"/>
                <a:gd name="T13" fmla="*/ 32 h 184"/>
                <a:gd name="T14" fmla="*/ 125 w 190"/>
                <a:gd name="T15" fmla="*/ 40 h 184"/>
                <a:gd name="T16" fmla="*/ 119 w 190"/>
                <a:gd name="T17" fmla="*/ 87 h 184"/>
                <a:gd name="T18" fmla="*/ 80 w 190"/>
                <a:gd name="T19" fmla="*/ 116 h 184"/>
                <a:gd name="T20" fmla="*/ 0 w 190"/>
                <a:gd name="T21" fmla="*/ 117 h 184"/>
                <a:gd name="T22" fmla="*/ 0 w 190"/>
                <a:gd name="T23" fmla="*/ 122 h 184"/>
                <a:gd name="T24" fmla="*/ 82 w 190"/>
                <a:gd name="T25" fmla="*/ 121 h 184"/>
                <a:gd name="T26" fmla="*/ 119 w 190"/>
                <a:gd name="T27" fmla="*/ 93 h 184"/>
                <a:gd name="T28" fmla="*/ 116 w 190"/>
                <a:gd name="T29" fmla="*/ 119 h 184"/>
                <a:gd name="T30" fmla="*/ 163 w 190"/>
                <a:gd name="T31" fmla="*/ 155 h 184"/>
                <a:gd name="T32" fmla="*/ 164 w 190"/>
                <a:gd name="T33" fmla="*/ 153 h 184"/>
                <a:gd name="T34" fmla="*/ 161 w 190"/>
                <a:gd name="T35" fmla="*/ 175 h 184"/>
                <a:gd name="T36" fmla="*/ 63 w 190"/>
                <a:gd name="T37" fmla="*/ 179 h 184"/>
                <a:gd name="T38" fmla="*/ 14 w 190"/>
                <a:gd name="T39" fmla="*/ 156 h 184"/>
                <a:gd name="T40" fmla="*/ 12 w 190"/>
                <a:gd name="T41" fmla="*/ 160 h 184"/>
                <a:gd name="T42" fmla="*/ 62 w 190"/>
                <a:gd name="T43" fmla="*/ 184 h 184"/>
                <a:gd name="T44" fmla="*/ 165 w 190"/>
                <a:gd name="T45" fmla="*/ 180 h 184"/>
                <a:gd name="T46" fmla="*/ 190 w 190"/>
                <a:gd name="T47" fmla="*/ 1 h 184"/>
                <a:gd name="T48" fmla="*/ 185 w 190"/>
                <a:gd name="T4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 h="184">
                  <a:moveTo>
                    <a:pt x="185" y="0"/>
                  </a:moveTo>
                  <a:cubicBezTo>
                    <a:pt x="164" y="150"/>
                    <a:pt x="164" y="150"/>
                    <a:pt x="164" y="150"/>
                  </a:cubicBezTo>
                  <a:cubicBezTo>
                    <a:pt x="121" y="117"/>
                    <a:pt x="121" y="117"/>
                    <a:pt x="121" y="117"/>
                  </a:cubicBezTo>
                  <a:cubicBezTo>
                    <a:pt x="129" y="41"/>
                    <a:pt x="129" y="41"/>
                    <a:pt x="129" y="41"/>
                  </a:cubicBezTo>
                  <a:cubicBezTo>
                    <a:pt x="134" y="40"/>
                    <a:pt x="137" y="37"/>
                    <a:pt x="137" y="32"/>
                  </a:cubicBezTo>
                  <a:cubicBezTo>
                    <a:pt x="137" y="27"/>
                    <a:pt x="133" y="23"/>
                    <a:pt x="129" y="23"/>
                  </a:cubicBezTo>
                  <a:cubicBezTo>
                    <a:pt x="124" y="23"/>
                    <a:pt x="120" y="27"/>
                    <a:pt x="120" y="32"/>
                  </a:cubicBezTo>
                  <a:cubicBezTo>
                    <a:pt x="120" y="35"/>
                    <a:pt x="122" y="38"/>
                    <a:pt x="125" y="40"/>
                  </a:cubicBezTo>
                  <a:cubicBezTo>
                    <a:pt x="119" y="87"/>
                    <a:pt x="119" y="87"/>
                    <a:pt x="119" y="87"/>
                  </a:cubicBezTo>
                  <a:cubicBezTo>
                    <a:pt x="80" y="116"/>
                    <a:pt x="80" y="116"/>
                    <a:pt x="80" y="116"/>
                  </a:cubicBezTo>
                  <a:cubicBezTo>
                    <a:pt x="0" y="117"/>
                    <a:pt x="0" y="117"/>
                    <a:pt x="0" y="117"/>
                  </a:cubicBezTo>
                  <a:cubicBezTo>
                    <a:pt x="0" y="122"/>
                    <a:pt x="0" y="122"/>
                    <a:pt x="0" y="122"/>
                  </a:cubicBezTo>
                  <a:cubicBezTo>
                    <a:pt x="82" y="121"/>
                    <a:pt x="82" y="121"/>
                    <a:pt x="82" y="121"/>
                  </a:cubicBezTo>
                  <a:cubicBezTo>
                    <a:pt x="119" y="93"/>
                    <a:pt x="119" y="93"/>
                    <a:pt x="119" y="93"/>
                  </a:cubicBezTo>
                  <a:cubicBezTo>
                    <a:pt x="116" y="119"/>
                    <a:pt x="116" y="119"/>
                    <a:pt x="116" y="119"/>
                  </a:cubicBezTo>
                  <a:cubicBezTo>
                    <a:pt x="163" y="155"/>
                    <a:pt x="163" y="155"/>
                    <a:pt x="163" y="155"/>
                  </a:cubicBezTo>
                  <a:cubicBezTo>
                    <a:pt x="164" y="153"/>
                    <a:pt x="164" y="153"/>
                    <a:pt x="164" y="153"/>
                  </a:cubicBezTo>
                  <a:cubicBezTo>
                    <a:pt x="161" y="175"/>
                    <a:pt x="161" y="175"/>
                    <a:pt x="161" y="175"/>
                  </a:cubicBezTo>
                  <a:cubicBezTo>
                    <a:pt x="63" y="179"/>
                    <a:pt x="63" y="179"/>
                    <a:pt x="63" y="179"/>
                  </a:cubicBezTo>
                  <a:cubicBezTo>
                    <a:pt x="14" y="156"/>
                    <a:pt x="14" y="156"/>
                    <a:pt x="14" y="156"/>
                  </a:cubicBezTo>
                  <a:cubicBezTo>
                    <a:pt x="12" y="160"/>
                    <a:pt x="12" y="160"/>
                    <a:pt x="12" y="160"/>
                  </a:cubicBezTo>
                  <a:cubicBezTo>
                    <a:pt x="62" y="184"/>
                    <a:pt x="62" y="184"/>
                    <a:pt x="62" y="184"/>
                  </a:cubicBezTo>
                  <a:cubicBezTo>
                    <a:pt x="165" y="180"/>
                    <a:pt x="165" y="180"/>
                    <a:pt x="165" y="180"/>
                  </a:cubicBezTo>
                  <a:cubicBezTo>
                    <a:pt x="190" y="1"/>
                    <a:pt x="190" y="1"/>
                    <a:pt x="190" y="1"/>
                  </a:cubicBezTo>
                  <a:lnTo>
                    <a:pt x="18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2" name="Freeform 29"/>
            <p:cNvSpPr>
              <a:spLocks/>
            </p:cNvSpPr>
            <p:nvPr/>
          </p:nvSpPr>
          <p:spPr bwMode="auto">
            <a:xfrm>
              <a:off x="5846763" y="3327400"/>
              <a:ext cx="977900" cy="315912"/>
            </a:xfrm>
            <a:custGeom>
              <a:avLst/>
              <a:gdLst>
                <a:gd name="T0" fmla="*/ 466 w 466"/>
                <a:gd name="T1" fmla="*/ 148 h 151"/>
                <a:gd name="T2" fmla="*/ 149 w 466"/>
                <a:gd name="T3" fmla="*/ 8 h 151"/>
                <a:gd name="T4" fmla="*/ 0 w 466"/>
                <a:gd name="T5" fmla="*/ 58 h 151"/>
                <a:gd name="T6" fmla="*/ 2 w 466"/>
                <a:gd name="T7" fmla="*/ 62 h 151"/>
                <a:gd name="T8" fmla="*/ 149 w 466"/>
                <a:gd name="T9" fmla="*/ 13 h 151"/>
                <a:gd name="T10" fmla="*/ 462 w 466"/>
                <a:gd name="T11" fmla="*/ 151 h 151"/>
                <a:gd name="T12" fmla="*/ 466 w 466"/>
                <a:gd name="T13" fmla="*/ 148 h 151"/>
              </a:gdLst>
              <a:ahLst/>
              <a:cxnLst>
                <a:cxn ang="0">
                  <a:pos x="T0" y="T1"/>
                </a:cxn>
                <a:cxn ang="0">
                  <a:pos x="T2" y="T3"/>
                </a:cxn>
                <a:cxn ang="0">
                  <a:pos x="T4" y="T5"/>
                </a:cxn>
                <a:cxn ang="0">
                  <a:pos x="T6" y="T7"/>
                </a:cxn>
                <a:cxn ang="0">
                  <a:pos x="T8" y="T9"/>
                </a:cxn>
                <a:cxn ang="0">
                  <a:pos x="T10" y="T11"/>
                </a:cxn>
                <a:cxn ang="0">
                  <a:pos x="T12" y="T13"/>
                </a:cxn>
              </a:cxnLst>
              <a:rect l="0" t="0" r="r" b="b"/>
              <a:pathLst>
                <a:path w="466" h="151">
                  <a:moveTo>
                    <a:pt x="466" y="148"/>
                  </a:moveTo>
                  <a:cubicBezTo>
                    <a:pt x="350" y="18"/>
                    <a:pt x="230" y="0"/>
                    <a:pt x="149" y="8"/>
                  </a:cubicBezTo>
                  <a:cubicBezTo>
                    <a:pt x="61" y="17"/>
                    <a:pt x="0" y="57"/>
                    <a:pt x="0" y="58"/>
                  </a:cubicBezTo>
                  <a:cubicBezTo>
                    <a:pt x="2" y="62"/>
                    <a:pt x="2" y="62"/>
                    <a:pt x="2" y="62"/>
                  </a:cubicBezTo>
                  <a:cubicBezTo>
                    <a:pt x="3" y="61"/>
                    <a:pt x="63" y="22"/>
                    <a:pt x="149" y="13"/>
                  </a:cubicBezTo>
                  <a:cubicBezTo>
                    <a:pt x="229" y="5"/>
                    <a:pt x="348" y="22"/>
                    <a:pt x="462" y="151"/>
                  </a:cubicBezTo>
                  <a:lnTo>
                    <a:pt x="466"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3" name="Freeform 30"/>
            <p:cNvSpPr>
              <a:spLocks/>
            </p:cNvSpPr>
            <p:nvPr/>
          </p:nvSpPr>
          <p:spPr bwMode="auto">
            <a:xfrm>
              <a:off x="5845176" y="3360738"/>
              <a:ext cx="25400" cy="38100"/>
            </a:xfrm>
            <a:custGeom>
              <a:avLst/>
              <a:gdLst>
                <a:gd name="T0" fmla="*/ 0 w 16"/>
                <a:gd name="T1" fmla="*/ 3 h 24"/>
                <a:gd name="T2" fmla="*/ 12 w 16"/>
                <a:gd name="T3" fmla="*/ 24 h 24"/>
                <a:gd name="T4" fmla="*/ 16 w 16"/>
                <a:gd name="T5" fmla="*/ 23 h 24"/>
                <a:gd name="T6" fmla="*/ 5 w 16"/>
                <a:gd name="T7" fmla="*/ 0 h 24"/>
                <a:gd name="T8" fmla="*/ 0 w 16"/>
                <a:gd name="T9" fmla="*/ 3 h 24"/>
              </a:gdLst>
              <a:ahLst/>
              <a:cxnLst>
                <a:cxn ang="0">
                  <a:pos x="T0" y="T1"/>
                </a:cxn>
                <a:cxn ang="0">
                  <a:pos x="T2" y="T3"/>
                </a:cxn>
                <a:cxn ang="0">
                  <a:pos x="T4" y="T5"/>
                </a:cxn>
                <a:cxn ang="0">
                  <a:pos x="T6" y="T7"/>
                </a:cxn>
                <a:cxn ang="0">
                  <a:pos x="T8" y="T9"/>
                </a:cxn>
              </a:cxnLst>
              <a:rect l="0" t="0" r="r" b="b"/>
              <a:pathLst>
                <a:path w="16" h="24">
                  <a:moveTo>
                    <a:pt x="0" y="3"/>
                  </a:moveTo>
                  <a:lnTo>
                    <a:pt x="12" y="24"/>
                  </a:lnTo>
                  <a:lnTo>
                    <a:pt x="16" y="23"/>
                  </a:lnTo>
                  <a:lnTo>
                    <a:pt x="5"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4" name="Freeform 31"/>
            <p:cNvSpPr>
              <a:spLocks/>
            </p:cNvSpPr>
            <p:nvPr/>
          </p:nvSpPr>
          <p:spPr bwMode="auto">
            <a:xfrm>
              <a:off x="5859463" y="3354388"/>
              <a:ext cx="25400" cy="38100"/>
            </a:xfrm>
            <a:custGeom>
              <a:avLst/>
              <a:gdLst>
                <a:gd name="T0" fmla="*/ 0 w 16"/>
                <a:gd name="T1" fmla="*/ 3 h 24"/>
                <a:gd name="T2" fmla="*/ 10 w 16"/>
                <a:gd name="T3" fmla="*/ 24 h 24"/>
                <a:gd name="T4" fmla="*/ 16 w 16"/>
                <a:gd name="T5" fmla="*/ 21 h 24"/>
                <a:gd name="T6" fmla="*/ 5 w 16"/>
                <a:gd name="T7" fmla="*/ 0 h 24"/>
                <a:gd name="T8" fmla="*/ 0 w 16"/>
                <a:gd name="T9" fmla="*/ 3 h 24"/>
              </a:gdLst>
              <a:ahLst/>
              <a:cxnLst>
                <a:cxn ang="0">
                  <a:pos x="T0" y="T1"/>
                </a:cxn>
                <a:cxn ang="0">
                  <a:pos x="T2" y="T3"/>
                </a:cxn>
                <a:cxn ang="0">
                  <a:pos x="T4" y="T5"/>
                </a:cxn>
                <a:cxn ang="0">
                  <a:pos x="T6" y="T7"/>
                </a:cxn>
                <a:cxn ang="0">
                  <a:pos x="T8" y="T9"/>
                </a:cxn>
              </a:cxnLst>
              <a:rect l="0" t="0" r="r" b="b"/>
              <a:pathLst>
                <a:path w="16" h="24">
                  <a:moveTo>
                    <a:pt x="0" y="3"/>
                  </a:moveTo>
                  <a:lnTo>
                    <a:pt x="10" y="24"/>
                  </a:lnTo>
                  <a:lnTo>
                    <a:pt x="16" y="21"/>
                  </a:lnTo>
                  <a:lnTo>
                    <a:pt x="5"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5" name="Freeform 32"/>
            <p:cNvSpPr>
              <a:spLocks/>
            </p:cNvSpPr>
            <p:nvPr/>
          </p:nvSpPr>
          <p:spPr bwMode="auto">
            <a:xfrm>
              <a:off x="5872163" y="3346450"/>
              <a:ext cx="25400" cy="39687"/>
            </a:xfrm>
            <a:custGeom>
              <a:avLst/>
              <a:gdLst>
                <a:gd name="T0" fmla="*/ 0 w 16"/>
                <a:gd name="T1" fmla="*/ 2 h 25"/>
                <a:gd name="T2" fmla="*/ 10 w 16"/>
                <a:gd name="T3" fmla="*/ 25 h 25"/>
                <a:gd name="T4" fmla="*/ 16 w 16"/>
                <a:gd name="T5" fmla="*/ 22 h 25"/>
                <a:gd name="T6" fmla="*/ 6 w 16"/>
                <a:gd name="T7" fmla="*/ 0 h 25"/>
                <a:gd name="T8" fmla="*/ 0 w 16"/>
                <a:gd name="T9" fmla="*/ 2 h 25"/>
              </a:gdLst>
              <a:ahLst/>
              <a:cxnLst>
                <a:cxn ang="0">
                  <a:pos x="T0" y="T1"/>
                </a:cxn>
                <a:cxn ang="0">
                  <a:pos x="T2" y="T3"/>
                </a:cxn>
                <a:cxn ang="0">
                  <a:pos x="T4" y="T5"/>
                </a:cxn>
                <a:cxn ang="0">
                  <a:pos x="T6" y="T7"/>
                </a:cxn>
                <a:cxn ang="0">
                  <a:pos x="T8" y="T9"/>
                </a:cxn>
              </a:cxnLst>
              <a:rect l="0" t="0" r="r" b="b"/>
              <a:pathLst>
                <a:path w="16" h="25">
                  <a:moveTo>
                    <a:pt x="0" y="2"/>
                  </a:moveTo>
                  <a:lnTo>
                    <a:pt x="10" y="25"/>
                  </a:lnTo>
                  <a:lnTo>
                    <a:pt x="16" y="22"/>
                  </a:lnTo>
                  <a:lnTo>
                    <a:pt x="6"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6" name="Freeform 33"/>
            <p:cNvSpPr>
              <a:spLocks/>
            </p:cNvSpPr>
            <p:nvPr/>
          </p:nvSpPr>
          <p:spPr bwMode="auto">
            <a:xfrm>
              <a:off x="5886451" y="3340100"/>
              <a:ext cx="25400" cy="39687"/>
            </a:xfrm>
            <a:custGeom>
              <a:avLst/>
              <a:gdLst>
                <a:gd name="T0" fmla="*/ 0 w 16"/>
                <a:gd name="T1" fmla="*/ 2 h 25"/>
                <a:gd name="T2" fmla="*/ 11 w 16"/>
                <a:gd name="T3" fmla="*/ 25 h 25"/>
                <a:gd name="T4" fmla="*/ 16 w 16"/>
                <a:gd name="T5" fmla="*/ 22 h 25"/>
                <a:gd name="T6" fmla="*/ 5 w 16"/>
                <a:gd name="T7" fmla="*/ 0 h 25"/>
                <a:gd name="T8" fmla="*/ 0 w 16"/>
                <a:gd name="T9" fmla="*/ 2 h 25"/>
              </a:gdLst>
              <a:ahLst/>
              <a:cxnLst>
                <a:cxn ang="0">
                  <a:pos x="T0" y="T1"/>
                </a:cxn>
                <a:cxn ang="0">
                  <a:pos x="T2" y="T3"/>
                </a:cxn>
                <a:cxn ang="0">
                  <a:pos x="T4" y="T5"/>
                </a:cxn>
                <a:cxn ang="0">
                  <a:pos x="T6" y="T7"/>
                </a:cxn>
                <a:cxn ang="0">
                  <a:pos x="T8" y="T9"/>
                </a:cxn>
              </a:cxnLst>
              <a:rect l="0" t="0" r="r" b="b"/>
              <a:pathLst>
                <a:path w="16" h="25">
                  <a:moveTo>
                    <a:pt x="0" y="2"/>
                  </a:moveTo>
                  <a:lnTo>
                    <a:pt x="11" y="25"/>
                  </a:lnTo>
                  <a:lnTo>
                    <a:pt x="16" y="22"/>
                  </a:lnTo>
                  <a:lnTo>
                    <a:pt x="5"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7" name="Freeform 34"/>
            <p:cNvSpPr>
              <a:spLocks/>
            </p:cNvSpPr>
            <p:nvPr/>
          </p:nvSpPr>
          <p:spPr bwMode="auto">
            <a:xfrm>
              <a:off x="5900738" y="3333750"/>
              <a:ext cx="23813" cy="39687"/>
            </a:xfrm>
            <a:custGeom>
              <a:avLst/>
              <a:gdLst>
                <a:gd name="T0" fmla="*/ 0 w 15"/>
                <a:gd name="T1" fmla="*/ 3 h 25"/>
                <a:gd name="T2" fmla="*/ 10 w 15"/>
                <a:gd name="T3" fmla="*/ 25 h 25"/>
                <a:gd name="T4" fmla="*/ 15 w 15"/>
                <a:gd name="T5" fmla="*/ 24 h 25"/>
                <a:gd name="T6" fmla="*/ 6 w 15"/>
                <a:gd name="T7" fmla="*/ 0 h 25"/>
                <a:gd name="T8" fmla="*/ 0 w 15"/>
                <a:gd name="T9" fmla="*/ 3 h 25"/>
              </a:gdLst>
              <a:ahLst/>
              <a:cxnLst>
                <a:cxn ang="0">
                  <a:pos x="T0" y="T1"/>
                </a:cxn>
                <a:cxn ang="0">
                  <a:pos x="T2" y="T3"/>
                </a:cxn>
                <a:cxn ang="0">
                  <a:pos x="T4" y="T5"/>
                </a:cxn>
                <a:cxn ang="0">
                  <a:pos x="T6" y="T7"/>
                </a:cxn>
                <a:cxn ang="0">
                  <a:pos x="T8" y="T9"/>
                </a:cxn>
              </a:cxnLst>
              <a:rect l="0" t="0" r="r" b="b"/>
              <a:pathLst>
                <a:path w="15" h="25">
                  <a:moveTo>
                    <a:pt x="0" y="3"/>
                  </a:moveTo>
                  <a:lnTo>
                    <a:pt x="10" y="25"/>
                  </a:lnTo>
                  <a:lnTo>
                    <a:pt x="15" y="24"/>
                  </a:lnTo>
                  <a:lnTo>
                    <a:pt x="6"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8" name="Freeform 35"/>
            <p:cNvSpPr>
              <a:spLocks/>
            </p:cNvSpPr>
            <p:nvPr/>
          </p:nvSpPr>
          <p:spPr bwMode="auto">
            <a:xfrm>
              <a:off x="5916613" y="3328988"/>
              <a:ext cx="22225" cy="39687"/>
            </a:xfrm>
            <a:custGeom>
              <a:avLst/>
              <a:gdLst>
                <a:gd name="T0" fmla="*/ 0 w 14"/>
                <a:gd name="T1" fmla="*/ 2 h 25"/>
                <a:gd name="T2" fmla="*/ 9 w 14"/>
                <a:gd name="T3" fmla="*/ 25 h 25"/>
                <a:gd name="T4" fmla="*/ 14 w 14"/>
                <a:gd name="T5" fmla="*/ 23 h 25"/>
                <a:gd name="T6" fmla="*/ 5 w 14"/>
                <a:gd name="T7" fmla="*/ 0 h 25"/>
                <a:gd name="T8" fmla="*/ 0 w 14"/>
                <a:gd name="T9" fmla="*/ 2 h 25"/>
              </a:gdLst>
              <a:ahLst/>
              <a:cxnLst>
                <a:cxn ang="0">
                  <a:pos x="T0" y="T1"/>
                </a:cxn>
                <a:cxn ang="0">
                  <a:pos x="T2" y="T3"/>
                </a:cxn>
                <a:cxn ang="0">
                  <a:pos x="T4" y="T5"/>
                </a:cxn>
                <a:cxn ang="0">
                  <a:pos x="T6" y="T7"/>
                </a:cxn>
                <a:cxn ang="0">
                  <a:pos x="T8" y="T9"/>
                </a:cxn>
              </a:cxnLst>
              <a:rect l="0" t="0" r="r" b="b"/>
              <a:pathLst>
                <a:path w="14" h="25">
                  <a:moveTo>
                    <a:pt x="0" y="2"/>
                  </a:moveTo>
                  <a:lnTo>
                    <a:pt x="9" y="25"/>
                  </a:lnTo>
                  <a:lnTo>
                    <a:pt x="14" y="23"/>
                  </a:lnTo>
                  <a:lnTo>
                    <a:pt x="5"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29" name="Freeform 36"/>
            <p:cNvSpPr>
              <a:spLocks/>
            </p:cNvSpPr>
            <p:nvPr/>
          </p:nvSpPr>
          <p:spPr bwMode="auto">
            <a:xfrm>
              <a:off x="5930901" y="3322638"/>
              <a:ext cx="22225" cy="39687"/>
            </a:xfrm>
            <a:custGeom>
              <a:avLst/>
              <a:gdLst>
                <a:gd name="T0" fmla="*/ 0 w 14"/>
                <a:gd name="T1" fmla="*/ 3 h 25"/>
                <a:gd name="T2" fmla="*/ 9 w 14"/>
                <a:gd name="T3" fmla="*/ 25 h 25"/>
                <a:gd name="T4" fmla="*/ 14 w 14"/>
                <a:gd name="T5" fmla="*/ 23 h 25"/>
                <a:gd name="T6" fmla="*/ 5 w 14"/>
                <a:gd name="T7" fmla="*/ 0 h 25"/>
                <a:gd name="T8" fmla="*/ 0 w 14"/>
                <a:gd name="T9" fmla="*/ 3 h 25"/>
              </a:gdLst>
              <a:ahLst/>
              <a:cxnLst>
                <a:cxn ang="0">
                  <a:pos x="T0" y="T1"/>
                </a:cxn>
                <a:cxn ang="0">
                  <a:pos x="T2" y="T3"/>
                </a:cxn>
                <a:cxn ang="0">
                  <a:pos x="T4" y="T5"/>
                </a:cxn>
                <a:cxn ang="0">
                  <a:pos x="T6" y="T7"/>
                </a:cxn>
                <a:cxn ang="0">
                  <a:pos x="T8" y="T9"/>
                </a:cxn>
              </a:cxnLst>
              <a:rect l="0" t="0" r="r" b="b"/>
              <a:pathLst>
                <a:path w="14" h="25">
                  <a:moveTo>
                    <a:pt x="0" y="3"/>
                  </a:moveTo>
                  <a:lnTo>
                    <a:pt x="9" y="25"/>
                  </a:lnTo>
                  <a:lnTo>
                    <a:pt x="14" y="23"/>
                  </a:lnTo>
                  <a:lnTo>
                    <a:pt x="5"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0" name="Freeform 37"/>
            <p:cNvSpPr>
              <a:spLocks/>
            </p:cNvSpPr>
            <p:nvPr/>
          </p:nvSpPr>
          <p:spPr bwMode="auto">
            <a:xfrm>
              <a:off x="5945188" y="3316288"/>
              <a:ext cx="23813" cy="39687"/>
            </a:xfrm>
            <a:custGeom>
              <a:avLst/>
              <a:gdLst>
                <a:gd name="T0" fmla="*/ 2 w 11"/>
                <a:gd name="T1" fmla="*/ 1 h 19"/>
                <a:gd name="T2" fmla="*/ 0 w 11"/>
                <a:gd name="T3" fmla="*/ 2 h 19"/>
                <a:gd name="T4" fmla="*/ 7 w 11"/>
                <a:gd name="T5" fmla="*/ 19 h 19"/>
                <a:gd name="T6" fmla="*/ 9 w 11"/>
                <a:gd name="T7" fmla="*/ 19 h 19"/>
                <a:gd name="T8" fmla="*/ 11 w 11"/>
                <a:gd name="T9" fmla="*/ 18 h 19"/>
                <a:gd name="T10" fmla="*/ 4 w 11"/>
                <a:gd name="T11" fmla="*/ 0 h 19"/>
                <a:gd name="T12" fmla="*/ 2 w 11"/>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1" h="19">
                  <a:moveTo>
                    <a:pt x="2" y="1"/>
                  </a:moveTo>
                  <a:cubicBezTo>
                    <a:pt x="1" y="2"/>
                    <a:pt x="0" y="2"/>
                    <a:pt x="0" y="2"/>
                  </a:cubicBezTo>
                  <a:cubicBezTo>
                    <a:pt x="7" y="19"/>
                    <a:pt x="7" y="19"/>
                    <a:pt x="7" y="19"/>
                  </a:cubicBezTo>
                  <a:cubicBezTo>
                    <a:pt x="7" y="19"/>
                    <a:pt x="8" y="19"/>
                    <a:pt x="9" y="19"/>
                  </a:cubicBezTo>
                  <a:cubicBezTo>
                    <a:pt x="10" y="18"/>
                    <a:pt x="11" y="18"/>
                    <a:pt x="11" y="18"/>
                  </a:cubicBezTo>
                  <a:cubicBezTo>
                    <a:pt x="4" y="0"/>
                    <a:pt x="4" y="0"/>
                    <a:pt x="4" y="0"/>
                  </a:cubicBezTo>
                  <a:cubicBezTo>
                    <a:pt x="4" y="0"/>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1" name="Freeform 38"/>
            <p:cNvSpPr>
              <a:spLocks/>
            </p:cNvSpPr>
            <p:nvPr/>
          </p:nvSpPr>
          <p:spPr bwMode="auto">
            <a:xfrm>
              <a:off x="5959476" y="3313113"/>
              <a:ext cx="22225" cy="39687"/>
            </a:xfrm>
            <a:custGeom>
              <a:avLst/>
              <a:gdLst>
                <a:gd name="T0" fmla="*/ 0 w 14"/>
                <a:gd name="T1" fmla="*/ 1 h 25"/>
                <a:gd name="T2" fmla="*/ 8 w 14"/>
                <a:gd name="T3" fmla="*/ 25 h 25"/>
                <a:gd name="T4" fmla="*/ 14 w 14"/>
                <a:gd name="T5" fmla="*/ 23 h 25"/>
                <a:gd name="T6" fmla="*/ 7 w 14"/>
                <a:gd name="T7" fmla="*/ 0 h 25"/>
                <a:gd name="T8" fmla="*/ 0 w 14"/>
                <a:gd name="T9" fmla="*/ 1 h 25"/>
              </a:gdLst>
              <a:ahLst/>
              <a:cxnLst>
                <a:cxn ang="0">
                  <a:pos x="T0" y="T1"/>
                </a:cxn>
                <a:cxn ang="0">
                  <a:pos x="T2" y="T3"/>
                </a:cxn>
                <a:cxn ang="0">
                  <a:pos x="T4" y="T5"/>
                </a:cxn>
                <a:cxn ang="0">
                  <a:pos x="T6" y="T7"/>
                </a:cxn>
                <a:cxn ang="0">
                  <a:pos x="T8" y="T9"/>
                </a:cxn>
              </a:cxnLst>
              <a:rect l="0" t="0" r="r" b="b"/>
              <a:pathLst>
                <a:path w="14" h="25">
                  <a:moveTo>
                    <a:pt x="0" y="1"/>
                  </a:moveTo>
                  <a:lnTo>
                    <a:pt x="8" y="25"/>
                  </a:lnTo>
                  <a:lnTo>
                    <a:pt x="14" y="23"/>
                  </a:lnTo>
                  <a:lnTo>
                    <a:pt x="7"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2" name="Freeform 39"/>
            <p:cNvSpPr>
              <a:spLocks/>
            </p:cNvSpPr>
            <p:nvPr/>
          </p:nvSpPr>
          <p:spPr bwMode="auto">
            <a:xfrm>
              <a:off x="5975351" y="3308350"/>
              <a:ext cx="20638" cy="39687"/>
            </a:xfrm>
            <a:custGeom>
              <a:avLst/>
              <a:gdLst>
                <a:gd name="T0" fmla="*/ 3 w 10"/>
                <a:gd name="T1" fmla="*/ 0 h 19"/>
                <a:gd name="T2" fmla="*/ 0 w 10"/>
                <a:gd name="T3" fmla="*/ 1 h 19"/>
                <a:gd name="T4" fmla="*/ 6 w 10"/>
                <a:gd name="T5" fmla="*/ 19 h 19"/>
                <a:gd name="T6" fmla="*/ 8 w 10"/>
                <a:gd name="T7" fmla="*/ 18 h 19"/>
                <a:gd name="T8" fmla="*/ 10 w 10"/>
                <a:gd name="T9" fmla="*/ 17 h 19"/>
                <a:gd name="T10" fmla="*/ 5 w 10"/>
                <a:gd name="T11" fmla="*/ 0 h 19"/>
                <a:gd name="T12" fmla="*/ 3 w 1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3" y="0"/>
                  </a:moveTo>
                  <a:cubicBezTo>
                    <a:pt x="2" y="1"/>
                    <a:pt x="0" y="1"/>
                    <a:pt x="0" y="1"/>
                  </a:cubicBezTo>
                  <a:cubicBezTo>
                    <a:pt x="6" y="19"/>
                    <a:pt x="6" y="19"/>
                    <a:pt x="6" y="19"/>
                  </a:cubicBezTo>
                  <a:cubicBezTo>
                    <a:pt x="6" y="19"/>
                    <a:pt x="7" y="18"/>
                    <a:pt x="8" y="18"/>
                  </a:cubicBezTo>
                  <a:cubicBezTo>
                    <a:pt x="9" y="18"/>
                    <a:pt x="10" y="17"/>
                    <a:pt x="10" y="17"/>
                  </a:cubicBezTo>
                  <a:cubicBezTo>
                    <a:pt x="5" y="0"/>
                    <a:pt x="5" y="0"/>
                    <a:pt x="5" y="0"/>
                  </a:cubicBezTo>
                  <a:cubicBezTo>
                    <a:pt x="5" y="0"/>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3" name="Freeform 40"/>
            <p:cNvSpPr>
              <a:spLocks/>
            </p:cNvSpPr>
            <p:nvPr/>
          </p:nvSpPr>
          <p:spPr bwMode="auto">
            <a:xfrm>
              <a:off x="5991226" y="3302000"/>
              <a:ext cx="19050" cy="41275"/>
            </a:xfrm>
            <a:custGeom>
              <a:avLst/>
              <a:gdLst>
                <a:gd name="T0" fmla="*/ 0 w 12"/>
                <a:gd name="T1" fmla="*/ 3 h 26"/>
                <a:gd name="T2" fmla="*/ 7 w 12"/>
                <a:gd name="T3" fmla="*/ 26 h 26"/>
                <a:gd name="T4" fmla="*/ 12 w 12"/>
                <a:gd name="T5" fmla="*/ 24 h 26"/>
                <a:gd name="T6" fmla="*/ 5 w 12"/>
                <a:gd name="T7" fmla="*/ 0 h 26"/>
                <a:gd name="T8" fmla="*/ 0 w 12"/>
                <a:gd name="T9" fmla="*/ 3 h 26"/>
              </a:gdLst>
              <a:ahLst/>
              <a:cxnLst>
                <a:cxn ang="0">
                  <a:pos x="T0" y="T1"/>
                </a:cxn>
                <a:cxn ang="0">
                  <a:pos x="T2" y="T3"/>
                </a:cxn>
                <a:cxn ang="0">
                  <a:pos x="T4" y="T5"/>
                </a:cxn>
                <a:cxn ang="0">
                  <a:pos x="T6" y="T7"/>
                </a:cxn>
                <a:cxn ang="0">
                  <a:pos x="T8" y="T9"/>
                </a:cxn>
              </a:cxnLst>
              <a:rect l="0" t="0" r="r" b="b"/>
              <a:pathLst>
                <a:path w="12" h="26">
                  <a:moveTo>
                    <a:pt x="0" y="3"/>
                  </a:moveTo>
                  <a:lnTo>
                    <a:pt x="7" y="26"/>
                  </a:lnTo>
                  <a:lnTo>
                    <a:pt x="12" y="24"/>
                  </a:lnTo>
                  <a:lnTo>
                    <a:pt x="5"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4" name="Freeform 41"/>
            <p:cNvSpPr>
              <a:spLocks/>
            </p:cNvSpPr>
            <p:nvPr/>
          </p:nvSpPr>
          <p:spPr bwMode="auto">
            <a:xfrm>
              <a:off x="6005513" y="3297238"/>
              <a:ext cx="19050" cy="41275"/>
            </a:xfrm>
            <a:custGeom>
              <a:avLst/>
              <a:gdLst>
                <a:gd name="T0" fmla="*/ 0 w 12"/>
                <a:gd name="T1" fmla="*/ 3 h 26"/>
                <a:gd name="T2" fmla="*/ 7 w 12"/>
                <a:gd name="T3" fmla="*/ 26 h 26"/>
                <a:gd name="T4" fmla="*/ 12 w 12"/>
                <a:gd name="T5" fmla="*/ 24 h 26"/>
                <a:gd name="T6" fmla="*/ 6 w 12"/>
                <a:gd name="T7" fmla="*/ 0 h 26"/>
                <a:gd name="T8" fmla="*/ 0 w 12"/>
                <a:gd name="T9" fmla="*/ 3 h 26"/>
              </a:gdLst>
              <a:ahLst/>
              <a:cxnLst>
                <a:cxn ang="0">
                  <a:pos x="T0" y="T1"/>
                </a:cxn>
                <a:cxn ang="0">
                  <a:pos x="T2" y="T3"/>
                </a:cxn>
                <a:cxn ang="0">
                  <a:pos x="T4" y="T5"/>
                </a:cxn>
                <a:cxn ang="0">
                  <a:pos x="T6" y="T7"/>
                </a:cxn>
                <a:cxn ang="0">
                  <a:pos x="T8" y="T9"/>
                </a:cxn>
              </a:cxnLst>
              <a:rect l="0" t="0" r="r" b="b"/>
              <a:pathLst>
                <a:path w="12" h="26">
                  <a:moveTo>
                    <a:pt x="0" y="3"/>
                  </a:moveTo>
                  <a:lnTo>
                    <a:pt x="7" y="26"/>
                  </a:lnTo>
                  <a:lnTo>
                    <a:pt x="12" y="24"/>
                  </a:lnTo>
                  <a:lnTo>
                    <a:pt x="6"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5" name="Freeform 42"/>
            <p:cNvSpPr>
              <a:spLocks/>
            </p:cNvSpPr>
            <p:nvPr/>
          </p:nvSpPr>
          <p:spPr bwMode="auto">
            <a:xfrm>
              <a:off x="6021388" y="3294063"/>
              <a:ext cx="19050" cy="41275"/>
            </a:xfrm>
            <a:custGeom>
              <a:avLst/>
              <a:gdLst>
                <a:gd name="T0" fmla="*/ 0 w 12"/>
                <a:gd name="T1" fmla="*/ 2 h 26"/>
                <a:gd name="T2" fmla="*/ 6 w 12"/>
                <a:gd name="T3" fmla="*/ 26 h 26"/>
                <a:gd name="T4" fmla="*/ 12 w 12"/>
                <a:gd name="T5" fmla="*/ 24 h 26"/>
                <a:gd name="T6" fmla="*/ 5 w 12"/>
                <a:gd name="T7" fmla="*/ 0 h 26"/>
                <a:gd name="T8" fmla="*/ 0 w 12"/>
                <a:gd name="T9" fmla="*/ 2 h 26"/>
              </a:gdLst>
              <a:ahLst/>
              <a:cxnLst>
                <a:cxn ang="0">
                  <a:pos x="T0" y="T1"/>
                </a:cxn>
                <a:cxn ang="0">
                  <a:pos x="T2" y="T3"/>
                </a:cxn>
                <a:cxn ang="0">
                  <a:pos x="T4" y="T5"/>
                </a:cxn>
                <a:cxn ang="0">
                  <a:pos x="T6" y="T7"/>
                </a:cxn>
                <a:cxn ang="0">
                  <a:pos x="T8" y="T9"/>
                </a:cxn>
              </a:cxnLst>
              <a:rect l="0" t="0" r="r" b="b"/>
              <a:pathLst>
                <a:path w="12" h="26">
                  <a:moveTo>
                    <a:pt x="0" y="2"/>
                  </a:moveTo>
                  <a:lnTo>
                    <a:pt x="6" y="26"/>
                  </a:lnTo>
                  <a:lnTo>
                    <a:pt x="12" y="24"/>
                  </a:lnTo>
                  <a:lnTo>
                    <a:pt x="5"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6" name="Freeform 43"/>
            <p:cNvSpPr>
              <a:spLocks/>
            </p:cNvSpPr>
            <p:nvPr/>
          </p:nvSpPr>
          <p:spPr bwMode="auto">
            <a:xfrm>
              <a:off x="6035676" y="3290888"/>
              <a:ext cx="19050" cy="41275"/>
            </a:xfrm>
            <a:custGeom>
              <a:avLst/>
              <a:gdLst>
                <a:gd name="T0" fmla="*/ 0 w 12"/>
                <a:gd name="T1" fmla="*/ 2 h 26"/>
                <a:gd name="T2" fmla="*/ 7 w 12"/>
                <a:gd name="T3" fmla="*/ 26 h 26"/>
                <a:gd name="T4" fmla="*/ 12 w 12"/>
                <a:gd name="T5" fmla="*/ 24 h 26"/>
                <a:gd name="T6" fmla="*/ 7 w 12"/>
                <a:gd name="T7" fmla="*/ 0 h 26"/>
                <a:gd name="T8" fmla="*/ 0 w 12"/>
                <a:gd name="T9" fmla="*/ 2 h 26"/>
              </a:gdLst>
              <a:ahLst/>
              <a:cxnLst>
                <a:cxn ang="0">
                  <a:pos x="T0" y="T1"/>
                </a:cxn>
                <a:cxn ang="0">
                  <a:pos x="T2" y="T3"/>
                </a:cxn>
                <a:cxn ang="0">
                  <a:pos x="T4" y="T5"/>
                </a:cxn>
                <a:cxn ang="0">
                  <a:pos x="T6" y="T7"/>
                </a:cxn>
                <a:cxn ang="0">
                  <a:pos x="T8" y="T9"/>
                </a:cxn>
              </a:cxnLst>
              <a:rect l="0" t="0" r="r" b="b"/>
              <a:pathLst>
                <a:path w="12" h="26">
                  <a:moveTo>
                    <a:pt x="0" y="2"/>
                  </a:moveTo>
                  <a:lnTo>
                    <a:pt x="7" y="26"/>
                  </a:lnTo>
                  <a:lnTo>
                    <a:pt x="12" y="24"/>
                  </a:lnTo>
                  <a:lnTo>
                    <a:pt x="7"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7" name="Freeform 44"/>
            <p:cNvSpPr>
              <a:spLocks/>
            </p:cNvSpPr>
            <p:nvPr/>
          </p:nvSpPr>
          <p:spPr bwMode="auto">
            <a:xfrm>
              <a:off x="6053138" y="3287713"/>
              <a:ext cx="15875" cy="39687"/>
            </a:xfrm>
            <a:custGeom>
              <a:avLst/>
              <a:gdLst>
                <a:gd name="T0" fmla="*/ 0 w 10"/>
                <a:gd name="T1" fmla="*/ 1 h 25"/>
                <a:gd name="T2" fmla="*/ 5 w 10"/>
                <a:gd name="T3" fmla="*/ 25 h 25"/>
                <a:gd name="T4" fmla="*/ 10 w 10"/>
                <a:gd name="T5" fmla="*/ 24 h 25"/>
                <a:gd name="T6" fmla="*/ 5 w 10"/>
                <a:gd name="T7" fmla="*/ 0 h 25"/>
                <a:gd name="T8" fmla="*/ 0 w 10"/>
                <a:gd name="T9" fmla="*/ 1 h 25"/>
              </a:gdLst>
              <a:ahLst/>
              <a:cxnLst>
                <a:cxn ang="0">
                  <a:pos x="T0" y="T1"/>
                </a:cxn>
                <a:cxn ang="0">
                  <a:pos x="T2" y="T3"/>
                </a:cxn>
                <a:cxn ang="0">
                  <a:pos x="T4" y="T5"/>
                </a:cxn>
                <a:cxn ang="0">
                  <a:pos x="T6" y="T7"/>
                </a:cxn>
                <a:cxn ang="0">
                  <a:pos x="T8" y="T9"/>
                </a:cxn>
              </a:cxnLst>
              <a:rect l="0" t="0" r="r" b="b"/>
              <a:pathLst>
                <a:path w="10" h="25">
                  <a:moveTo>
                    <a:pt x="0" y="1"/>
                  </a:moveTo>
                  <a:lnTo>
                    <a:pt x="5" y="25"/>
                  </a:lnTo>
                  <a:lnTo>
                    <a:pt x="10" y="24"/>
                  </a:lnTo>
                  <a:lnTo>
                    <a:pt x="5"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8" name="Freeform 45"/>
            <p:cNvSpPr>
              <a:spLocks/>
            </p:cNvSpPr>
            <p:nvPr/>
          </p:nvSpPr>
          <p:spPr bwMode="auto">
            <a:xfrm>
              <a:off x="6067426" y="3282950"/>
              <a:ext cx="15875" cy="39687"/>
            </a:xfrm>
            <a:custGeom>
              <a:avLst/>
              <a:gdLst>
                <a:gd name="T0" fmla="*/ 0 w 10"/>
                <a:gd name="T1" fmla="*/ 1 h 25"/>
                <a:gd name="T2" fmla="*/ 5 w 10"/>
                <a:gd name="T3" fmla="*/ 25 h 25"/>
                <a:gd name="T4" fmla="*/ 10 w 10"/>
                <a:gd name="T5" fmla="*/ 25 h 25"/>
                <a:gd name="T6" fmla="*/ 5 w 10"/>
                <a:gd name="T7" fmla="*/ 0 h 25"/>
                <a:gd name="T8" fmla="*/ 0 w 10"/>
                <a:gd name="T9" fmla="*/ 1 h 25"/>
              </a:gdLst>
              <a:ahLst/>
              <a:cxnLst>
                <a:cxn ang="0">
                  <a:pos x="T0" y="T1"/>
                </a:cxn>
                <a:cxn ang="0">
                  <a:pos x="T2" y="T3"/>
                </a:cxn>
                <a:cxn ang="0">
                  <a:pos x="T4" y="T5"/>
                </a:cxn>
                <a:cxn ang="0">
                  <a:pos x="T6" y="T7"/>
                </a:cxn>
                <a:cxn ang="0">
                  <a:pos x="T8" y="T9"/>
                </a:cxn>
              </a:cxnLst>
              <a:rect l="0" t="0" r="r" b="b"/>
              <a:pathLst>
                <a:path w="10" h="25">
                  <a:moveTo>
                    <a:pt x="0" y="1"/>
                  </a:moveTo>
                  <a:lnTo>
                    <a:pt x="5" y="25"/>
                  </a:lnTo>
                  <a:lnTo>
                    <a:pt x="10" y="25"/>
                  </a:lnTo>
                  <a:lnTo>
                    <a:pt x="5"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39" name="Freeform 46"/>
            <p:cNvSpPr>
              <a:spLocks/>
            </p:cNvSpPr>
            <p:nvPr/>
          </p:nvSpPr>
          <p:spPr bwMode="auto">
            <a:xfrm>
              <a:off x="6081713" y="3281363"/>
              <a:ext cx="17463" cy="39687"/>
            </a:xfrm>
            <a:custGeom>
              <a:avLst/>
              <a:gdLst>
                <a:gd name="T0" fmla="*/ 3 w 8"/>
                <a:gd name="T1" fmla="*/ 0 h 19"/>
                <a:gd name="T2" fmla="*/ 0 w 8"/>
                <a:gd name="T3" fmla="*/ 1 h 19"/>
                <a:gd name="T4" fmla="*/ 4 w 8"/>
                <a:gd name="T5" fmla="*/ 19 h 19"/>
                <a:gd name="T6" fmla="*/ 6 w 8"/>
                <a:gd name="T7" fmla="*/ 18 h 19"/>
                <a:gd name="T8" fmla="*/ 8 w 8"/>
                <a:gd name="T9" fmla="*/ 18 h 19"/>
                <a:gd name="T10" fmla="*/ 5 w 8"/>
                <a:gd name="T11" fmla="*/ 0 h 19"/>
                <a:gd name="T12" fmla="*/ 3 w 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8" h="19">
                  <a:moveTo>
                    <a:pt x="3" y="0"/>
                  </a:moveTo>
                  <a:cubicBezTo>
                    <a:pt x="2" y="0"/>
                    <a:pt x="0" y="1"/>
                    <a:pt x="0" y="1"/>
                  </a:cubicBezTo>
                  <a:cubicBezTo>
                    <a:pt x="4" y="19"/>
                    <a:pt x="4" y="19"/>
                    <a:pt x="4" y="19"/>
                  </a:cubicBezTo>
                  <a:cubicBezTo>
                    <a:pt x="4" y="19"/>
                    <a:pt x="5" y="19"/>
                    <a:pt x="6" y="18"/>
                  </a:cubicBezTo>
                  <a:cubicBezTo>
                    <a:pt x="7" y="18"/>
                    <a:pt x="8" y="18"/>
                    <a:pt x="8" y="18"/>
                  </a:cubicBezTo>
                  <a:cubicBezTo>
                    <a:pt x="5" y="0"/>
                    <a:pt x="5" y="0"/>
                    <a:pt x="5" y="0"/>
                  </a:cubicBezTo>
                  <a:cubicBezTo>
                    <a:pt x="5" y="0"/>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0" name="Freeform 47"/>
            <p:cNvSpPr>
              <a:spLocks/>
            </p:cNvSpPr>
            <p:nvPr/>
          </p:nvSpPr>
          <p:spPr bwMode="auto">
            <a:xfrm>
              <a:off x="6099176" y="3279775"/>
              <a:ext cx="14288" cy="39687"/>
            </a:xfrm>
            <a:custGeom>
              <a:avLst/>
              <a:gdLst>
                <a:gd name="T0" fmla="*/ 0 w 9"/>
                <a:gd name="T1" fmla="*/ 0 h 25"/>
                <a:gd name="T2" fmla="*/ 4 w 9"/>
                <a:gd name="T3" fmla="*/ 25 h 25"/>
                <a:gd name="T4" fmla="*/ 9 w 9"/>
                <a:gd name="T5" fmla="*/ 23 h 25"/>
                <a:gd name="T6" fmla="*/ 5 w 9"/>
                <a:gd name="T7" fmla="*/ 0 h 25"/>
                <a:gd name="T8" fmla="*/ 0 w 9"/>
                <a:gd name="T9" fmla="*/ 0 h 25"/>
              </a:gdLst>
              <a:ahLst/>
              <a:cxnLst>
                <a:cxn ang="0">
                  <a:pos x="T0" y="T1"/>
                </a:cxn>
                <a:cxn ang="0">
                  <a:pos x="T2" y="T3"/>
                </a:cxn>
                <a:cxn ang="0">
                  <a:pos x="T4" y="T5"/>
                </a:cxn>
                <a:cxn ang="0">
                  <a:pos x="T6" y="T7"/>
                </a:cxn>
                <a:cxn ang="0">
                  <a:pos x="T8" y="T9"/>
                </a:cxn>
              </a:cxnLst>
              <a:rect l="0" t="0" r="r" b="b"/>
              <a:pathLst>
                <a:path w="9" h="25">
                  <a:moveTo>
                    <a:pt x="0" y="0"/>
                  </a:moveTo>
                  <a:lnTo>
                    <a:pt x="4" y="25"/>
                  </a:lnTo>
                  <a:lnTo>
                    <a:pt x="9" y="23"/>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1" name="Freeform 48"/>
            <p:cNvSpPr>
              <a:spLocks/>
            </p:cNvSpPr>
            <p:nvPr/>
          </p:nvSpPr>
          <p:spPr bwMode="auto">
            <a:xfrm>
              <a:off x="6113463" y="3275013"/>
              <a:ext cx="14288" cy="39687"/>
            </a:xfrm>
            <a:custGeom>
              <a:avLst/>
              <a:gdLst>
                <a:gd name="T0" fmla="*/ 9 w 9"/>
                <a:gd name="T1" fmla="*/ 25 h 25"/>
                <a:gd name="T2" fmla="*/ 7 w 9"/>
                <a:gd name="T3" fmla="*/ 0 h 25"/>
                <a:gd name="T4" fmla="*/ 0 w 9"/>
                <a:gd name="T5" fmla="*/ 1 h 25"/>
                <a:gd name="T6" fmla="*/ 4 w 9"/>
                <a:gd name="T7" fmla="*/ 25 h 25"/>
                <a:gd name="T8" fmla="*/ 9 w 9"/>
                <a:gd name="T9" fmla="*/ 25 h 25"/>
              </a:gdLst>
              <a:ahLst/>
              <a:cxnLst>
                <a:cxn ang="0">
                  <a:pos x="T0" y="T1"/>
                </a:cxn>
                <a:cxn ang="0">
                  <a:pos x="T2" y="T3"/>
                </a:cxn>
                <a:cxn ang="0">
                  <a:pos x="T4" y="T5"/>
                </a:cxn>
                <a:cxn ang="0">
                  <a:pos x="T6" y="T7"/>
                </a:cxn>
                <a:cxn ang="0">
                  <a:pos x="T8" y="T9"/>
                </a:cxn>
              </a:cxnLst>
              <a:rect l="0" t="0" r="r" b="b"/>
              <a:pathLst>
                <a:path w="9" h="25">
                  <a:moveTo>
                    <a:pt x="9" y="25"/>
                  </a:moveTo>
                  <a:lnTo>
                    <a:pt x="7" y="0"/>
                  </a:lnTo>
                  <a:lnTo>
                    <a:pt x="0" y="1"/>
                  </a:lnTo>
                  <a:lnTo>
                    <a:pt x="4" y="25"/>
                  </a:lnTo>
                  <a:lnTo>
                    <a:pt x="9"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2" name="Freeform 49"/>
            <p:cNvSpPr>
              <a:spLocks/>
            </p:cNvSpPr>
            <p:nvPr/>
          </p:nvSpPr>
          <p:spPr bwMode="auto">
            <a:xfrm>
              <a:off x="6129338" y="3273425"/>
              <a:ext cx="15875" cy="39687"/>
            </a:xfrm>
            <a:custGeom>
              <a:avLst/>
              <a:gdLst>
                <a:gd name="T0" fmla="*/ 6 w 10"/>
                <a:gd name="T1" fmla="*/ 0 h 25"/>
                <a:gd name="T2" fmla="*/ 0 w 10"/>
                <a:gd name="T3" fmla="*/ 1 h 25"/>
                <a:gd name="T4" fmla="*/ 3 w 10"/>
                <a:gd name="T5" fmla="*/ 25 h 25"/>
                <a:gd name="T6" fmla="*/ 10 w 10"/>
                <a:gd name="T7" fmla="*/ 25 h 25"/>
                <a:gd name="T8" fmla="*/ 6 w 10"/>
                <a:gd name="T9" fmla="*/ 0 h 25"/>
              </a:gdLst>
              <a:ahLst/>
              <a:cxnLst>
                <a:cxn ang="0">
                  <a:pos x="T0" y="T1"/>
                </a:cxn>
                <a:cxn ang="0">
                  <a:pos x="T2" y="T3"/>
                </a:cxn>
                <a:cxn ang="0">
                  <a:pos x="T4" y="T5"/>
                </a:cxn>
                <a:cxn ang="0">
                  <a:pos x="T6" y="T7"/>
                </a:cxn>
                <a:cxn ang="0">
                  <a:pos x="T8" y="T9"/>
                </a:cxn>
              </a:cxnLst>
              <a:rect l="0" t="0" r="r" b="b"/>
              <a:pathLst>
                <a:path w="10" h="25">
                  <a:moveTo>
                    <a:pt x="6" y="0"/>
                  </a:moveTo>
                  <a:lnTo>
                    <a:pt x="0" y="1"/>
                  </a:lnTo>
                  <a:lnTo>
                    <a:pt x="3" y="25"/>
                  </a:lnTo>
                  <a:lnTo>
                    <a:pt x="10" y="25"/>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3" name="Freeform 50"/>
            <p:cNvSpPr>
              <a:spLocks/>
            </p:cNvSpPr>
            <p:nvPr/>
          </p:nvSpPr>
          <p:spPr bwMode="auto">
            <a:xfrm>
              <a:off x="6145213" y="3270250"/>
              <a:ext cx="14288" cy="39687"/>
            </a:xfrm>
            <a:custGeom>
              <a:avLst/>
              <a:gdLst>
                <a:gd name="T0" fmla="*/ 6 w 9"/>
                <a:gd name="T1" fmla="*/ 0 h 25"/>
                <a:gd name="T2" fmla="*/ 0 w 9"/>
                <a:gd name="T3" fmla="*/ 2 h 25"/>
                <a:gd name="T4" fmla="*/ 2 w 9"/>
                <a:gd name="T5" fmla="*/ 25 h 25"/>
                <a:gd name="T6" fmla="*/ 9 w 9"/>
                <a:gd name="T7" fmla="*/ 25 h 25"/>
                <a:gd name="T8" fmla="*/ 6 w 9"/>
                <a:gd name="T9" fmla="*/ 0 h 25"/>
              </a:gdLst>
              <a:ahLst/>
              <a:cxnLst>
                <a:cxn ang="0">
                  <a:pos x="T0" y="T1"/>
                </a:cxn>
                <a:cxn ang="0">
                  <a:pos x="T2" y="T3"/>
                </a:cxn>
                <a:cxn ang="0">
                  <a:pos x="T4" y="T5"/>
                </a:cxn>
                <a:cxn ang="0">
                  <a:pos x="T6" y="T7"/>
                </a:cxn>
                <a:cxn ang="0">
                  <a:pos x="T8" y="T9"/>
                </a:cxn>
              </a:cxnLst>
              <a:rect l="0" t="0" r="r" b="b"/>
              <a:pathLst>
                <a:path w="9" h="25">
                  <a:moveTo>
                    <a:pt x="6" y="0"/>
                  </a:moveTo>
                  <a:lnTo>
                    <a:pt x="0" y="2"/>
                  </a:lnTo>
                  <a:lnTo>
                    <a:pt x="2" y="25"/>
                  </a:lnTo>
                  <a:lnTo>
                    <a:pt x="9" y="25"/>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5" name="Freeform 51"/>
            <p:cNvSpPr>
              <a:spLocks/>
            </p:cNvSpPr>
            <p:nvPr/>
          </p:nvSpPr>
          <p:spPr bwMode="auto">
            <a:xfrm>
              <a:off x="6161088" y="3268663"/>
              <a:ext cx="12700" cy="39687"/>
            </a:xfrm>
            <a:custGeom>
              <a:avLst/>
              <a:gdLst>
                <a:gd name="T0" fmla="*/ 6 w 8"/>
                <a:gd name="T1" fmla="*/ 0 h 25"/>
                <a:gd name="T2" fmla="*/ 0 w 8"/>
                <a:gd name="T3" fmla="*/ 1 h 25"/>
                <a:gd name="T4" fmla="*/ 3 w 8"/>
                <a:gd name="T5" fmla="*/ 25 h 25"/>
                <a:gd name="T6" fmla="*/ 8 w 8"/>
                <a:gd name="T7" fmla="*/ 25 h 25"/>
                <a:gd name="T8" fmla="*/ 6 w 8"/>
                <a:gd name="T9" fmla="*/ 0 h 25"/>
              </a:gdLst>
              <a:ahLst/>
              <a:cxnLst>
                <a:cxn ang="0">
                  <a:pos x="T0" y="T1"/>
                </a:cxn>
                <a:cxn ang="0">
                  <a:pos x="T2" y="T3"/>
                </a:cxn>
                <a:cxn ang="0">
                  <a:pos x="T4" y="T5"/>
                </a:cxn>
                <a:cxn ang="0">
                  <a:pos x="T6" y="T7"/>
                </a:cxn>
                <a:cxn ang="0">
                  <a:pos x="T8" y="T9"/>
                </a:cxn>
              </a:cxnLst>
              <a:rect l="0" t="0" r="r" b="b"/>
              <a:pathLst>
                <a:path w="8" h="25">
                  <a:moveTo>
                    <a:pt x="6" y="0"/>
                  </a:moveTo>
                  <a:lnTo>
                    <a:pt x="0" y="1"/>
                  </a:lnTo>
                  <a:lnTo>
                    <a:pt x="3" y="25"/>
                  </a:lnTo>
                  <a:lnTo>
                    <a:pt x="8" y="25"/>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46" name="Freeform 52"/>
            <p:cNvSpPr>
              <a:spLocks/>
            </p:cNvSpPr>
            <p:nvPr/>
          </p:nvSpPr>
          <p:spPr bwMode="auto">
            <a:xfrm>
              <a:off x="6176963" y="3268663"/>
              <a:ext cx="11113" cy="39687"/>
            </a:xfrm>
            <a:custGeom>
              <a:avLst/>
              <a:gdLst>
                <a:gd name="T0" fmla="*/ 6 w 7"/>
                <a:gd name="T1" fmla="*/ 0 h 25"/>
                <a:gd name="T2" fmla="*/ 0 w 7"/>
                <a:gd name="T3" fmla="*/ 0 h 25"/>
                <a:gd name="T4" fmla="*/ 2 w 7"/>
                <a:gd name="T5" fmla="*/ 25 h 25"/>
                <a:gd name="T6" fmla="*/ 7 w 7"/>
                <a:gd name="T7" fmla="*/ 24 h 25"/>
                <a:gd name="T8" fmla="*/ 6 w 7"/>
                <a:gd name="T9" fmla="*/ 0 h 25"/>
              </a:gdLst>
              <a:ahLst/>
              <a:cxnLst>
                <a:cxn ang="0">
                  <a:pos x="T0" y="T1"/>
                </a:cxn>
                <a:cxn ang="0">
                  <a:pos x="T2" y="T3"/>
                </a:cxn>
                <a:cxn ang="0">
                  <a:pos x="T4" y="T5"/>
                </a:cxn>
                <a:cxn ang="0">
                  <a:pos x="T6" y="T7"/>
                </a:cxn>
                <a:cxn ang="0">
                  <a:pos x="T8" y="T9"/>
                </a:cxn>
              </a:cxnLst>
              <a:rect l="0" t="0" r="r" b="b"/>
              <a:pathLst>
                <a:path w="7" h="25">
                  <a:moveTo>
                    <a:pt x="6" y="0"/>
                  </a:moveTo>
                  <a:lnTo>
                    <a:pt x="0" y="0"/>
                  </a:lnTo>
                  <a:lnTo>
                    <a:pt x="2" y="25"/>
                  </a:lnTo>
                  <a:lnTo>
                    <a:pt x="7" y="24"/>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2" name="Freeform 53"/>
            <p:cNvSpPr>
              <a:spLocks/>
            </p:cNvSpPr>
            <p:nvPr/>
          </p:nvSpPr>
          <p:spPr bwMode="auto">
            <a:xfrm>
              <a:off x="6192838" y="3267075"/>
              <a:ext cx="11113" cy="39687"/>
            </a:xfrm>
            <a:custGeom>
              <a:avLst/>
              <a:gdLst>
                <a:gd name="T0" fmla="*/ 5 w 7"/>
                <a:gd name="T1" fmla="*/ 0 h 25"/>
                <a:gd name="T2" fmla="*/ 0 w 7"/>
                <a:gd name="T3" fmla="*/ 1 h 25"/>
                <a:gd name="T4" fmla="*/ 1 w 7"/>
                <a:gd name="T5" fmla="*/ 25 h 25"/>
                <a:gd name="T6" fmla="*/ 7 w 7"/>
                <a:gd name="T7" fmla="*/ 25 h 25"/>
                <a:gd name="T8" fmla="*/ 5 w 7"/>
                <a:gd name="T9" fmla="*/ 0 h 25"/>
              </a:gdLst>
              <a:ahLst/>
              <a:cxnLst>
                <a:cxn ang="0">
                  <a:pos x="T0" y="T1"/>
                </a:cxn>
                <a:cxn ang="0">
                  <a:pos x="T2" y="T3"/>
                </a:cxn>
                <a:cxn ang="0">
                  <a:pos x="T4" y="T5"/>
                </a:cxn>
                <a:cxn ang="0">
                  <a:pos x="T6" y="T7"/>
                </a:cxn>
                <a:cxn ang="0">
                  <a:pos x="T8" y="T9"/>
                </a:cxn>
              </a:cxnLst>
              <a:rect l="0" t="0" r="r" b="b"/>
              <a:pathLst>
                <a:path w="7" h="25">
                  <a:moveTo>
                    <a:pt x="5" y="0"/>
                  </a:moveTo>
                  <a:lnTo>
                    <a:pt x="0" y="1"/>
                  </a:lnTo>
                  <a:lnTo>
                    <a:pt x="1" y="25"/>
                  </a:lnTo>
                  <a:lnTo>
                    <a:pt x="7" y="25"/>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54"/>
            <p:cNvSpPr>
              <a:spLocks/>
            </p:cNvSpPr>
            <p:nvPr/>
          </p:nvSpPr>
          <p:spPr bwMode="auto">
            <a:xfrm>
              <a:off x="6207126" y="3267075"/>
              <a:ext cx="11113" cy="39687"/>
            </a:xfrm>
            <a:custGeom>
              <a:avLst/>
              <a:gdLst>
                <a:gd name="T0" fmla="*/ 7 w 7"/>
                <a:gd name="T1" fmla="*/ 0 h 25"/>
                <a:gd name="T2" fmla="*/ 0 w 7"/>
                <a:gd name="T3" fmla="*/ 0 h 25"/>
                <a:gd name="T4" fmla="*/ 2 w 7"/>
                <a:gd name="T5" fmla="*/ 25 h 25"/>
                <a:gd name="T6" fmla="*/ 7 w 7"/>
                <a:gd name="T7" fmla="*/ 23 h 25"/>
                <a:gd name="T8" fmla="*/ 7 w 7"/>
                <a:gd name="T9" fmla="*/ 0 h 25"/>
              </a:gdLst>
              <a:ahLst/>
              <a:cxnLst>
                <a:cxn ang="0">
                  <a:pos x="T0" y="T1"/>
                </a:cxn>
                <a:cxn ang="0">
                  <a:pos x="T2" y="T3"/>
                </a:cxn>
                <a:cxn ang="0">
                  <a:pos x="T4" y="T5"/>
                </a:cxn>
                <a:cxn ang="0">
                  <a:pos x="T6" y="T7"/>
                </a:cxn>
                <a:cxn ang="0">
                  <a:pos x="T8" y="T9"/>
                </a:cxn>
              </a:cxnLst>
              <a:rect l="0" t="0" r="r" b="b"/>
              <a:pathLst>
                <a:path w="7" h="25">
                  <a:moveTo>
                    <a:pt x="7" y="0"/>
                  </a:moveTo>
                  <a:lnTo>
                    <a:pt x="0" y="0"/>
                  </a:lnTo>
                  <a:lnTo>
                    <a:pt x="2" y="25"/>
                  </a:lnTo>
                  <a:lnTo>
                    <a:pt x="7" y="2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4" name="Freeform 55"/>
            <p:cNvSpPr>
              <a:spLocks/>
            </p:cNvSpPr>
            <p:nvPr/>
          </p:nvSpPr>
          <p:spPr bwMode="auto">
            <a:xfrm>
              <a:off x="6224588" y="3267075"/>
              <a:ext cx="11113" cy="36512"/>
            </a:xfrm>
            <a:custGeom>
              <a:avLst/>
              <a:gdLst>
                <a:gd name="T0" fmla="*/ 5 w 7"/>
                <a:gd name="T1" fmla="*/ 0 h 23"/>
                <a:gd name="T2" fmla="*/ 0 w 7"/>
                <a:gd name="T3" fmla="*/ 0 h 23"/>
                <a:gd name="T4" fmla="*/ 0 w 7"/>
                <a:gd name="T5" fmla="*/ 23 h 23"/>
                <a:gd name="T6" fmla="*/ 7 w 7"/>
                <a:gd name="T7" fmla="*/ 23 h 23"/>
                <a:gd name="T8" fmla="*/ 5 w 7"/>
                <a:gd name="T9" fmla="*/ 0 h 23"/>
              </a:gdLst>
              <a:ahLst/>
              <a:cxnLst>
                <a:cxn ang="0">
                  <a:pos x="T0" y="T1"/>
                </a:cxn>
                <a:cxn ang="0">
                  <a:pos x="T2" y="T3"/>
                </a:cxn>
                <a:cxn ang="0">
                  <a:pos x="T4" y="T5"/>
                </a:cxn>
                <a:cxn ang="0">
                  <a:pos x="T6" y="T7"/>
                </a:cxn>
                <a:cxn ang="0">
                  <a:pos x="T8" y="T9"/>
                </a:cxn>
              </a:cxnLst>
              <a:rect l="0" t="0" r="r" b="b"/>
              <a:pathLst>
                <a:path w="7" h="23">
                  <a:moveTo>
                    <a:pt x="5" y="0"/>
                  </a:moveTo>
                  <a:lnTo>
                    <a:pt x="0" y="0"/>
                  </a:lnTo>
                  <a:lnTo>
                    <a:pt x="0" y="23"/>
                  </a:lnTo>
                  <a:lnTo>
                    <a:pt x="7" y="23"/>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5" name="Rectangle 56"/>
            <p:cNvSpPr>
              <a:spLocks noChangeArrowheads="1"/>
            </p:cNvSpPr>
            <p:nvPr/>
          </p:nvSpPr>
          <p:spPr bwMode="auto">
            <a:xfrm>
              <a:off x="6238876" y="3267075"/>
              <a:ext cx="11113" cy="36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6" name="Rectangle 57"/>
            <p:cNvSpPr>
              <a:spLocks noChangeArrowheads="1"/>
            </p:cNvSpPr>
            <p:nvPr/>
          </p:nvSpPr>
          <p:spPr bwMode="auto">
            <a:xfrm>
              <a:off x="6256338" y="3267075"/>
              <a:ext cx="7938" cy="36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7" name="Freeform 58"/>
            <p:cNvSpPr>
              <a:spLocks/>
            </p:cNvSpPr>
            <p:nvPr/>
          </p:nvSpPr>
          <p:spPr bwMode="auto">
            <a:xfrm>
              <a:off x="6270626" y="3267075"/>
              <a:ext cx="11113" cy="39687"/>
            </a:xfrm>
            <a:custGeom>
              <a:avLst/>
              <a:gdLst>
                <a:gd name="T0" fmla="*/ 0 w 7"/>
                <a:gd name="T1" fmla="*/ 0 h 25"/>
                <a:gd name="T2" fmla="*/ 0 w 7"/>
                <a:gd name="T3" fmla="*/ 23 h 25"/>
                <a:gd name="T4" fmla="*/ 5 w 7"/>
                <a:gd name="T5" fmla="*/ 25 h 25"/>
                <a:gd name="T6" fmla="*/ 7 w 7"/>
                <a:gd name="T7" fmla="*/ 0 h 25"/>
                <a:gd name="T8" fmla="*/ 0 w 7"/>
                <a:gd name="T9" fmla="*/ 0 h 25"/>
              </a:gdLst>
              <a:ahLst/>
              <a:cxnLst>
                <a:cxn ang="0">
                  <a:pos x="T0" y="T1"/>
                </a:cxn>
                <a:cxn ang="0">
                  <a:pos x="T2" y="T3"/>
                </a:cxn>
                <a:cxn ang="0">
                  <a:pos x="T4" y="T5"/>
                </a:cxn>
                <a:cxn ang="0">
                  <a:pos x="T6" y="T7"/>
                </a:cxn>
                <a:cxn ang="0">
                  <a:pos x="T8" y="T9"/>
                </a:cxn>
              </a:cxnLst>
              <a:rect l="0" t="0" r="r" b="b"/>
              <a:pathLst>
                <a:path w="7" h="25">
                  <a:moveTo>
                    <a:pt x="0" y="0"/>
                  </a:moveTo>
                  <a:lnTo>
                    <a:pt x="0" y="23"/>
                  </a:lnTo>
                  <a:lnTo>
                    <a:pt x="5" y="25"/>
                  </a:lnTo>
                  <a:lnTo>
                    <a:pt x="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8" name="Freeform 59"/>
            <p:cNvSpPr>
              <a:spLocks/>
            </p:cNvSpPr>
            <p:nvPr/>
          </p:nvSpPr>
          <p:spPr bwMode="auto">
            <a:xfrm>
              <a:off x="6284913" y="3267075"/>
              <a:ext cx="11113" cy="39687"/>
            </a:xfrm>
            <a:custGeom>
              <a:avLst/>
              <a:gdLst>
                <a:gd name="T0" fmla="*/ 2 w 7"/>
                <a:gd name="T1" fmla="*/ 0 h 25"/>
                <a:gd name="T2" fmla="*/ 0 w 7"/>
                <a:gd name="T3" fmla="*/ 25 h 25"/>
                <a:gd name="T4" fmla="*/ 6 w 7"/>
                <a:gd name="T5" fmla="*/ 25 h 25"/>
                <a:gd name="T6" fmla="*/ 7 w 7"/>
                <a:gd name="T7" fmla="*/ 1 h 25"/>
                <a:gd name="T8" fmla="*/ 2 w 7"/>
                <a:gd name="T9" fmla="*/ 0 h 25"/>
              </a:gdLst>
              <a:ahLst/>
              <a:cxnLst>
                <a:cxn ang="0">
                  <a:pos x="T0" y="T1"/>
                </a:cxn>
                <a:cxn ang="0">
                  <a:pos x="T2" y="T3"/>
                </a:cxn>
                <a:cxn ang="0">
                  <a:pos x="T4" y="T5"/>
                </a:cxn>
                <a:cxn ang="0">
                  <a:pos x="T6" y="T7"/>
                </a:cxn>
                <a:cxn ang="0">
                  <a:pos x="T8" y="T9"/>
                </a:cxn>
              </a:cxnLst>
              <a:rect l="0" t="0" r="r" b="b"/>
              <a:pathLst>
                <a:path w="7" h="25">
                  <a:moveTo>
                    <a:pt x="2" y="0"/>
                  </a:moveTo>
                  <a:lnTo>
                    <a:pt x="0" y="25"/>
                  </a:lnTo>
                  <a:lnTo>
                    <a:pt x="6" y="25"/>
                  </a:lnTo>
                  <a:lnTo>
                    <a:pt x="7" y="1"/>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9" name="Freeform 60"/>
            <p:cNvSpPr>
              <a:spLocks/>
            </p:cNvSpPr>
            <p:nvPr/>
          </p:nvSpPr>
          <p:spPr bwMode="auto">
            <a:xfrm>
              <a:off x="6300788" y="3268663"/>
              <a:ext cx="12700" cy="38100"/>
            </a:xfrm>
            <a:custGeom>
              <a:avLst/>
              <a:gdLst>
                <a:gd name="T0" fmla="*/ 2 w 8"/>
                <a:gd name="T1" fmla="*/ 0 h 24"/>
                <a:gd name="T2" fmla="*/ 0 w 8"/>
                <a:gd name="T3" fmla="*/ 24 h 24"/>
                <a:gd name="T4" fmla="*/ 5 w 8"/>
                <a:gd name="T5" fmla="*/ 24 h 24"/>
                <a:gd name="T6" fmla="*/ 8 w 8"/>
                <a:gd name="T7" fmla="*/ 0 h 24"/>
                <a:gd name="T8" fmla="*/ 2 w 8"/>
                <a:gd name="T9" fmla="*/ 0 h 24"/>
              </a:gdLst>
              <a:ahLst/>
              <a:cxnLst>
                <a:cxn ang="0">
                  <a:pos x="T0" y="T1"/>
                </a:cxn>
                <a:cxn ang="0">
                  <a:pos x="T2" y="T3"/>
                </a:cxn>
                <a:cxn ang="0">
                  <a:pos x="T4" y="T5"/>
                </a:cxn>
                <a:cxn ang="0">
                  <a:pos x="T6" y="T7"/>
                </a:cxn>
                <a:cxn ang="0">
                  <a:pos x="T8" y="T9"/>
                </a:cxn>
              </a:cxnLst>
              <a:rect l="0" t="0" r="r" b="b"/>
              <a:pathLst>
                <a:path w="8" h="24">
                  <a:moveTo>
                    <a:pt x="2" y="0"/>
                  </a:moveTo>
                  <a:lnTo>
                    <a:pt x="0" y="24"/>
                  </a:lnTo>
                  <a:lnTo>
                    <a:pt x="5" y="24"/>
                  </a:lnTo>
                  <a:lnTo>
                    <a:pt x="8"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0" name="Freeform 61"/>
            <p:cNvSpPr>
              <a:spLocks/>
            </p:cNvSpPr>
            <p:nvPr/>
          </p:nvSpPr>
          <p:spPr bwMode="auto">
            <a:xfrm>
              <a:off x="6318251" y="3267075"/>
              <a:ext cx="506413" cy="293687"/>
            </a:xfrm>
            <a:custGeom>
              <a:avLst/>
              <a:gdLst>
                <a:gd name="T0" fmla="*/ 231 w 241"/>
                <a:gd name="T1" fmla="*/ 120 h 140"/>
                <a:gd name="T2" fmla="*/ 227 w 241"/>
                <a:gd name="T3" fmla="*/ 121 h 140"/>
                <a:gd name="T4" fmla="*/ 20 w 241"/>
                <a:gd name="T5" fmla="*/ 11 h 140"/>
                <a:gd name="T6" fmla="*/ 20 w 241"/>
                <a:gd name="T7" fmla="*/ 10 h 140"/>
                <a:gd name="T8" fmla="*/ 10 w 241"/>
                <a:gd name="T9" fmla="*/ 0 h 140"/>
                <a:gd name="T10" fmla="*/ 0 w 241"/>
                <a:gd name="T11" fmla="*/ 10 h 140"/>
                <a:gd name="T12" fmla="*/ 10 w 241"/>
                <a:gd name="T13" fmla="*/ 20 h 140"/>
                <a:gd name="T14" fmla="*/ 18 w 241"/>
                <a:gd name="T15" fmla="*/ 15 h 140"/>
                <a:gd name="T16" fmla="*/ 140 w 241"/>
                <a:gd name="T17" fmla="*/ 60 h 140"/>
                <a:gd name="T18" fmla="*/ 130 w 241"/>
                <a:gd name="T19" fmla="*/ 67 h 140"/>
                <a:gd name="T20" fmla="*/ 52 w 241"/>
                <a:gd name="T21" fmla="*/ 32 h 140"/>
                <a:gd name="T22" fmla="*/ 50 w 241"/>
                <a:gd name="T23" fmla="*/ 37 h 140"/>
                <a:gd name="T24" fmla="*/ 130 w 241"/>
                <a:gd name="T25" fmla="*/ 73 h 140"/>
                <a:gd name="T26" fmla="*/ 144 w 241"/>
                <a:gd name="T27" fmla="*/ 63 h 140"/>
                <a:gd name="T28" fmla="*/ 223 w 241"/>
                <a:gd name="T29" fmla="*/ 124 h 140"/>
                <a:gd name="T30" fmla="*/ 221 w 241"/>
                <a:gd name="T31" fmla="*/ 130 h 140"/>
                <a:gd name="T32" fmla="*/ 231 w 241"/>
                <a:gd name="T33" fmla="*/ 140 h 140"/>
                <a:gd name="T34" fmla="*/ 241 w 241"/>
                <a:gd name="T35" fmla="*/ 130 h 140"/>
                <a:gd name="T36" fmla="*/ 231 w 241"/>
                <a:gd name="T37" fmla="*/ 1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40">
                  <a:moveTo>
                    <a:pt x="231" y="120"/>
                  </a:moveTo>
                  <a:cubicBezTo>
                    <a:pt x="230" y="120"/>
                    <a:pt x="229" y="121"/>
                    <a:pt x="227" y="121"/>
                  </a:cubicBezTo>
                  <a:cubicBezTo>
                    <a:pt x="170" y="52"/>
                    <a:pt x="58" y="20"/>
                    <a:pt x="20" y="11"/>
                  </a:cubicBezTo>
                  <a:cubicBezTo>
                    <a:pt x="20" y="11"/>
                    <a:pt x="20" y="10"/>
                    <a:pt x="20" y="10"/>
                  </a:cubicBezTo>
                  <a:cubicBezTo>
                    <a:pt x="20" y="5"/>
                    <a:pt x="15" y="0"/>
                    <a:pt x="10" y="0"/>
                  </a:cubicBezTo>
                  <a:cubicBezTo>
                    <a:pt x="5" y="0"/>
                    <a:pt x="0" y="5"/>
                    <a:pt x="0" y="10"/>
                  </a:cubicBezTo>
                  <a:cubicBezTo>
                    <a:pt x="0" y="16"/>
                    <a:pt x="5" y="20"/>
                    <a:pt x="10" y="20"/>
                  </a:cubicBezTo>
                  <a:cubicBezTo>
                    <a:pt x="14" y="20"/>
                    <a:pt x="17" y="18"/>
                    <a:pt x="18" y="15"/>
                  </a:cubicBezTo>
                  <a:cubicBezTo>
                    <a:pt x="41" y="21"/>
                    <a:pt x="91" y="35"/>
                    <a:pt x="140" y="60"/>
                  </a:cubicBezTo>
                  <a:cubicBezTo>
                    <a:pt x="130" y="67"/>
                    <a:pt x="130" y="67"/>
                    <a:pt x="130" y="67"/>
                  </a:cubicBezTo>
                  <a:cubicBezTo>
                    <a:pt x="52" y="32"/>
                    <a:pt x="52" y="32"/>
                    <a:pt x="52" y="32"/>
                  </a:cubicBezTo>
                  <a:cubicBezTo>
                    <a:pt x="50" y="37"/>
                    <a:pt x="50" y="37"/>
                    <a:pt x="50" y="37"/>
                  </a:cubicBezTo>
                  <a:cubicBezTo>
                    <a:pt x="130" y="73"/>
                    <a:pt x="130" y="73"/>
                    <a:pt x="130" y="73"/>
                  </a:cubicBezTo>
                  <a:cubicBezTo>
                    <a:pt x="144" y="63"/>
                    <a:pt x="144" y="63"/>
                    <a:pt x="144" y="63"/>
                  </a:cubicBezTo>
                  <a:cubicBezTo>
                    <a:pt x="174" y="78"/>
                    <a:pt x="202" y="99"/>
                    <a:pt x="223" y="124"/>
                  </a:cubicBezTo>
                  <a:cubicBezTo>
                    <a:pt x="222" y="126"/>
                    <a:pt x="221" y="128"/>
                    <a:pt x="221" y="130"/>
                  </a:cubicBezTo>
                  <a:cubicBezTo>
                    <a:pt x="221" y="136"/>
                    <a:pt x="226" y="140"/>
                    <a:pt x="231" y="140"/>
                  </a:cubicBezTo>
                  <a:cubicBezTo>
                    <a:pt x="237" y="140"/>
                    <a:pt x="241" y="136"/>
                    <a:pt x="241" y="130"/>
                  </a:cubicBezTo>
                  <a:cubicBezTo>
                    <a:pt x="241" y="125"/>
                    <a:pt x="237" y="120"/>
                    <a:pt x="231" y="1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1" name="Freeform 62"/>
            <p:cNvSpPr>
              <a:spLocks/>
            </p:cNvSpPr>
            <p:nvPr/>
          </p:nvSpPr>
          <p:spPr bwMode="auto">
            <a:xfrm>
              <a:off x="6743701" y="3933825"/>
              <a:ext cx="157163" cy="457200"/>
            </a:xfrm>
            <a:custGeom>
              <a:avLst/>
              <a:gdLst>
                <a:gd name="T0" fmla="*/ 75 w 75"/>
                <a:gd name="T1" fmla="*/ 5 h 218"/>
                <a:gd name="T2" fmla="*/ 73 w 75"/>
                <a:gd name="T3" fmla="*/ 0 h 218"/>
                <a:gd name="T4" fmla="*/ 44 w 75"/>
                <a:gd name="T5" fmla="*/ 14 h 218"/>
                <a:gd name="T6" fmla="*/ 8 w 75"/>
                <a:gd name="T7" fmla="*/ 201 h 218"/>
                <a:gd name="T8" fmla="*/ 0 w 75"/>
                <a:gd name="T9" fmla="*/ 209 h 218"/>
                <a:gd name="T10" fmla="*/ 8 w 75"/>
                <a:gd name="T11" fmla="*/ 218 h 218"/>
                <a:gd name="T12" fmla="*/ 17 w 75"/>
                <a:gd name="T13" fmla="*/ 209 h 218"/>
                <a:gd name="T14" fmla="*/ 13 w 75"/>
                <a:gd name="T15" fmla="*/ 202 h 218"/>
                <a:gd name="T16" fmla="*/ 49 w 75"/>
                <a:gd name="T17" fmla="*/ 18 h 218"/>
                <a:gd name="T18" fmla="*/ 75 w 75"/>
                <a:gd name="T19" fmla="*/ 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18">
                  <a:moveTo>
                    <a:pt x="75" y="5"/>
                  </a:moveTo>
                  <a:cubicBezTo>
                    <a:pt x="73" y="0"/>
                    <a:pt x="73" y="0"/>
                    <a:pt x="73" y="0"/>
                  </a:cubicBezTo>
                  <a:cubicBezTo>
                    <a:pt x="44" y="14"/>
                    <a:pt x="44" y="14"/>
                    <a:pt x="44" y="14"/>
                  </a:cubicBezTo>
                  <a:cubicBezTo>
                    <a:pt x="8" y="201"/>
                    <a:pt x="8" y="201"/>
                    <a:pt x="8" y="201"/>
                  </a:cubicBezTo>
                  <a:cubicBezTo>
                    <a:pt x="3" y="201"/>
                    <a:pt x="0" y="205"/>
                    <a:pt x="0" y="209"/>
                  </a:cubicBezTo>
                  <a:cubicBezTo>
                    <a:pt x="0" y="214"/>
                    <a:pt x="3" y="218"/>
                    <a:pt x="8" y="218"/>
                  </a:cubicBezTo>
                  <a:cubicBezTo>
                    <a:pt x="13" y="218"/>
                    <a:pt x="17" y="214"/>
                    <a:pt x="17" y="209"/>
                  </a:cubicBezTo>
                  <a:cubicBezTo>
                    <a:pt x="17" y="206"/>
                    <a:pt x="15" y="204"/>
                    <a:pt x="13" y="202"/>
                  </a:cubicBezTo>
                  <a:cubicBezTo>
                    <a:pt x="49" y="18"/>
                    <a:pt x="49" y="18"/>
                    <a:pt x="49" y="18"/>
                  </a:cubicBezTo>
                  <a:lnTo>
                    <a:pt x="7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63"/>
            <p:cNvSpPr>
              <a:spLocks/>
            </p:cNvSpPr>
            <p:nvPr/>
          </p:nvSpPr>
          <p:spPr bwMode="auto">
            <a:xfrm>
              <a:off x="6100763" y="3979863"/>
              <a:ext cx="808038" cy="874712"/>
            </a:xfrm>
            <a:custGeom>
              <a:avLst/>
              <a:gdLst>
                <a:gd name="T0" fmla="*/ 475 w 509"/>
                <a:gd name="T1" fmla="*/ 231 h 551"/>
                <a:gd name="T2" fmla="*/ 428 w 509"/>
                <a:gd name="T3" fmla="*/ 336 h 551"/>
                <a:gd name="T4" fmla="*/ 420 w 509"/>
                <a:gd name="T5" fmla="*/ 370 h 551"/>
                <a:gd name="T6" fmla="*/ 383 w 509"/>
                <a:gd name="T7" fmla="*/ 387 h 551"/>
                <a:gd name="T8" fmla="*/ 375 w 509"/>
                <a:gd name="T9" fmla="*/ 455 h 551"/>
                <a:gd name="T10" fmla="*/ 358 w 509"/>
                <a:gd name="T11" fmla="*/ 465 h 551"/>
                <a:gd name="T12" fmla="*/ 331 w 509"/>
                <a:gd name="T13" fmla="*/ 448 h 551"/>
                <a:gd name="T14" fmla="*/ 333 w 509"/>
                <a:gd name="T15" fmla="*/ 373 h 551"/>
                <a:gd name="T16" fmla="*/ 328 w 509"/>
                <a:gd name="T17" fmla="*/ 373 h 551"/>
                <a:gd name="T18" fmla="*/ 324 w 509"/>
                <a:gd name="T19" fmla="*/ 452 h 551"/>
                <a:gd name="T20" fmla="*/ 352 w 509"/>
                <a:gd name="T21" fmla="*/ 468 h 551"/>
                <a:gd name="T22" fmla="*/ 280 w 509"/>
                <a:gd name="T23" fmla="*/ 510 h 551"/>
                <a:gd name="T24" fmla="*/ 252 w 509"/>
                <a:gd name="T25" fmla="*/ 514 h 551"/>
                <a:gd name="T26" fmla="*/ 223 w 509"/>
                <a:gd name="T27" fmla="*/ 455 h 551"/>
                <a:gd name="T28" fmla="*/ 104 w 509"/>
                <a:gd name="T29" fmla="*/ 457 h 551"/>
                <a:gd name="T30" fmla="*/ 79 w 509"/>
                <a:gd name="T31" fmla="*/ 419 h 551"/>
                <a:gd name="T32" fmla="*/ 74 w 509"/>
                <a:gd name="T33" fmla="*/ 423 h 551"/>
                <a:gd name="T34" fmla="*/ 102 w 509"/>
                <a:gd name="T35" fmla="*/ 464 h 551"/>
                <a:gd name="T36" fmla="*/ 219 w 509"/>
                <a:gd name="T37" fmla="*/ 461 h 551"/>
                <a:gd name="T38" fmla="*/ 246 w 509"/>
                <a:gd name="T39" fmla="*/ 515 h 551"/>
                <a:gd name="T40" fmla="*/ 185 w 509"/>
                <a:gd name="T41" fmla="*/ 523 h 551"/>
                <a:gd name="T42" fmla="*/ 185 w 509"/>
                <a:gd name="T43" fmla="*/ 530 h 551"/>
                <a:gd name="T44" fmla="*/ 282 w 509"/>
                <a:gd name="T45" fmla="*/ 517 h 551"/>
                <a:gd name="T46" fmla="*/ 381 w 509"/>
                <a:gd name="T47" fmla="*/ 458 h 551"/>
                <a:gd name="T48" fmla="*/ 389 w 509"/>
                <a:gd name="T49" fmla="*/ 391 h 551"/>
                <a:gd name="T50" fmla="*/ 418 w 509"/>
                <a:gd name="T51" fmla="*/ 378 h 551"/>
                <a:gd name="T52" fmla="*/ 390 w 509"/>
                <a:gd name="T53" fmla="*/ 485 h 551"/>
                <a:gd name="T54" fmla="*/ 272 w 509"/>
                <a:gd name="T55" fmla="*/ 539 h 551"/>
                <a:gd name="T56" fmla="*/ 174 w 509"/>
                <a:gd name="T57" fmla="*/ 543 h 551"/>
                <a:gd name="T58" fmla="*/ 123 w 509"/>
                <a:gd name="T59" fmla="*/ 523 h 551"/>
                <a:gd name="T60" fmla="*/ 0 w 509"/>
                <a:gd name="T61" fmla="*/ 544 h 551"/>
                <a:gd name="T62" fmla="*/ 1 w 509"/>
                <a:gd name="T63" fmla="*/ 551 h 551"/>
                <a:gd name="T64" fmla="*/ 123 w 509"/>
                <a:gd name="T65" fmla="*/ 530 h 551"/>
                <a:gd name="T66" fmla="*/ 173 w 509"/>
                <a:gd name="T67" fmla="*/ 550 h 551"/>
                <a:gd name="T68" fmla="*/ 274 w 509"/>
                <a:gd name="T69" fmla="*/ 546 h 551"/>
                <a:gd name="T70" fmla="*/ 395 w 509"/>
                <a:gd name="T71" fmla="*/ 490 h 551"/>
                <a:gd name="T72" fmla="*/ 435 w 509"/>
                <a:gd name="T73" fmla="*/ 338 h 551"/>
                <a:gd name="T74" fmla="*/ 481 w 509"/>
                <a:gd name="T75" fmla="*/ 234 h 551"/>
                <a:gd name="T76" fmla="*/ 509 w 509"/>
                <a:gd name="T77" fmla="*/ 1 h 551"/>
                <a:gd name="T78" fmla="*/ 502 w 509"/>
                <a:gd name="T79" fmla="*/ 0 h 551"/>
                <a:gd name="T80" fmla="*/ 475 w 509"/>
                <a:gd name="T81" fmla="*/ 23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9" h="551">
                  <a:moveTo>
                    <a:pt x="475" y="231"/>
                  </a:moveTo>
                  <a:lnTo>
                    <a:pt x="428" y="336"/>
                  </a:lnTo>
                  <a:lnTo>
                    <a:pt x="420" y="370"/>
                  </a:lnTo>
                  <a:lnTo>
                    <a:pt x="383" y="387"/>
                  </a:lnTo>
                  <a:lnTo>
                    <a:pt x="375" y="455"/>
                  </a:lnTo>
                  <a:lnTo>
                    <a:pt x="358" y="465"/>
                  </a:lnTo>
                  <a:lnTo>
                    <a:pt x="331" y="448"/>
                  </a:lnTo>
                  <a:lnTo>
                    <a:pt x="333" y="373"/>
                  </a:lnTo>
                  <a:lnTo>
                    <a:pt x="328" y="373"/>
                  </a:lnTo>
                  <a:lnTo>
                    <a:pt x="324" y="452"/>
                  </a:lnTo>
                  <a:lnTo>
                    <a:pt x="352" y="468"/>
                  </a:lnTo>
                  <a:lnTo>
                    <a:pt x="280" y="510"/>
                  </a:lnTo>
                  <a:lnTo>
                    <a:pt x="252" y="514"/>
                  </a:lnTo>
                  <a:lnTo>
                    <a:pt x="223" y="455"/>
                  </a:lnTo>
                  <a:lnTo>
                    <a:pt x="104" y="457"/>
                  </a:lnTo>
                  <a:lnTo>
                    <a:pt x="79" y="419"/>
                  </a:lnTo>
                  <a:lnTo>
                    <a:pt x="74" y="423"/>
                  </a:lnTo>
                  <a:lnTo>
                    <a:pt x="102" y="464"/>
                  </a:lnTo>
                  <a:lnTo>
                    <a:pt x="219" y="461"/>
                  </a:lnTo>
                  <a:lnTo>
                    <a:pt x="246" y="515"/>
                  </a:lnTo>
                  <a:lnTo>
                    <a:pt x="185" y="523"/>
                  </a:lnTo>
                  <a:lnTo>
                    <a:pt x="185" y="530"/>
                  </a:lnTo>
                  <a:lnTo>
                    <a:pt x="282" y="517"/>
                  </a:lnTo>
                  <a:lnTo>
                    <a:pt x="381" y="458"/>
                  </a:lnTo>
                  <a:lnTo>
                    <a:pt x="389" y="391"/>
                  </a:lnTo>
                  <a:lnTo>
                    <a:pt x="418" y="378"/>
                  </a:lnTo>
                  <a:lnTo>
                    <a:pt x="390" y="485"/>
                  </a:lnTo>
                  <a:lnTo>
                    <a:pt x="272" y="539"/>
                  </a:lnTo>
                  <a:lnTo>
                    <a:pt x="174" y="543"/>
                  </a:lnTo>
                  <a:lnTo>
                    <a:pt x="123" y="523"/>
                  </a:lnTo>
                  <a:lnTo>
                    <a:pt x="0" y="544"/>
                  </a:lnTo>
                  <a:lnTo>
                    <a:pt x="1" y="551"/>
                  </a:lnTo>
                  <a:lnTo>
                    <a:pt x="123" y="530"/>
                  </a:lnTo>
                  <a:lnTo>
                    <a:pt x="173" y="550"/>
                  </a:lnTo>
                  <a:lnTo>
                    <a:pt x="274" y="546"/>
                  </a:lnTo>
                  <a:lnTo>
                    <a:pt x="395" y="490"/>
                  </a:lnTo>
                  <a:lnTo>
                    <a:pt x="435" y="338"/>
                  </a:lnTo>
                  <a:lnTo>
                    <a:pt x="481" y="234"/>
                  </a:lnTo>
                  <a:lnTo>
                    <a:pt x="509" y="1"/>
                  </a:lnTo>
                  <a:lnTo>
                    <a:pt x="502" y="0"/>
                  </a:lnTo>
                  <a:lnTo>
                    <a:pt x="475"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3" name="Freeform 64"/>
            <p:cNvSpPr>
              <a:spLocks/>
            </p:cNvSpPr>
            <p:nvPr/>
          </p:nvSpPr>
          <p:spPr bwMode="auto">
            <a:xfrm>
              <a:off x="6107113" y="4346575"/>
              <a:ext cx="717550" cy="460375"/>
            </a:xfrm>
            <a:custGeom>
              <a:avLst/>
              <a:gdLst>
                <a:gd name="T0" fmla="*/ 308 w 452"/>
                <a:gd name="T1" fmla="*/ 119 h 290"/>
                <a:gd name="T2" fmla="*/ 401 w 452"/>
                <a:gd name="T3" fmla="*/ 111 h 290"/>
                <a:gd name="T4" fmla="*/ 452 w 452"/>
                <a:gd name="T5" fmla="*/ 3 h 290"/>
                <a:gd name="T6" fmla="*/ 445 w 452"/>
                <a:gd name="T7" fmla="*/ 0 h 290"/>
                <a:gd name="T8" fmla="*/ 397 w 452"/>
                <a:gd name="T9" fmla="*/ 105 h 290"/>
                <a:gd name="T10" fmla="*/ 305 w 452"/>
                <a:gd name="T11" fmla="*/ 112 h 290"/>
                <a:gd name="T12" fmla="*/ 250 w 452"/>
                <a:gd name="T13" fmla="*/ 180 h 290"/>
                <a:gd name="T14" fmla="*/ 140 w 452"/>
                <a:gd name="T15" fmla="*/ 184 h 290"/>
                <a:gd name="T16" fmla="*/ 107 w 452"/>
                <a:gd name="T17" fmla="*/ 146 h 290"/>
                <a:gd name="T18" fmla="*/ 18 w 452"/>
                <a:gd name="T19" fmla="*/ 147 h 290"/>
                <a:gd name="T20" fmla="*/ 0 w 452"/>
                <a:gd name="T21" fmla="*/ 288 h 290"/>
                <a:gd name="T22" fmla="*/ 7 w 452"/>
                <a:gd name="T23" fmla="*/ 290 h 290"/>
                <a:gd name="T24" fmla="*/ 9 w 452"/>
                <a:gd name="T25" fmla="*/ 262 h 290"/>
                <a:gd name="T26" fmla="*/ 55 w 452"/>
                <a:gd name="T27" fmla="*/ 246 h 290"/>
                <a:gd name="T28" fmla="*/ 59 w 452"/>
                <a:gd name="T29" fmla="*/ 172 h 290"/>
                <a:gd name="T30" fmla="*/ 53 w 452"/>
                <a:gd name="T31" fmla="*/ 171 h 290"/>
                <a:gd name="T32" fmla="*/ 49 w 452"/>
                <a:gd name="T33" fmla="*/ 241 h 290"/>
                <a:gd name="T34" fmla="*/ 11 w 452"/>
                <a:gd name="T35" fmla="*/ 254 h 290"/>
                <a:gd name="T36" fmla="*/ 24 w 452"/>
                <a:gd name="T37" fmla="*/ 153 h 290"/>
                <a:gd name="T38" fmla="*/ 104 w 452"/>
                <a:gd name="T39" fmla="*/ 152 h 290"/>
                <a:gd name="T40" fmla="*/ 137 w 452"/>
                <a:gd name="T41" fmla="*/ 190 h 290"/>
                <a:gd name="T42" fmla="*/ 252 w 452"/>
                <a:gd name="T43" fmla="*/ 187 h 290"/>
                <a:gd name="T44" fmla="*/ 308 w 452"/>
                <a:gd name="T45" fmla="*/ 11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2" h="290">
                  <a:moveTo>
                    <a:pt x="308" y="119"/>
                  </a:moveTo>
                  <a:lnTo>
                    <a:pt x="401" y="111"/>
                  </a:lnTo>
                  <a:lnTo>
                    <a:pt x="452" y="3"/>
                  </a:lnTo>
                  <a:lnTo>
                    <a:pt x="445" y="0"/>
                  </a:lnTo>
                  <a:lnTo>
                    <a:pt x="397" y="105"/>
                  </a:lnTo>
                  <a:lnTo>
                    <a:pt x="305" y="112"/>
                  </a:lnTo>
                  <a:lnTo>
                    <a:pt x="250" y="180"/>
                  </a:lnTo>
                  <a:lnTo>
                    <a:pt x="140" y="184"/>
                  </a:lnTo>
                  <a:lnTo>
                    <a:pt x="107" y="146"/>
                  </a:lnTo>
                  <a:lnTo>
                    <a:pt x="18" y="147"/>
                  </a:lnTo>
                  <a:lnTo>
                    <a:pt x="0" y="288"/>
                  </a:lnTo>
                  <a:lnTo>
                    <a:pt x="7" y="290"/>
                  </a:lnTo>
                  <a:lnTo>
                    <a:pt x="9" y="262"/>
                  </a:lnTo>
                  <a:lnTo>
                    <a:pt x="55" y="246"/>
                  </a:lnTo>
                  <a:lnTo>
                    <a:pt x="59" y="172"/>
                  </a:lnTo>
                  <a:lnTo>
                    <a:pt x="53" y="171"/>
                  </a:lnTo>
                  <a:lnTo>
                    <a:pt x="49" y="241"/>
                  </a:lnTo>
                  <a:lnTo>
                    <a:pt x="11" y="254"/>
                  </a:lnTo>
                  <a:lnTo>
                    <a:pt x="24" y="153"/>
                  </a:lnTo>
                  <a:lnTo>
                    <a:pt x="104" y="152"/>
                  </a:lnTo>
                  <a:lnTo>
                    <a:pt x="137" y="190"/>
                  </a:lnTo>
                  <a:lnTo>
                    <a:pt x="252" y="187"/>
                  </a:lnTo>
                  <a:lnTo>
                    <a:pt x="308"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4" name="Freeform 65"/>
            <p:cNvSpPr>
              <a:spLocks/>
            </p:cNvSpPr>
            <p:nvPr/>
          </p:nvSpPr>
          <p:spPr bwMode="auto">
            <a:xfrm>
              <a:off x="5427663" y="4046538"/>
              <a:ext cx="417513" cy="676275"/>
            </a:xfrm>
            <a:custGeom>
              <a:avLst/>
              <a:gdLst>
                <a:gd name="T0" fmla="*/ 197 w 199"/>
                <a:gd name="T1" fmla="*/ 210 h 322"/>
                <a:gd name="T2" fmla="*/ 98 w 199"/>
                <a:gd name="T3" fmla="*/ 39 h 322"/>
                <a:gd name="T4" fmla="*/ 94 w 199"/>
                <a:gd name="T5" fmla="*/ 41 h 322"/>
                <a:gd name="T6" fmla="*/ 171 w 199"/>
                <a:gd name="T7" fmla="*/ 176 h 322"/>
                <a:gd name="T8" fmla="*/ 135 w 199"/>
                <a:gd name="T9" fmla="*/ 169 h 322"/>
                <a:gd name="T10" fmla="*/ 54 w 199"/>
                <a:gd name="T11" fmla="*/ 15 h 322"/>
                <a:gd name="T12" fmla="*/ 49 w 199"/>
                <a:gd name="T13" fmla="*/ 18 h 322"/>
                <a:gd name="T14" fmla="*/ 132 w 199"/>
                <a:gd name="T15" fmla="*/ 173 h 322"/>
                <a:gd name="T16" fmla="*/ 174 w 199"/>
                <a:gd name="T17" fmla="*/ 181 h 322"/>
                <a:gd name="T18" fmla="*/ 174 w 199"/>
                <a:gd name="T19" fmla="*/ 180 h 322"/>
                <a:gd name="T20" fmla="*/ 191 w 199"/>
                <a:gd name="T21" fmla="*/ 209 h 322"/>
                <a:gd name="T22" fmla="*/ 138 w 199"/>
                <a:gd name="T23" fmla="*/ 273 h 322"/>
                <a:gd name="T24" fmla="*/ 26 w 199"/>
                <a:gd name="T25" fmla="*/ 117 h 322"/>
                <a:gd name="T26" fmla="*/ 33 w 199"/>
                <a:gd name="T27" fmla="*/ 61 h 322"/>
                <a:gd name="T28" fmla="*/ 17 w 199"/>
                <a:gd name="T29" fmla="*/ 20 h 322"/>
                <a:gd name="T30" fmla="*/ 22 w 199"/>
                <a:gd name="T31" fmla="*/ 11 h 322"/>
                <a:gd name="T32" fmla="*/ 11 w 199"/>
                <a:gd name="T33" fmla="*/ 0 h 322"/>
                <a:gd name="T34" fmla="*/ 0 w 199"/>
                <a:gd name="T35" fmla="*/ 11 h 322"/>
                <a:gd name="T36" fmla="*/ 11 w 199"/>
                <a:gd name="T37" fmla="*/ 22 h 322"/>
                <a:gd name="T38" fmla="*/ 12 w 199"/>
                <a:gd name="T39" fmla="*/ 22 h 322"/>
                <a:gd name="T40" fmla="*/ 28 w 199"/>
                <a:gd name="T41" fmla="*/ 61 h 322"/>
                <a:gd name="T42" fmla="*/ 21 w 199"/>
                <a:gd name="T43" fmla="*/ 119 h 322"/>
                <a:gd name="T44" fmla="*/ 138 w 199"/>
                <a:gd name="T45" fmla="*/ 281 h 322"/>
                <a:gd name="T46" fmla="*/ 188 w 199"/>
                <a:gd name="T47" fmla="*/ 225 h 322"/>
                <a:gd name="T48" fmla="*/ 187 w 199"/>
                <a:gd name="T49" fmla="*/ 268 h 322"/>
                <a:gd name="T50" fmla="*/ 177 w 199"/>
                <a:gd name="T51" fmla="*/ 268 h 322"/>
                <a:gd name="T52" fmla="*/ 177 w 199"/>
                <a:gd name="T53" fmla="*/ 322 h 322"/>
                <a:gd name="T54" fmla="*/ 199 w 199"/>
                <a:gd name="T55" fmla="*/ 322 h 322"/>
                <a:gd name="T56" fmla="*/ 199 w 199"/>
                <a:gd name="T57" fmla="*/ 268 h 322"/>
                <a:gd name="T58" fmla="*/ 192 w 199"/>
                <a:gd name="T59" fmla="*/ 268 h 322"/>
                <a:gd name="T60" fmla="*/ 193 w 199"/>
                <a:gd name="T61" fmla="*/ 219 h 322"/>
                <a:gd name="T62" fmla="*/ 197 w 199"/>
                <a:gd name="T63" fmla="*/ 21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322">
                  <a:moveTo>
                    <a:pt x="197" y="210"/>
                  </a:moveTo>
                  <a:cubicBezTo>
                    <a:pt x="98" y="39"/>
                    <a:pt x="98" y="39"/>
                    <a:pt x="98" y="39"/>
                  </a:cubicBezTo>
                  <a:cubicBezTo>
                    <a:pt x="94" y="41"/>
                    <a:pt x="94" y="41"/>
                    <a:pt x="94" y="41"/>
                  </a:cubicBezTo>
                  <a:cubicBezTo>
                    <a:pt x="171" y="176"/>
                    <a:pt x="171" y="176"/>
                    <a:pt x="171" y="176"/>
                  </a:cubicBezTo>
                  <a:cubicBezTo>
                    <a:pt x="135" y="169"/>
                    <a:pt x="135" y="169"/>
                    <a:pt x="135" y="169"/>
                  </a:cubicBezTo>
                  <a:cubicBezTo>
                    <a:pt x="54" y="15"/>
                    <a:pt x="54" y="15"/>
                    <a:pt x="54" y="15"/>
                  </a:cubicBezTo>
                  <a:cubicBezTo>
                    <a:pt x="49" y="18"/>
                    <a:pt x="49" y="18"/>
                    <a:pt x="49" y="18"/>
                  </a:cubicBezTo>
                  <a:cubicBezTo>
                    <a:pt x="132" y="173"/>
                    <a:pt x="132" y="173"/>
                    <a:pt x="132" y="173"/>
                  </a:cubicBezTo>
                  <a:cubicBezTo>
                    <a:pt x="174" y="181"/>
                    <a:pt x="174" y="181"/>
                    <a:pt x="174" y="181"/>
                  </a:cubicBezTo>
                  <a:cubicBezTo>
                    <a:pt x="174" y="180"/>
                    <a:pt x="174" y="180"/>
                    <a:pt x="174" y="180"/>
                  </a:cubicBezTo>
                  <a:cubicBezTo>
                    <a:pt x="191" y="209"/>
                    <a:pt x="191" y="209"/>
                    <a:pt x="191" y="209"/>
                  </a:cubicBezTo>
                  <a:cubicBezTo>
                    <a:pt x="138" y="273"/>
                    <a:pt x="138" y="273"/>
                    <a:pt x="138" y="273"/>
                  </a:cubicBezTo>
                  <a:cubicBezTo>
                    <a:pt x="26" y="117"/>
                    <a:pt x="26" y="117"/>
                    <a:pt x="26" y="117"/>
                  </a:cubicBezTo>
                  <a:cubicBezTo>
                    <a:pt x="33" y="61"/>
                    <a:pt x="33" y="61"/>
                    <a:pt x="33" y="61"/>
                  </a:cubicBezTo>
                  <a:cubicBezTo>
                    <a:pt x="17" y="20"/>
                    <a:pt x="17" y="20"/>
                    <a:pt x="17" y="20"/>
                  </a:cubicBezTo>
                  <a:cubicBezTo>
                    <a:pt x="20" y="18"/>
                    <a:pt x="22" y="15"/>
                    <a:pt x="22" y="11"/>
                  </a:cubicBezTo>
                  <a:cubicBezTo>
                    <a:pt x="22" y="5"/>
                    <a:pt x="17" y="0"/>
                    <a:pt x="11" y="0"/>
                  </a:cubicBezTo>
                  <a:cubicBezTo>
                    <a:pt x="5" y="0"/>
                    <a:pt x="0" y="5"/>
                    <a:pt x="0" y="11"/>
                  </a:cubicBezTo>
                  <a:cubicBezTo>
                    <a:pt x="0" y="17"/>
                    <a:pt x="5" y="22"/>
                    <a:pt x="11" y="22"/>
                  </a:cubicBezTo>
                  <a:cubicBezTo>
                    <a:pt x="11" y="22"/>
                    <a:pt x="12" y="22"/>
                    <a:pt x="12" y="22"/>
                  </a:cubicBezTo>
                  <a:cubicBezTo>
                    <a:pt x="28" y="61"/>
                    <a:pt x="28" y="61"/>
                    <a:pt x="28" y="61"/>
                  </a:cubicBezTo>
                  <a:cubicBezTo>
                    <a:pt x="21" y="119"/>
                    <a:pt x="21" y="119"/>
                    <a:pt x="21" y="119"/>
                  </a:cubicBezTo>
                  <a:cubicBezTo>
                    <a:pt x="138" y="281"/>
                    <a:pt x="138" y="281"/>
                    <a:pt x="138" y="281"/>
                  </a:cubicBezTo>
                  <a:cubicBezTo>
                    <a:pt x="188" y="225"/>
                    <a:pt x="188" y="225"/>
                    <a:pt x="188" y="225"/>
                  </a:cubicBezTo>
                  <a:cubicBezTo>
                    <a:pt x="187" y="268"/>
                    <a:pt x="187" y="268"/>
                    <a:pt x="187" y="268"/>
                  </a:cubicBezTo>
                  <a:cubicBezTo>
                    <a:pt x="177" y="268"/>
                    <a:pt x="177" y="268"/>
                    <a:pt x="177" y="268"/>
                  </a:cubicBezTo>
                  <a:cubicBezTo>
                    <a:pt x="177" y="322"/>
                    <a:pt x="177" y="322"/>
                    <a:pt x="177" y="322"/>
                  </a:cubicBezTo>
                  <a:cubicBezTo>
                    <a:pt x="199" y="322"/>
                    <a:pt x="199" y="322"/>
                    <a:pt x="199" y="322"/>
                  </a:cubicBezTo>
                  <a:cubicBezTo>
                    <a:pt x="199" y="268"/>
                    <a:pt x="199" y="268"/>
                    <a:pt x="199" y="268"/>
                  </a:cubicBezTo>
                  <a:cubicBezTo>
                    <a:pt x="192" y="268"/>
                    <a:pt x="192" y="268"/>
                    <a:pt x="192" y="268"/>
                  </a:cubicBezTo>
                  <a:cubicBezTo>
                    <a:pt x="193" y="219"/>
                    <a:pt x="193" y="219"/>
                    <a:pt x="193" y="219"/>
                  </a:cubicBezTo>
                  <a:lnTo>
                    <a:pt x="197" y="2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5" name="Freeform 66"/>
            <p:cNvSpPr>
              <a:spLocks/>
            </p:cNvSpPr>
            <p:nvPr/>
          </p:nvSpPr>
          <p:spPr bwMode="auto">
            <a:xfrm>
              <a:off x="6473826" y="4167188"/>
              <a:ext cx="284163" cy="431800"/>
            </a:xfrm>
            <a:custGeom>
              <a:avLst/>
              <a:gdLst>
                <a:gd name="T0" fmla="*/ 134 w 179"/>
                <a:gd name="T1" fmla="*/ 194 h 272"/>
                <a:gd name="T2" fmla="*/ 179 w 179"/>
                <a:gd name="T3" fmla="*/ 1 h 272"/>
                <a:gd name="T4" fmla="*/ 172 w 179"/>
                <a:gd name="T5" fmla="*/ 0 h 272"/>
                <a:gd name="T6" fmla="*/ 129 w 179"/>
                <a:gd name="T7" fmla="*/ 188 h 272"/>
                <a:gd name="T8" fmla="*/ 60 w 179"/>
                <a:gd name="T9" fmla="*/ 195 h 272"/>
                <a:gd name="T10" fmla="*/ 0 w 179"/>
                <a:gd name="T11" fmla="*/ 268 h 272"/>
                <a:gd name="T12" fmla="*/ 4 w 179"/>
                <a:gd name="T13" fmla="*/ 272 h 272"/>
                <a:gd name="T14" fmla="*/ 62 w 179"/>
                <a:gd name="T15" fmla="*/ 200 h 272"/>
                <a:gd name="T16" fmla="*/ 134 w 179"/>
                <a:gd name="T17" fmla="*/ 19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72">
                  <a:moveTo>
                    <a:pt x="134" y="194"/>
                  </a:moveTo>
                  <a:lnTo>
                    <a:pt x="179" y="1"/>
                  </a:lnTo>
                  <a:lnTo>
                    <a:pt x="172" y="0"/>
                  </a:lnTo>
                  <a:lnTo>
                    <a:pt x="129" y="188"/>
                  </a:lnTo>
                  <a:lnTo>
                    <a:pt x="60" y="195"/>
                  </a:lnTo>
                  <a:lnTo>
                    <a:pt x="0" y="268"/>
                  </a:lnTo>
                  <a:lnTo>
                    <a:pt x="4" y="272"/>
                  </a:lnTo>
                  <a:lnTo>
                    <a:pt x="62" y="200"/>
                  </a:lnTo>
                  <a:lnTo>
                    <a:pt x="134" y="1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6" name="Freeform 67"/>
            <p:cNvSpPr>
              <a:spLocks/>
            </p:cNvSpPr>
            <p:nvPr/>
          </p:nvSpPr>
          <p:spPr bwMode="auto">
            <a:xfrm>
              <a:off x="5845176" y="4371975"/>
              <a:ext cx="139700" cy="350837"/>
            </a:xfrm>
            <a:custGeom>
              <a:avLst/>
              <a:gdLst>
                <a:gd name="T0" fmla="*/ 88 w 88"/>
                <a:gd name="T1" fmla="*/ 4 h 221"/>
                <a:gd name="T2" fmla="*/ 84 w 88"/>
                <a:gd name="T3" fmla="*/ 0 h 221"/>
                <a:gd name="T4" fmla="*/ 14 w 88"/>
                <a:gd name="T5" fmla="*/ 93 h 221"/>
                <a:gd name="T6" fmla="*/ 14 w 88"/>
                <a:gd name="T7" fmla="*/ 149 h 221"/>
                <a:gd name="T8" fmla="*/ 0 w 88"/>
                <a:gd name="T9" fmla="*/ 149 h 221"/>
                <a:gd name="T10" fmla="*/ 0 w 88"/>
                <a:gd name="T11" fmla="*/ 221 h 221"/>
                <a:gd name="T12" fmla="*/ 14 w 88"/>
                <a:gd name="T13" fmla="*/ 221 h 221"/>
                <a:gd name="T14" fmla="*/ 14 w 88"/>
                <a:gd name="T15" fmla="*/ 148 h 221"/>
                <a:gd name="T16" fmla="*/ 14 w 88"/>
                <a:gd name="T17" fmla="*/ 148 h 221"/>
                <a:gd name="T18" fmla="*/ 14 w 88"/>
                <a:gd name="T19" fmla="*/ 94 h 221"/>
                <a:gd name="T20" fmla="*/ 88 w 88"/>
                <a:gd name="T21"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221">
                  <a:moveTo>
                    <a:pt x="88" y="4"/>
                  </a:moveTo>
                  <a:lnTo>
                    <a:pt x="84" y="0"/>
                  </a:lnTo>
                  <a:lnTo>
                    <a:pt x="14" y="93"/>
                  </a:lnTo>
                  <a:lnTo>
                    <a:pt x="14" y="149"/>
                  </a:lnTo>
                  <a:lnTo>
                    <a:pt x="0" y="149"/>
                  </a:lnTo>
                  <a:lnTo>
                    <a:pt x="0" y="221"/>
                  </a:lnTo>
                  <a:lnTo>
                    <a:pt x="14" y="221"/>
                  </a:lnTo>
                  <a:lnTo>
                    <a:pt x="14" y="148"/>
                  </a:lnTo>
                  <a:lnTo>
                    <a:pt x="14" y="148"/>
                  </a:lnTo>
                  <a:lnTo>
                    <a:pt x="14" y="94"/>
                  </a:lnTo>
                  <a:lnTo>
                    <a:pt x="8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68"/>
            <p:cNvSpPr>
              <a:spLocks/>
            </p:cNvSpPr>
            <p:nvPr/>
          </p:nvSpPr>
          <p:spPr bwMode="auto">
            <a:xfrm>
              <a:off x="5500688" y="4233863"/>
              <a:ext cx="182563" cy="247650"/>
            </a:xfrm>
            <a:custGeom>
              <a:avLst/>
              <a:gdLst>
                <a:gd name="T0" fmla="*/ 82 w 115"/>
                <a:gd name="T1" fmla="*/ 139 h 156"/>
                <a:gd name="T2" fmla="*/ 92 w 115"/>
                <a:gd name="T3" fmla="*/ 132 h 156"/>
                <a:gd name="T4" fmla="*/ 110 w 115"/>
                <a:gd name="T5" fmla="*/ 156 h 156"/>
                <a:gd name="T6" fmla="*/ 115 w 115"/>
                <a:gd name="T7" fmla="*/ 152 h 156"/>
                <a:gd name="T8" fmla="*/ 98 w 115"/>
                <a:gd name="T9" fmla="*/ 128 h 156"/>
                <a:gd name="T10" fmla="*/ 111 w 115"/>
                <a:gd name="T11" fmla="*/ 117 h 156"/>
                <a:gd name="T12" fmla="*/ 33 w 115"/>
                <a:gd name="T13" fmla="*/ 13 h 156"/>
                <a:gd name="T14" fmla="*/ 21 w 115"/>
                <a:gd name="T15" fmla="*/ 22 h 156"/>
                <a:gd name="T16" fmla="*/ 5 w 115"/>
                <a:gd name="T17" fmla="*/ 0 h 156"/>
                <a:gd name="T18" fmla="*/ 0 w 115"/>
                <a:gd name="T19" fmla="*/ 4 h 156"/>
                <a:gd name="T20" fmla="*/ 16 w 115"/>
                <a:gd name="T21" fmla="*/ 26 h 156"/>
                <a:gd name="T22" fmla="*/ 4 w 115"/>
                <a:gd name="T23" fmla="*/ 34 h 156"/>
                <a:gd name="T24" fmla="*/ 82 w 115"/>
                <a:gd name="T25" fmla="*/ 13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56">
                  <a:moveTo>
                    <a:pt x="82" y="139"/>
                  </a:moveTo>
                  <a:lnTo>
                    <a:pt x="92" y="132"/>
                  </a:lnTo>
                  <a:lnTo>
                    <a:pt x="110" y="156"/>
                  </a:lnTo>
                  <a:lnTo>
                    <a:pt x="115" y="152"/>
                  </a:lnTo>
                  <a:lnTo>
                    <a:pt x="98" y="128"/>
                  </a:lnTo>
                  <a:lnTo>
                    <a:pt x="111" y="117"/>
                  </a:lnTo>
                  <a:lnTo>
                    <a:pt x="33" y="13"/>
                  </a:lnTo>
                  <a:lnTo>
                    <a:pt x="21" y="22"/>
                  </a:lnTo>
                  <a:lnTo>
                    <a:pt x="5" y="0"/>
                  </a:lnTo>
                  <a:lnTo>
                    <a:pt x="0" y="4"/>
                  </a:lnTo>
                  <a:lnTo>
                    <a:pt x="16" y="26"/>
                  </a:lnTo>
                  <a:lnTo>
                    <a:pt x="4" y="34"/>
                  </a:lnTo>
                  <a:lnTo>
                    <a:pt x="82"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148" name="Group 2147"/>
          <p:cNvGrpSpPr/>
          <p:nvPr/>
        </p:nvGrpSpPr>
        <p:grpSpPr>
          <a:xfrm>
            <a:off x="594472" y="3082671"/>
            <a:ext cx="281621" cy="965089"/>
            <a:chOff x="-2193925" y="4046538"/>
            <a:chExt cx="684212" cy="2344737"/>
          </a:xfrm>
        </p:grpSpPr>
        <p:grpSp>
          <p:nvGrpSpPr>
            <p:cNvPr id="2147" name="Group 2146"/>
            <p:cNvGrpSpPr/>
            <p:nvPr/>
          </p:nvGrpSpPr>
          <p:grpSpPr>
            <a:xfrm>
              <a:off x="-2193925" y="5716588"/>
              <a:ext cx="684212" cy="674687"/>
              <a:chOff x="-2193925" y="5716588"/>
              <a:chExt cx="684212" cy="674687"/>
            </a:xfrm>
          </p:grpSpPr>
          <p:sp>
            <p:nvSpPr>
              <p:cNvPr id="55" name="Freeform 72"/>
              <p:cNvSpPr>
                <a:spLocks/>
              </p:cNvSpPr>
              <p:nvPr/>
            </p:nvSpPr>
            <p:spPr bwMode="auto">
              <a:xfrm>
                <a:off x="-2190750" y="5719763"/>
                <a:ext cx="336550" cy="331787"/>
              </a:xfrm>
              <a:custGeom>
                <a:avLst/>
                <a:gdLst>
                  <a:gd name="T0" fmla="*/ 88 w 88"/>
                  <a:gd name="T1" fmla="*/ 30 h 88"/>
                  <a:gd name="T2" fmla="*/ 88 w 88"/>
                  <a:gd name="T3" fmla="*/ 0 h 88"/>
                  <a:gd name="T4" fmla="*/ 0 w 88"/>
                  <a:gd name="T5" fmla="*/ 88 h 88"/>
                  <a:gd name="T6" fmla="*/ 30 w 88"/>
                  <a:gd name="T7" fmla="*/ 88 h 88"/>
                  <a:gd name="T8" fmla="*/ 88 w 88"/>
                  <a:gd name="T9" fmla="*/ 30 h 88"/>
                </a:gdLst>
                <a:ahLst/>
                <a:cxnLst>
                  <a:cxn ang="0">
                    <a:pos x="T0" y="T1"/>
                  </a:cxn>
                  <a:cxn ang="0">
                    <a:pos x="T2" y="T3"/>
                  </a:cxn>
                  <a:cxn ang="0">
                    <a:pos x="T4" y="T5"/>
                  </a:cxn>
                  <a:cxn ang="0">
                    <a:pos x="T6" y="T7"/>
                  </a:cxn>
                  <a:cxn ang="0">
                    <a:pos x="T8" y="T9"/>
                  </a:cxn>
                </a:cxnLst>
                <a:rect l="0" t="0" r="r" b="b"/>
                <a:pathLst>
                  <a:path w="88" h="88">
                    <a:moveTo>
                      <a:pt x="88" y="30"/>
                    </a:moveTo>
                    <a:cubicBezTo>
                      <a:pt x="88" y="0"/>
                      <a:pt x="88" y="0"/>
                      <a:pt x="88" y="0"/>
                    </a:cubicBezTo>
                    <a:cubicBezTo>
                      <a:pt x="40" y="0"/>
                      <a:pt x="0" y="40"/>
                      <a:pt x="0" y="88"/>
                    </a:cubicBezTo>
                    <a:cubicBezTo>
                      <a:pt x="30" y="88"/>
                      <a:pt x="30" y="88"/>
                      <a:pt x="30" y="88"/>
                    </a:cubicBezTo>
                    <a:cubicBezTo>
                      <a:pt x="30" y="56"/>
                      <a:pt x="56" y="30"/>
                      <a:pt x="88" y="3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73"/>
              <p:cNvSpPr>
                <a:spLocks noEditPoints="1"/>
              </p:cNvSpPr>
              <p:nvPr/>
            </p:nvSpPr>
            <p:spPr bwMode="auto">
              <a:xfrm>
                <a:off x="-1857375" y="5716588"/>
                <a:ext cx="347662" cy="338137"/>
              </a:xfrm>
              <a:custGeom>
                <a:avLst/>
                <a:gdLst>
                  <a:gd name="T0" fmla="*/ 91 w 91"/>
                  <a:gd name="T1" fmla="*/ 90 h 90"/>
                  <a:gd name="T2" fmla="*/ 59 w 91"/>
                  <a:gd name="T3" fmla="*/ 90 h 90"/>
                  <a:gd name="T4" fmla="*/ 59 w 91"/>
                  <a:gd name="T5" fmla="*/ 89 h 90"/>
                  <a:gd name="T6" fmla="*/ 1 w 91"/>
                  <a:gd name="T7" fmla="*/ 32 h 90"/>
                  <a:gd name="T8" fmla="*/ 0 w 91"/>
                  <a:gd name="T9" fmla="*/ 32 h 90"/>
                  <a:gd name="T10" fmla="*/ 0 w 91"/>
                  <a:gd name="T11" fmla="*/ 0 h 90"/>
                  <a:gd name="T12" fmla="*/ 1 w 91"/>
                  <a:gd name="T13" fmla="*/ 0 h 90"/>
                  <a:gd name="T14" fmla="*/ 91 w 91"/>
                  <a:gd name="T15" fmla="*/ 89 h 90"/>
                  <a:gd name="T16" fmla="*/ 91 w 91"/>
                  <a:gd name="T17" fmla="*/ 90 h 90"/>
                  <a:gd name="T18" fmla="*/ 61 w 91"/>
                  <a:gd name="T19" fmla="*/ 88 h 90"/>
                  <a:gd name="T20" fmla="*/ 88 w 91"/>
                  <a:gd name="T21" fmla="*/ 88 h 90"/>
                  <a:gd name="T22" fmla="*/ 3 w 91"/>
                  <a:gd name="T23" fmla="*/ 2 h 90"/>
                  <a:gd name="T24" fmla="*/ 3 w 91"/>
                  <a:gd name="T25" fmla="*/ 29 h 90"/>
                  <a:gd name="T26" fmla="*/ 61 w 91"/>
                  <a:gd name="T27"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0">
                    <a:moveTo>
                      <a:pt x="91" y="90"/>
                    </a:moveTo>
                    <a:cubicBezTo>
                      <a:pt x="59" y="90"/>
                      <a:pt x="59" y="90"/>
                      <a:pt x="59" y="90"/>
                    </a:cubicBezTo>
                    <a:cubicBezTo>
                      <a:pt x="59" y="89"/>
                      <a:pt x="59" y="89"/>
                      <a:pt x="59" y="89"/>
                    </a:cubicBezTo>
                    <a:cubicBezTo>
                      <a:pt x="59" y="58"/>
                      <a:pt x="33" y="32"/>
                      <a:pt x="1" y="32"/>
                    </a:cubicBezTo>
                    <a:cubicBezTo>
                      <a:pt x="0" y="32"/>
                      <a:pt x="0" y="32"/>
                      <a:pt x="0" y="32"/>
                    </a:cubicBezTo>
                    <a:cubicBezTo>
                      <a:pt x="0" y="0"/>
                      <a:pt x="0" y="0"/>
                      <a:pt x="0" y="0"/>
                    </a:cubicBezTo>
                    <a:cubicBezTo>
                      <a:pt x="1" y="0"/>
                      <a:pt x="1" y="0"/>
                      <a:pt x="1" y="0"/>
                    </a:cubicBezTo>
                    <a:cubicBezTo>
                      <a:pt x="51" y="0"/>
                      <a:pt x="91" y="40"/>
                      <a:pt x="91" y="89"/>
                    </a:cubicBezTo>
                    <a:lnTo>
                      <a:pt x="91" y="90"/>
                    </a:lnTo>
                    <a:close/>
                    <a:moveTo>
                      <a:pt x="61" y="88"/>
                    </a:moveTo>
                    <a:cubicBezTo>
                      <a:pt x="88" y="88"/>
                      <a:pt x="88" y="88"/>
                      <a:pt x="88" y="88"/>
                    </a:cubicBezTo>
                    <a:cubicBezTo>
                      <a:pt x="88" y="41"/>
                      <a:pt x="50" y="3"/>
                      <a:pt x="3" y="2"/>
                    </a:cubicBezTo>
                    <a:cubicBezTo>
                      <a:pt x="3" y="29"/>
                      <a:pt x="3" y="29"/>
                      <a:pt x="3" y="29"/>
                    </a:cubicBezTo>
                    <a:cubicBezTo>
                      <a:pt x="35" y="30"/>
                      <a:pt x="61" y="56"/>
                      <a:pt x="61" y="8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8" name="Freeform 74"/>
              <p:cNvSpPr>
                <a:spLocks noEditPoints="1"/>
              </p:cNvSpPr>
              <p:nvPr/>
            </p:nvSpPr>
            <p:spPr bwMode="auto">
              <a:xfrm>
                <a:off x="-2193925" y="6048375"/>
                <a:ext cx="347662" cy="342900"/>
              </a:xfrm>
              <a:custGeom>
                <a:avLst/>
                <a:gdLst>
                  <a:gd name="T0" fmla="*/ 91 w 91"/>
                  <a:gd name="T1" fmla="*/ 91 h 91"/>
                  <a:gd name="T2" fmla="*/ 89 w 91"/>
                  <a:gd name="T3" fmla="*/ 91 h 91"/>
                  <a:gd name="T4" fmla="*/ 0 w 91"/>
                  <a:gd name="T5" fmla="*/ 1 h 91"/>
                  <a:gd name="T6" fmla="*/ 0 w 91"/>
                  <a:gd name="T7" fmla="*/ 0 h 91"/>
                  <a:gd name="T8" fmla="*/ 32 w 91"/>
                  <a:gd name="T9" fmla="*/ 0 h 91"/>
                  <a:gd name="T10" fmla="*/ 32 w 91"/>
                  <a:gd name="T11" fmla="*/ 1 h 91"/>
                  <a:gd name="T12" fmla="*/ 89 w 91"/>
                  <a:gd name="T13" fmla="*/ 59 h 91"/>
                  <a:gd name="T14" fmla="*/ 91 w 91"/>
                  <a:gd name="T15" fmla="*/ 59 h 91"/>
                  <a:gd name="T16" fmla="*/ 91 w 91"/>
                  <a:gd name="T17" fmla="*/ 91 h 91"/>
                  <a:gd name="T18" fmla="*/ 2 w 91"/>
                  <a:gd name="T19" fmla="*/ 2 h 91"/>
                  <a:gd name="T20" fmla="*/ 88 w 91"/>
                  <a:gd name="T21" fmla="*/ 88 h 91"/>
                  <a:gd name="T22" fmla="*/ 88 w 91"/>
                  <a:gd name="T23" fmla="*/ 61 h 91"/>
                  <a:gd name="T24" fmla="*/ 30 w 91"/>
                  <a:gd name="T25" fmla="*/ 2 h 91"/>
                  <a:gd name="T26" fmla="*/ 2 w 91"/>
                  <a:gd name="T2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91" y="91"/>
                    </a:moveTo>
                    <a:cubicBezTo>
                      <a:pt x="89" y="91"/>
                      <a:pt x="89" y="91"/>
                      <a:pt x="89" y="91"/>
                    </a:cubicBezTo>
                    <a:cubicBezTo>
                      <a:pt x="40" y="91"/>
                      <a:pt x="0" y="51"/>
                      <a:pt x="0" y="1"/>
                    </a:cubicBezTo>
                    <a:cubicBezTo>
                      <a:pt x="0" y="0"/>
                      <a:pt x="0" y="0"/>
                      <a:pt x="0" y="0"/>
                    </a:cubicBezTo>
                    <a:cubicBezTo>
                      <a:pt x="32" y="0"/>
                      <a:pt x="32" y="0"/>
                      <a:pt x="32" y="0"/>
                    </a:cubicBezTo>
                    <a:cubicBezTo>
                      <a:pt x="32" y="1"/>
                      <a:pt x="32" y="1"/>
                      <a:pt x="32" y="1"/>
                    </a:cubicBezTo>
                    <a:cubicBezTo>
                      <a:pt x="32" y="33"/>
                      <a:pt x="58" y="59"/>
                      <a:pt x="89" y="59"/>
                    </a:cubicBezTo>
                    <a:cubicBezTo>
                      <a:pt x="91" y="59"/>
                      <a:pt x="91" y="59"/>
                      <a:pt x="91" y="59"/>
                    </a:cubicBezTo>
                    <a:lnTo>
                      <a:pt x="91" y="91"/>
                    </a:lnTo>
                    <a:close/>
                    <a:moveTo>
                      <a:pt x="2" y="2"/>
                    </a:moveTo>
                    <a:cubicBezTo>
                      <a:pt x="3" y="49"/>
                      <a:pt x="41" y="88"/>
                      <a:pt x="88" y="88"/>
                    </a:cubicBezTo>
                    <a:cubicBezTo>
                      <a:pt x="88" y="61"/>
                      <a:pt x="88" y="61"/>
                      <a:pt x="88" y="61"/>
                    </a:cubicBezTo>
                    <a:cubicBezTo>
                      <a:pt x="56" y="61"/>
                      <a:pt x="30" y="35"/>
                      <a:pt x="30" y="2"/>
                    </a:cubicBezTo>
                    <a:lnTo>
                      <a:pt x="2" y="2"/>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9" name="Freeform 75"/>
              <p:cNvSpPr>
                <a:spLocks noEditPoints="1"/>
              </p:cNvSpPr>
              <p:nvPr/>
            </p:nvSpPr>
            <p:spPr bwMode="auto">
              <a:xfrm>
                <a:off x="-2082800" y="6048375"/>
                <a:ext cx="236537" cy="228600"/>
              </a:xfrm>
              <a:custGeom>
                <a:avLst/>
                <a:gdLst>
                  <a:gd name="T0" fmla="*/ 62 w 62"/>
                  <a:gd name="T1" fmla="*/ 61 h 61"/>
                  <a:gd name="T2" fmla="*/ 60 w 62"/>
                  <a:gd name="T3" fmla="*/ 61 h 61"/>
                  <a:gd name="T4" fmla="*/ 0 w 62"/>
                  <a:gd name="T5" fmla="*/ 1 h 61"/>
                  <a:gd name="T6" fmla="*/ 0 w 62"/>
                  <a:gd name="T7" fmla="*/ 0 h 61"/>
                  <a:gd name="T8" fmla="*/ 32 w 62"/>
                  <a:gd name="T9" fmla="*/ 0 h 61"/>
                  <a:gd name="T10" fmla="*/ 32 w 62"/>
                  <a:gd name="T11" fmla="*/ 1 h 61"/>
                  <a:gd name="T12" fmla="*/ 60 w 62"/>
                  <a:gd name="T13" fmla="*/ 29 h 61"/>
                  <a:gd name="T14" fmla="*/ 62 w 62"/>
                  <a:gd name="T15" fmla="*/ 29 h 61"/>
                  <a:gd name="T16" fmla="*/ 62 w 62"/>
                  <a:gd name="T17" fmla="*/ 61 h 61"/>
                  <a:gd name="T18" fmla="*/ 3 w 62"/>
                  <a:gd name="T19" fmla="*/ 2 h 61"/>
                  <a:gd name="T20" fmla="*/ 59 w 62"/>
                  <a:gd name="T21" fmla="*/ 59 h 61"/>
                  <a:gd name="T22" fmla="*/ 59 w 62"/>
                  <a:gd name="T23" fmla="*/ 32 h 61"/>
                  <a:gd name="T24" fmla="*/ 30 w 62"/>
                  <a:gd name="T25" fmla="*/ 2 h 61"/>
                  <a:gd name="T26" fmla="*/ 3 w 62"/>
                  <a:gd name="T2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61">
                    <a:moveTo>
                      <a:pt x="62" y="61"/>
                    </a:moveTo>
                    <a:cubicBezTo>
                      <a:pt x="60" y="61"/>
                      <a:pt x="60" y="61"/>
                      <a:pt x="60" y="61"/>
                    </a:cubicBezTo>
                    <a:cubicBezTo>
                      <a:pt x="27" y="61"/>
                      <a:pt x="0" y="34"/>
                      <a:pt x="0" y="1"/>
                    </a:cubicBezTo>
                    <a:cubicBezTo>
                      <a:pt x="0" y="0"/>
                      <a:pt x="0" y="0"/>
                      <a:pt x="0" y="0"/>
                    </a:cubicBezTo>
                    <a:cubicBezTo>
                      <a:pt x="32" y="0"/>
                      <a:pt x="32" y="0"/>
                      <a:pt x="32" y="0"/>
                    </a:cubicBezTo>
                    <a:cubicBezTo>
                      <a:pt x="32" y="1"/>
                      <a:pt x="32" y="1"/>
                      <a:pt x="32" y="1"/>
                    </a:cubicBezTo>
                    <a:cubicBezTo>
                      <a:pt x="32" y="17"/>
                      <a:pt x="45" y="29"/>
                      <a:pt x="60" y="29"/>
                    </a:cubicBezTo>
                    <a:cubicBezTo>
                      <a:pt x="62" y="29"/>
                      <a:pt x="62" y="29"/>
                      <a:pt x="62" y="29"/>
                    </a:cubicBezTo>
                    <a:lnTo>
                      <a:pt x="62" y="61"/>
                    </a:lnTo>
                    <a:close/>
                    <a:moveTo>
                      <a:pt x="3" y="2"/>
                    </a:moveTo>
                    <a:cubicBezTo>
                      <a:pt x="3" y="33"/>
                      <a:pt x="28" y="58"/>
                      <a:pt x="59" y="59"/>
                    </a:cubicBezTo>
                    <a:cubicBezTo>
                      <a:pt x="59" y="32"/>
                      <a:pt x="59" y="32"/>
                      <a:pt x="59" y="32"/>
                    </a:cubicBezTo>
                    <a:cubicBezTo>
                      <a:pt x="43" y="31"/>
                      <a:pt x="30" y="18"/>
                      <a:pt x="30" y="2"/>
                    </a:cubicBezTo>
                    <a:lnTo>
                      <a:pt x="3" y="2"/>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0" name="Freeform 76"/>
              <p:cNvSpPr>
                <a:spLocks noEditPoints="1"/>
              </p:cNvSpPr>
              <p:nvPr/>
            </p:nvSpPr>
            <p:spPr bwMode="auto">
              <a:xfrm>
                <a:off x="-2082800" y="5826125"/>
                <a:ext cx="236537" cy="228600"/>
              </a:xfrm>
              <a:custGeom>
                <a:avLst/>
                <a:gdLst>
                  <a:gd name="T0" fmla="*/ 32 w 62"/>
                  <a:gd name="T1" fmla="*/ 61 h 61"/>
                  <a:gd name="T2" fmla="*/ 0 w 62"/>
                  <a:gd name="T3" fmla="*/ 61 h 61"/>
                  <a:gd name="T4" fmla="*/ 0 w 62"/>
                  <a:gd name="T5" fmla="*/ 60 h 61"/>
                  <a:gd name="T6" fmla="*/ 60 w 62"/>
                  <a:gd name="T7" fmla="*/ 0 h 61"/>
                  <a:gd name="T8" fmla="*/ 62 w 62"/>
                  <a:gd name="T9" fmla="*/ 0 h 61"/>
                  <a:gd name="T10" fmla="*/ 62 w 62"/>
                  <a:gd name="T11" fmla="*/ 32 h 61"/>
                  <a:gd name="T12" fmla="*/ 60 w 62"/>
                  <a:gd name="T13" fmla="*/ 32 h 61"/>
                  <a:gd name="T14" fmla="*/ 32 w 62"/>
                  <a:gd name="T15" fmla="*/ 60 h 61"/>
                  <a:gd name="T16" fmla="*/ 32 w 62"/>
                  <a:gd name="T17" fmla="*/ 61 h 61"/>
                  <a:gd name="T18" fmla="*/ 3 w 62"/>
                  <a:gd name="T19" fmla="*/ 59 h 61"/>
                  <a:gd name="T20" fmla="*/ 30 w 62"/>
                  <a:gd name="T21" fmla="*/ 59 h 61"/>
                  <a:gd name="T22" fmla="*/ 59 w 62"/>
                  <a:gd name="T23" fmla="*/ 30 h 61"/>
                  <a:gd name="T24" fmla="*/ 59 w 62"/>
                  <a:gd name="T25" fmla="*/ 3 h 61"/>
                  <a:gd name="T26" fmla="*/ 3 w 62"/>
                  <a:gd name="T27"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61">
                    <a:moveTo>
                      <a:pt x="32" y="61"/>
                    </a:moveTo>
                    <a:cubicBezTo>
                      <a:pt x="0" y="61"/>
                      <a:pt x="0" y="61"/>
                      <a:pt x="0" y="61"/>
                    </a:cubicBezTo>
                    <a:cubicBezTo>
                      <a:pt x="0" y="60"/>
                      <a:pt x="0" y="60"/>
                      <a:pt x="0" y="60"/>
                    </a:cubicBezTo>
                    <a:cubicBezTo>
                      <a:pt x="0" y="27"/>
                      <a:pt x="27" y="0"/>
                      <a:pt x="60" y="0"/>
                    </a:cubicBezTo>
                    <a:cubicBezTo>
                      <a:pt x="62" y="0"/>
                      <a:pt x="62" y="0"/>
                      <a:pt x="62" y="0"/>
                    </a:cubicBezTo>
                    <a:cubicBezTo>
                      <a:pt x="62" y="32"/>
                      <a:pt x="62" y="32"/>
                      <a:pt x="62" y="32"/>
                    </a:cubicBezTo>
                    <a:cubicBezTo>
                      <a:pt x="60" y="32"/>
                      <a:pt x="60" y="32"/>
                      <a:pt x="60" y="32"/>
                    </a:cubicBezTo>
                    <a:cubicBezTo>
                      <a:pt x="45" y="32"/>
                      <a:pt x="32" y="45"/>
                      <a:pt x="32" y="60"/>
                    </a:cubicBezTo>
                    <a:lnTo>
                      <a:pt x="32" y="61"/>
                    </a:lnTo>
                    <a:close/>
                    <a:moveTo>
                      <a:pt x="3" y="59"/>
                    </a:moveTo>
                    <a:cubicBezTo>
                      <a:pt x="30" y="59"/>
                      <a:pt x="30" y="59"/>
                      <a:pt x="30" y="59"/>
                    </a:cubicBezTo>
                    <a:cubicBezTo>
                      <a:pt x="30" y="43"/>
                      <a:pt x="43" y="30"/>
                      <a:pt x="59" y="30"/>
                    </a:cubicBezTo>
                    <a:cubicBezTo>
                      <a:pt x="59" y="3"/>
                      <a:pt x="59" y="3"/>
                      <a:pt x="59" y="3"/>
                    </a:cubicBezTo>
                    <a:cubicBezTo>
                      <a:pt x="28" y="3"/>
                      <a:pt x="3" y="28"/>
                      <a:pt x="3" y="59"/>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1" name="Freeform 77"/>
              <p:cNvSpPr>
                <a:spLocks noEditPoints="1"/>
              </p:cNvSpPr>
              <p:nvPr/>
            </p:nvSpPr>
            <p:spPr bwMode="auto">
              <a:xfrm>
                <a:off x="-1857375" y="5826125"/>
                <a:ext cx="231775" cy="228600"/>
              </a:xfrm>
              <a:custGeom>
                <a:avLst/>
                <a:gdLst>
                  <a:gd name="T0" fmla="*/ 61 w 61"/>
                  <a:gd name="T1" fmla="*/ 61 h 61"/>
                  <a:gd name="T2" fmla="*/ 30 w 61"/>
                  <a:gd name="T3" fmla="*/ 61 h 61"/>
                  <a:gd name="T4" fmla="*/ 30 w 61"/>
                  <a:gd name="T5" fmla="*/ 60 h 61"/>
                  <a:gd name="T6" fmla="*/ 1 w 61"/>
                  <a:gd name="T7" fmla="*/ 32 h 61"/>
                  <a:gd name="T8" fmla="*/ 0 w 61"/>
                  <a:gd name="T9" fmla="*/ 32 h 61"/>
                  <a:gd name="T10" fmla="*/ 0 w 61"/>
                  <a:gd name="T11" fmla="*/ 0 h 61"/>
                  <a:gd name="T12" fmla="*/ 1 w 61"/>
                  <a:gd name="T13" fmla="*/ 0 h 61"/>
                  <a:gd name="T14" fmla="*/ 61 w 61"/>
                  <a:gd name="T15" fmla="*/ 60 h 61"/>
                  <a:gd name="T16" fmla="*/ 61 w 61"/>
                  <a:gd name="T17" fmla="*/ 61 h 61"/>
                  <a:gd name="T18" fmla="*/ 32 w 61"/>
                  <a:gd name="T19" fmla="*/ 59 h 61"/>
                  <a:gd name="T20" fmla="*/ 59 w 61"/>
                  <a:gd name="T21" fmla="*/ 59 h 61"/>
                  <a:gd name="T22" fmla="*/ 3 w 61"/>
                  <a:gd name="T23" fmla="*/ 3 h 61"/>
                  <a:gd name="T24" fmla="*/ 3 w 61"/>
                  <a:gd name="T25" fmla="*/ 30 h 61"/>
                  <a:gd name="T26" fmla="*/ 32 w 61"/>
                  <a:gd name="T27"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61" y="61"/>
                    </a:moveTo>
                    <a:cubicBezTo>
                      <a:pt x="30" y="61"/>
                      <a:pt x="30" y="61"/>
                      <a:pt x="30" y="61"/>
                    </a:cubicBezTo>
                    <a:cubicBezTo>
                      <a:pt x="30" y="60"/>
                      <a:pt x="30" y="60"/>
                      <a:pt x="30" y="60"/>
                    </a:cubicBezTo>
                    <a:cubicBezTo>
                      <a:pt x="30" y="45"/>
                      <a:pt x="17" y="32"/>
                      <a:pt x="1" y="32"/>
                    </a:cubicBezTo>
                    <a:cubicBezTo>
                      <a:pt x="0" y="32"/>
                      <a:pt x="0" y="32"/>
                      <a:pt x="0" y="32"/>
                    </a:cubicBezTo>
                    <a:cubicBezTo>
                      <a:pt x="0" y="0"/>
                      <a:pt x="0" y="0"/>
                      <a:pt x="0" y="0"/>
                    </a:cubicBezTo>
                    <a:cubicBezTo>
                      <a:pt x="1" y="0"/>
                      <a:pt x="1" y="0"/>
                      <a:pt x="1" y="0"/>
                    </a:cubicBezTo>
                    <a:cubicBezTo>
                      <a:pt x="34" y="0"/>
                      <a:pt x="61" y="27"/>
                      <a:pt x="61" y="60"/>
                    </a:cubicBezTo>
                    <a:lnTo>
                      <a:pt x="61" y="61"/>
                    </a:lnTo>
                    <a:close/>
                    <a:moveTo>
                      <a:pt x="32" y="59"/>
                    </a:moveTo>
                    <a:cubicBezTo>
                      <a:pt x="59" y="59"/>
                      <a:pt x="59" y="59"/>
                      <a:pt x="59" y="59"/>
                    </a:cubicBezTo>
                    <a:cubicBezTo>
                      <a:pt x="58" y="28"/>
                      <a:pt x="33" y="3"/>
                      <a:pt x="3" y="3"/>
                    </a:cubicBezTo>
                    <a:cubicBezTo>
                      <a:pt x="3" y="30"/>
                      <a:pt x="3" y="30"/>
                      <a:pt x="3" y="30"/>
                    </a:cubicBezTo>
                    <a:cubicBezTo>
                      <a:pt x="18" y="30"/>
                      <a:pt x="31" y="43"/>
                      <a:pt x="32" y="59"/>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2" name="Freeform 78"/>
              <p:cNvSpPr>
                <a:spLocks/>
              </p:cNvSpPr>
              <p:nvPr/>
            </p:nvSpPr>
            <p:spPr bwMode="auto">
              <a:xfrm>
                <a:off x="-1854200" y="6051550"/>
                <a:ext cx="225425" cy="222250"/>
              </a:xfrm>
              <a:custGeom>
                <a:avLst/>
                <a:gdLst>
                  <a:gd name="T0" fmla="*/ 0 w 59"/>
                  <a:gd name="T1" fmla="*/ 30 h 59"/>
                  <a:gd name="T2" fmla="*/ 0 w 59"/>
                  <a:gd name="T3" fmla="*/ 59 h 59"/>
                  <a:gd name="T4" fmla="*/ 59 w 59"/>
                  <a:gd name="T5" fmla="*/ 0 h 59"/>
                  <a:gd name="T6" fmla="*/ 30 w 59"/>
                  <a:gd name="T7" fmla="*/ 0 h 59"/>
                  <a:gd name="T8" fmla="*/ 0 w 59"/>
                  <a:gd name="T9" fmla="*/ 30 h 59"/>
                </a:gdLst>
                <a:ahLst/>
                <a:cxnLst>
                  <a:cxn ang="0">
                    <a:pos x="T0" y="T1"/>
                  </a:cxn>
                  <a:cxn ang="0">
                    <a:pos x="T2" y="T3"/>
                  </a:cxn>
                  <a:cxn ang="0">
                    <a:pos x="T4" y="T5"/>
                  </a:cxn>
                  <a:cxn ang="0">
                    <a:pos x="T6" y="T7"/>
                  </a:cxn>
                  <a:cxn ang="0">
                    <a:pos x="T8" y="T9"/>
                  </a:cxn>
                </a:cxnLst>
                <a:rect l="0" t="0" r="r" b="b"/>
                <a:pathLst>
                  <a:path w="59" h="59">
                    <a:moveTo>
                      <a:pt x="0" y="30"/>
                    </a:moveTo>
                    <a:cubicBezTo>
                      <a:pt x="0" y="59"/>
                      <a:pt x="0" y="59"/>
                      <a:pt x="0" y="59"/>
                    </a:cubicBezTo>
                    <a:cubicBezTo>
                      <a:pt x="33" y="59"/>
                      <a:pt x="59" y="33"/>
                      <a:pt x="59" y="0"/>
                    </a:cubicBezTo>
                    <a:cubicBezTo>
                      <a:pt x="30" y="0"/>
                      <a:pt x="30" y="0"/>
                      <a:pt x="30" y="0"/>
                    </a:cubicBezTo>
                    <a:cubicBezTo>
                      <a:pt x="30" y="17"/>
                      <a:pt x="17" y="30"/>
                      <a:pt x="0" y="3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3" name="Freeform 79"/>
              <p:cNvSpPr>
                <a:spLocks noEditPoints="1"/>
              </p:cNvSpPr>
              <p:nvPr/>
            </p:nvSpPr>
            <p:spPr bwMode="auto">
              <a:xfrm>
                <a:off x="-1857375" y="6048375"/>
                <a:ext cx="122237" cy="120650"/>
              </a:xfrm>
              <a:custGeom>
                <a:avLst/>
                <a:gdLst>
                  <a:gd name="T0" fmla="*/ 1 w 32"/>
                  <a:gd name="T1" fmla="*/ 32 h 32"/>
                  <a:gd name="T2" fmla="*/ 0 w 32"/>
                  <a:gd name="T3" fmla="*/ 32 h 32"/>
                  <a:gd name="T4" fmla="*/ 0 w 32"/>
                  <a:gd name="T5" fmla="*/ 0 h 32"/>
                  <a:gd name="T6" fmla="*/ 32 w 32"/>
                  <a:gd name="T7" fmla="*/ 0 h 32"/>
                  <a:gd name="T8" fmla="*/ 32 w 32"/>
                  <a:gd name="T9" fmla="*/ 1 h 32"/>
                  <a:gd name="T10" fmla="*/ 1 w 32"/>
                  <a:gd name="T11" fmla="*/ 32 h 32"/>
                  <a:gd name="T12" fmla="*/ 3 w 32"/>
                  <a:gd name="T13" fmla="*/ 2 h 32"/>
                  <a:gd name="T14" fmla="*/ 3 w 32"/>
                  <a:gd name="T15" fmla="*/ 29 h 32"/>
                  <a:gd name="T16" fmla="*/ 30 w 32"/>
                  <a:gd name="T17" fmla="*/ 2 h 32"/>
                  <a:gd name="T18" fmla="*/ 3 w 32"/>
                  <a:gd name="T1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 y="32"/>
                    </a:moveTo>
                    <a:cubicBezTo>
                      <a:pt x="0" y="32"/>
                      <a:pt x="0" y="32"/>
                      <a:pt x="0" y="32"/>
                    </a:cubicBezTo>
                    <a:cubicBezTo>
                      <a:pt x="0" y="0"/>
                      <a:pt x="0" y="0"/>
                      <a:pt x="0" y="0"/>
                    </a:cubicBezTo>
                    <a:cubicBezTo>
                      <a:pt x="32" y="0"/>
                      <a:pt x="32" y="0"/>
                      <a:pt x="32" y="0"/>
                    </a:cubicBezTo>
                    <a:cubicBezTo>
                      <a:pt x="32" y="1"/>
                      <a:pt x="32" y="1"/>
                      <a:pt x="32" y="1"/>
                    </a:cubicBezTo>
                    <a:cubicBezTo>
                      <a:pt x="32" y="18"/>
                      <a:pt x="18" y="32"/>
                      <a:pt x="1" y="32"/>
                    </a:cubicBezTo>
                    <a:close/>
                    <a:moveTo>
                      <a:pt x="3" y="2"/>
                    </a:moveTo>
                    <a:cubicBezTo>
                      <a:pt x="3" y="29"/>
                      <a:pt x="3" y="29"/>
                      <a:pt x="3" y="29"/>
                    </a:cubicBezTo>
                    <a:cubicBezTo>
                      <a:pt x="17" y="29"/>
                      <a:pt x="29" y="17"/>
                      <a:pt x="30" y="2"/>
                    </a:cubicBezTo>
                    <a:lnTo>
                      <a:pt x="3" y="2"/>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0" name="Freeform 80"/>
              <p:cNvSpPr>
                <a:spLocks/>
              </p:cNvSpPr>
              <p:nvPr/>
            </p:nvSpPr>
            <p:spPr bwMode="auto">
              <a:xfrm>
                <a:off x="-1965325" y="6051550"/>
                <a:ext cx="111125" cy="112712"/>
              </a:xfrm>
              <a:custGeom>
                <a:avLst/>
                <a:gdLst>
                  <a:gd name="T0" fmla="*/ 0 w 29"/>
                  <a:gd name="T1" fmla="*/ 0 h 30"/>
                  <a:gd name="T2" fmla="*/ 29 w 29"/>
                  <a:gd name="T3" fmla="*/ 30 h 30"/>
                  <a:gd name="T4" fmla="*/ 29 w 29"/>
                  <a:gd name="T5" fmla="*/ 0 h 30"/>
                  <a:gd name="T6" fmla="*/ 0 w 29"/>
                  <a:gd name="T7" fmla="*/ 0 h 30"/>
                </a:gdLst>
                <a:ahLst/>
                <a:cxnLst>
                  <a:cxn ang="0">
                    <a:pos x="T0" y="T1"/>
                  </a:cxn>
                  <a:cxn ang="0">
                    <a:pos x="T2" y="T3"/>
                  </a:cxn>
                  <a:cxn ang="0">
                    <a:pos x="T4" y="T5"/>
                  </a:cxn>
                  <a:cxn ang="0">
                    <a:pos x="T6" y="T7"/>
                  </a:cxn>
                </a:cxnLst>
                <a:rect l="0" t="0" r="r" b="b"/>
                <a:pathLst>
                  <a:path w="29" h="30">
                    <a:moveTo>
                      <a:pt x="0" y="0"/>
                    </a:moveTo>
                    <a:cubicBezTo>
                      <a:pt x="0" y="17"/>
                      <a:pt x="13" y="30"/>
                      <a:pt x="29" y="30"/>
                    </a:cubicBezTo>
                    <a:cubicBezTo>
                      <a:pt x="29" y="0"/>
                      <a:pt x="29" y="0"/>
                      <a:pt x="29" y="0"/>
                    </a:cubicBezTo>
                    <a:lnTo>
                      <a:pt x="0" y="0"/>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1" name="Freeform 81"/>
              <p:cNvSpPr>
                <a:spLocks noEditPoints="1"/>
              </p:cNvSpPr>
              <p:nvPr/>
            </p:nvSpPr>
            <p:spPr bwMode="auto">
              <a:xfrm>
                <a:off x="-1968500" y="5938838"/>
                <a:ext cx="122237" cy="115887"/>
              </a:xfrm>
              <a:custGeom>
                <a:avLst/>
                <a:gdLst>
                  <a:gd name="T0" fmla="*/ 32 w 32"/>
                  <a:gd name="T1" fmla="*/ 31 h 31"/>
                  <a:gd name="T2" fmla="*/ 0 w 32"/>
                  <a:gd name="T3" fmla="*/ 31 h 31"/>
                  <a:gd name="T4" fmla="*/ 0 w 32"/>
                  <a:gd name="T5" fmla="*/ 30 h 31"/>
                  <a:gd name="T6" fmla="*/ 30 w 32"/>
                  <a:gd name="T7" fmla="*/ 0 h 31"/>
                  <a:gd name="T8" fmla="*/ 32 w 32"/>
                  <a:gd name="T9" fmla="*/ 0 h 31"/>
                  <a:gd name="T10" fmla="*/ 32 w 32"/>
                  <a:gd name="T11" fmla="*/ 31 h 31"/>
                  <a:gd name="T12" fmla="*/ 2 w 32"/>
                  <a:gd name="T13" fmla="*/ 29 h 31"/>
                  <a:gd name="T14" fmla="*/ 29 w 32"/>
                  <a:gd name="T15" fmla="*/ 29 h 31"/>
                  <a:gd name="T16" fmla="*/ 29 w 32"/>
                  <a:gd name="T17" fmla="*/ 2 h 31"/>
                  <a:gd name="T18" fmla="*/ 2 w 32"/>
                  <a:gd name="T19"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32" y="31"/>
                    </a:moveTo>
                    <a:cubicBezTo>
                      <a:pt x="0" y="31"/>
                      <a:pt x="0" y="31"/>
                      <a:pt x="0" y="31"/>
                    </a:cubicBezTo>
                    <a:cubicBezTo>
                      <a:pt x="0" y="30"/>
                      <a:pt x="0" y="30"/>
                      <a:pt x="0" y="30"/>
                    </a:cubicBezTo>
                    <a:cubicBezTo>
                      <a:pt x="0" y="13"/>
                      <a:pt x="14" y="0"/>
                      <a:pt x="30" y="0"/>
                    </a:cubicBezTo>
                    <a:cubicBezTo>
                      <a:pt x="32" y="0"/>
                      <a:pt x="32" y="0"/>
                      <a:pt x="32" y="0"/>
                    </a:cubicBezTo>
                    <a:lnTo>
                      <a:pt x="32" y="31"/>
                    </a:lnTo>
                    <a:close/>
                    <a:moveTo>
                      <a:pt x="2" y="29"/>
                    </a:moveTo>
                    <a:cubicBezTo>
                      <a:pt x="29" y="29"/>
                      <a:pt x="29" y="29"/>
                      <a:pt x="29" y="29"/>
                    </a:cubicBezTo>
                    <a:cubicBezTo>
                      <a:pt x="29" y="2"/>
                      <a:pt x="29" y="2"/>
                      <a:pt x="29" y="2"/>
                    </a:cubicBezTo>
                    <a:cubicBezTo>
                      <a:pt x="15" y="3"/>
                      <a:pt x="3" y="14"/>
                      <a:pt x="2" y="29"/>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2" name="Freeform 82"/>
              <p:cNvSpPr>
                <a:spLocks/>
              </p:cNvSpPr>
              <p:nvPr/>
            </p:nvSpPr>
            <p:spPr bwMode="auto">
              <a:xfrm>
                <a:off x="-1854200" y="5942013"/>
                <a:ext cx="114300" cy="109537"/>
              </a:xfrm>
              <a:custGeom>
                <a:avLst/>
                <a:gdLst>
                  <a:gd name="T0" fmla="*/ 30 w 30"/>
                  <a:gd name="T1" fmla="*/ 29 h 29"/>
                  <a:gd name="T2" fmla="*/ 0 w 30"/>
                  <a:gd name="T3" fmla="*/ 0 h 29"/>
                  <a:gd name="T4" fmla="*/ 0 w 30"/>
                  <a:gd name="T5" fmla="*/ 29 h 29"/>
                  <a:gd name="T6" fmla="*/ 30 w 30"/>
                  <a:gd name="T7" fmla="*/ 29 h 29"/>
                </a:gdLst>
                <a:ahLst/>
                <a:cxnLst>
                  <a:cxn ang="0">
                    <a:pos x="T0" y="T1"/>
                  </a:cxn>
                  <a:cxn ang="0">
                    <a:pos x="T2" y="T3"/>
                  </a:cxn>
                  <a:cxn ang="0">
                    <a:pos x="T4" y="T5"/>
                  </a:cxn>
                  <a:cxn ang="0">
                    <a:pos x="T6" y="T7"/>
                  </a:cxn>
                </a:cxnLst>
                <a:rect l="0" t="0" r="r" b="b"/>
                <a:pathLst>
                  <a:path w="30" h="29">
                    <a:moveTo>
                      <a:pt x="30" y="29"/>
                    </a:moveTo>
                    <a:cubicBezTo>
                      <a:pt x="30" y="13"/>
                      <a:pt x="17" y="0"/>
                      <a:pt x="0" y="0"/>
                    </a:cubicBezTo>
                    <a:cubicBezTo>
                      <a:pt x="0" y="29"/>
                      <a:pt x="0" y="29"/>
                      <a:pt x="0" y="29"/>
                    </a:cubicBezTo>
                    <a:lnTo>
                      <a:pt x="30" y="29"/>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115" name="Group 2114"/>
            <p:cNvGrpSpPr/>
            <p:nvPr/>
          </p:nvGrpSpPr>
          <p:grpSpPr>
            <a:xfrm>
              <a:off x="-2193925" y="4883150"/>
              <a:ext cx="684212" cy="671513"/>
              <a:chOff x="-2193925" y="4883150"/>
              <a:chExt cx="684212" cy="671513"/>
            </a:xfrm>
          </p:grpSpPr>
          <p:sp>
            <p:nvSpPr>
              <p:cNvPr id="2083" name="Freeform 83"/>
              <p:cNvSpPr>
                <a:spLocks noEditPoints="1"/>
              </p:cNvSpPr>
              <p:nvPr/>
            </p:nvSpPr>
            <p:spPr bwMode="auto">
              <a:xfrm>
                <a:off x="-2193925" y="4883150"/>
                <a:ext cx="347662" cy="339725"/>
              </a:xfrm>
              <a:custGeom>
                <a:avLst/>
                <a:gdLst>
                  <a:gd name="T0" fmla="*/ 32 w 91"/>
                  <a:gd name="T1" fmla="*/ 90 h 90"/>
                  <a:gd name="T2" fmla="*/ 0 w 91"/>
                  <a:gd name="T3" fmla="*/ 90 h 90"/>
                  <a:gd name="T4" fmla="*/ 0 w 91"/>
                  <a:gd name="T5" fmla="*/ 89 h 90"/>
                  <a:gd name="T6" fmla="*/ 89 w 91"/>
                  <a:gd name="T7" fmla="*/ 0 h 90"/>
                  <a:gd name="T8" fmla="*/ 91 w 91"/>
                  <a:gd name="T9" fmla="*/ 0 h 90"/>
                  <a:gd name="T10" fmla="*/ 91 w 91"/>
                  <a:gd name="T11" fmla="*/ 31 h 90"/>
                  <a:gd name="T12" fmla="*/ 89 w 91"/>
                  <a:gd name="T13" fmla="*/ 31 h 90"/>
                  <a:gd name="T14" fmla="*/ 32 w 91"/>
                  <a:gd name="T15" fmla="*/ 89 h 90"/>
                  <a:gd name="T16" fmla="*/ 32 w 91"/>
                  <a:gd name="T17" fmla="*/ 90 h 90"/>
                  <a:gd name="T18" fmla="*/ 2 w 91"/>
                  <a:gd name="T19" fmla="*/ 88 h 90"/>
                  <a:gd name="T20" fmla="*/ 30 w 91"/>
                  <a:gd name="T21" fmla="*/ 88 h 90"/>
                  <a:gd name="T22" fmla="*/ 88 w 91"/>
                  <a:gd name="T23" fmla="*/ 29 h 90"/>
                  <a:gd name="T24" fmla="*/ 88 w 91"/>
                  <a:gd name="T25" fmla="*/ 2 h 90"/>
                  <a:gd name="T26" fmla="*/ 2 w 91"/>
                  <a:gd name="T27"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0">
                    <a:moveTo>
                      <a:pt x="32" y="90"/>
                    </a:moveTo>
                    <a:cubicBezTo>
                      <a:pt x="0" y="90"/>
                      <a:pt x="0" y="90"/>
                      <a:pt x="0" y="90"/>
                    </a:cubicBezTo>
                    <a:cubicBezTo>
                      <a:pt x="0" y="89"/>
                      <a:pt x="0" y="89"/>
                      <a:pt x="0" y="89"/>
                    </a:cubicBezTo>
                    <a:cubicBezTo>
                      <a:pt x="0" y="40"/>
                      <a:pt x="40" y="0"/>
                      <a:pt x="89" y="0"/>
                    </a:cubicBezTo>
                    <a:cubicBezTo>
                      <a:pt x="91" y="0"/>
                      <a:pt x="91" y="0"/>
                      <a:pt x="91" y="0"/>
                    </a:cubicBezTo>
                    <a:cubicBezTo>
                      <a:pt x="91" y="31"/>
                      <a:pt x="91" y="31"/>
                      <a:pt x="91" y="31"/>
                    </a:cubicBezTo>
                    <a:cubicBezTo>
                      <a:pt x="89" y="31"/>
                      <a:pt x="89" y="31"/>
                      <a:pt x="89" y="31"/>
                    </a:cubicBezTo>
                    <a:cubicBezTo>
                      <a:pt x="58" y="31"/>
                      <a:pt x="32" y="57"/>
                      <a:pt x="32" y="89"/>
                    </a:cubicBezTo>
                    <a:lnTo>
                      <a:pt x="32" y="90"/>
                    </a:lnTo>
                    <a:close/>
                    <a:moveTo>
                      <a:pt x="2" y="88"/>
                    </a:moveTo>
                    <a:cubicBezTo>
                      <a:pt x="30" y="88"/>
                      <a:pt x="30" y="88"/>
                      <a:pt x="30" y="88"/>
                    </a:cubicBezTo>
                    <a:cubicBezTo>
                      <a:pt x="30" y="56"/>
                      <a:pt x="56" y="30"/>
                      <a:pt x="88" y="29"/>
                    </a:cubicBezTo>
                    <a:cubicBezTo>
                      <a:pt x="88" y="2"/>
                      <a:pt x="88" y="2"/>
                      <a:pt x="88" y="2"/>
                    </a:cubicBezTo>
                    <a:cubicBezTo>
                      <a:pt x="41" y="3"/>
                      <a:pt x="3" y="41"/>
                      <a:pt x="2" y="8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4" name="Freeform 84"/>
              <p:cNvSpPr>
                <a:spLocks noEditPoints="1"/>
              </p:cNvSpPr>
              <p:nvPr/>
            </p:nvSpPr>
            <p:spPr bwMode="auto">
              <a:xfrm>
                <a:off x="-1857375" y="5214938"/>
                <a:ext cx="347662" cy="339725"/>
              </a:xfrm>
              <a:custGeom>
                <a:avLst/>
                <a:gdLst>
                  <a:gd name="T0" fmla="*/ 1 w 91"/>
                  <a:gd name="T1" fmla="*/ 90 h 90"/>
                  <a:gd name="T2" fmla="*/ 0 w 91"/>
                  <a:gd name="T3" fmla="*/ 90 h 90"/>
                  <a:gd name="T4" fmla="*/ 0 w 91"/>
                  <a:gd name="T5" fmla="*/ 58 h 90"/>
                  <a:gd name="T6" fmla="*/ 1 w 91"/>
                  <a:gd name="T7" fmla="*/ 58 h 90"/>
                  <a:gd name="T8" fmla="*/ 59 w 91"/>
                  <a:gd name="T9" fmla="*/ 1 h 90"/>
                  <a:gd name="T10" fmla="*/ 59 w 91"/>
                  <a:gd name="T11" fmla="*/ 0 h 90"/>
                  <a:gd name="T12" fmla="*/ 91 w 91"/>
                  <a:gd name="T13" fmla="*/ 0 h 90"/>
                  <a:gd name="T14" fmla="*/ 91 w 91"/>
                  <a:gd name="T15" fmla="*/ 1 h 90"/>
                  <a:gd name="T16" fmla="*/ 1 w 91"/>
                  <a:gd name="T17" fmla="*/ 90 h 90"/>
                  <a:gd name="T18" fmla="*/ 3 w 91"/>
                  <a:gd name="T19" fmla="*/ 61 h 90"/>
                  <a:gd name="T20" fmla="*/ 3 w 91"/>
                  <a:gd name="T21" fmla="*/ 88 h 90"/>
                  <a:gd name="T22" fmla="*/ 88 w 91"/>
                  <a:gd name="T23" fmla="*/ 2 h 90"/>
                  <a:gd name="T24" fmla="*/ 61 w 91"/>
                  <a:gd name="T25" fmla="*/ 2 h 90"/>
                  <a:gd name="T26" fmla="*/ 3 w 91"/>
                  <a:gd name="T2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0">
                    <a:moveTo>
                      <a:pt x="1" y="90"/>
                    </a:moveTo>
                    <a:cubicBezTo>
                      <a:pt x="0" y="90"/>
                      <a:pt x="0" y="90"/>
                      <a:pt x="0" y="90"/>
                    </a:cubicBezTo>
                    <a:cubicBezTo>
                      <a:pt x="0" y="58"/>
                      <a:pt x="0" y="58"/>
                      <a:pt x="0" y="58"/>
                    </a:cubicBezTo>
                    <a:cubicBezTo>
                      <a:pt x="1" y="58"/>
                      <a:pt x="1" y="58"/>
                      <a:pt x="1" y="58"/>
                    </a:cubicBezTo>
                    <a:cubicBezTo>
                      <a:pt x="33" y="58"/>
                      <a:pt x="59" y="33"/>
                      <a:pt x="59" y="1"/>
                    </a:cubicBezTo>
                    <a:cubicBezTo>
                      <a:pt x="59" y="0"/>
                      <a:pt x="59" y="0"/>
                      <a:pt x="59" y="0"/>
                    </a:cubicBezTo>
                    <a:cubicBezTo>
                      <a:pt x="91" y="0"/>
                      <a:pt x="91" y="0"/>
                      <a:pt x="91" y="0"/>
                    </a:cubicBezTo>
                    <a:cubicBezTo>
                      <a:pt x="91" y="1"/>
                      <a:pt x="91" y="1"/>
                      <a:pt x="91" y="1"/>
                    </a:cubicBezTo>
                    <a:cubicBezTo>
                      <a:pt x="91" y="50"/>
                      <a:pt x="51" y="90"/>
                      <a:pt x="1" y="90"/>
                    </a:cubicBezTo>
                    <a:close/>
                    <a:moveTo>
                      <a:pt x="3" y="61"/>
                    </a:moveTo>
                    <a:cubicBezTo>
                      <a:pt x="3" y="88"/>
                      <a:pt x="3" y="88"/>
                      <a:pt x="3" y="88"/>
                    </a:cubicBezTo>
                    <a:cubicBezTo>
                      <a:pt x="50" y="87"/>
                      <a:pt x="88" y="49"/>
                      <a:pt x="88" y="2"/>
                    </a:cubicBezTo>
                    <a:cubicBezTo>
                      <a:pt x="61" y="2"/>
                      <a:pt x="61" y="2"/>
                      <a:pt x="61" y="2"/>
                    </a:cubicBezTo>
                    <a:cubicBezTo>
                      <a:pt x="61" y="34"/>
                      <a:pt x="35" y="60"/>
                      <a:pt x="3" y="61"/>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5" name="Freeform 85"/>
              <p:cNvSpPr>
                <a:spLocks noEditPoints="1"/>
              </p:cNvSpPr>
              <p:nvPr/>
            </p:nvSpPr>
            <p:spPr bwMode="auto">
              <a:xfrm>
                <a:off x="-1857375" y="4883150"/>
                <a:ext cx="347662" cy="339725"/>
              </a:xfrm>
              <a:custGeom>
                <a:avLst/>
                <a:gdLst>
                  <a:gd name="T0" fmla="*/ 91 w 91"/>
                  <a:gd name="T1" fmla="*/ 90 h 90"/>
                  <a:gd name="T2" fmla="*/ 59 w 91"/>
                  <a:gd name="T3" fmla="*/ 90 h 90"/>
                  <a:gd name="T4" fmla="*/ 59 w 91"/>
                  <a:gd name="T5" fmla="*/ 89 h 90"/>
                  <a:gd name="T6" fmla="*/ 1 w 91"/>
                  <a:gd name="T7" fmla="*/ 31 h 90"/>
                  <a:gd name="T8" fmla="*/ 0 w 91"/>
                  <a:gd name="T9" fmla="*/ 31 h 90"/>
                  <a:gd name="T10" fmla="*/ 0 w 91"/>
                  <a:gd name="T11" fmla="*/ 0 h 90"/>
                  <a:gd name="T12" fmla="*/ 1 w 91"/>
                  <a:gd name="T13" fmla="*/ 0 h 90"/>
                  <a:gd name="T14" fmla="*/ 91 w 91"/>
                  <a:gd name="T15" fmla="*/ 89 h 90"/>
                  <a:gd name="T16" fmla="*/ 91 w 91"/>
                  <a:gd name="T17" fmla="*/ 90 h 90"/>
                  <a:gd name="T18" fmla="*/ 61 w 91"/>
                  <a:gd name="T19" fmla="*/ 88 h 90"/>
                  <a:gd name="T20" fmla="*/ 88 w 91"/>
                  <a:gd name="T21" fmla="*/ 88 h 90"/>
                  <a:gd name="T22" fmla="*/ 3 w 91"/>
                  <a:gd name="T23" fmla="*/ 2 h 90"/>
                  <a:gd name="T24" fmla="*/ 3 w 91"/>
                  <a:gd name="T25" fmla="*/ 29 h 90"/>
                  <a:gd name="T26" fmla="*/ 61 w 91"/>
                  <a:gd name="T27" fmla="*/ 8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0">
                    <a:moveTo>
                      <a:pt x="91" y="90"/>
                    </a:moveTo>
                    <a:cubicBezTo>
                      <a:pt x="59" y="90"/>
                      <a:pt x="59" y="90"/>
                      <a:pt x="59" y="90"/>
                    </a:cubicBezTo>
                    <a:cubicBezTo>
                      <a:pt x="59" y="89"/>
                      <a:pt x="59" y="89"/>
                      <a:pt x="59" y="89"/>
                    </a:cubicBezTo>
                    <a:cubicBezTo>
                      <a:pt x="59" y="57"/>
                      <a:pt x="33" y="31"/>
                      <a:pt x="1" y="31"/>
                    </a:cubicBezTo>
                    <a:cubicBezTo>
                      <a:pt x="0" y="31"/>
                      <a:pt x="0" y="31"/>
                      <a:pt x="0" y="31"/>
                    </a:cubicBezTo>
                    <a:cubicBezTo>
                      <a:pt x="0" y="0"/>
                      <a:pt x="0" y="0"/>
                      <a:pt x="0" y="0"/>
                    </a:cubicBezTo>
                    <a:cubicBezTo>
                      <a:pt x="1" y="0"/>
                      <a:pt x="1" y="0"/>
                      <a:pt x="1" y="0"/>
                    </a:cubicBezTo>
                    <a:cubicBezTo>
                      <a:pt x="51" y="0"/>
                      <a:pt x="91" y="40"/>
                      <a:pt x="91" y="89"/>
                    </a:cubicBezTo>
                    <a:lnTo>
                      <a:pt x="91" y="90"/>
                    </a:lnTo>
                    <a:close/>
                    <a:moveTo>
                      <a:pt x="61" y="88"/>
                    </a:moveTo>
                    <a:cubicBezTo>
                      <a:pt x="88" y="88"/>
                      <a:pt x="88" y="88"/>
                      <a:pt x="88" y="88"/>
                    </a:cubicBezTo>
                    <a:cubicBezTo>
                      <a:pt x="88" y="41"/>
                      <a:pt x="50" y="3"/>
                      <a:pt x="3" y="2"/>
                    </a:cubicBezTo>
                    <a:cubicBezTo>
                      <a:pt x="3" y="29"/>
                      <a:pt x="3" y="29"/>
                      <a:pt x="3" y="29"/>
                    </a:cubicBezTo>
                    <a:cubicBezTo>
                      <a:pt x="35" y="30"/>
                      <a:pt x="61" y="56"/>
                      <a:pt x="61" y="8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6" name="Freeform 86"/>
              <p:cNvSpPr>
                <a:spLocks/>
              </p:cNvSpPr>
              <p:nvPr/>
            </p:nvSpPr>
            <p:spPr bwMode="auto">
              <a:xfrm>
                <a:off x="-2074863" y="5218113"/>
                <a:ext cx="220662" cy="223837"/>
              </a:xfrm>
              <a:custGeom>
                <a:avLst/>
                <a:gdLst>
                  <a:gd name="T0" fmla="*/ 29 w 58"/>
                  <a:gd name="T1" fmla="*/ 0 h 59"/>
                  <a:gd name="T2" fmla="*/ 0 w 58"/>
                  <a:gd name="T3" fmla="*/ 0 h 59"/>
                  <a:gd name="T4" fmla="*/ 58 w 58"/>
                  <a:gd name="T5" fmla="*/ 59 h 59"/>
                  <a:gd name="T6" fmla="*/ 58 w 58"/>
                  <a:gd name="T7" fmla="*/ 29 h 59"/>
                  <a:gd name="T8" fmla="*/ 29 w 58"/>
                  <a:gd name="T9" fmla="*/ 0 h 59"/>
                </a:gdLst>
                <a:ahLst/>
                <a:cxnLst>
                  <a:cxn ang="0">
                    <a:pos x="T0" y="T1"/>
                  </a:cxn>
                  <a:cxn ang="0">
                    <a:pos x="T2" y="T3"/>
                  </a:cxn>
                  <a:cxn ang="0">
                    <a:pos x="T4" y="T5"/>
                  </a:cxn>
                  <a:cxn ang="0">
                    <a:pos x="T6" y="T7"/>
                  </a:cxn>
                  <a:cxn ang="0">
                    <a:pos x="T8" y="T9"/>
                  </a:cxn>
                </a:cxnLst>
                <a:rect l="0" t="0" r="r" b="b"/>
                <a:pathLst>
                  <a:path w="58" h="59">
                    <a:moveTo>
                      <a:pt x="29" y="0"/>
                    </a:moveTo>
                    <a:cubicBezTo>
                      <a:pt x="0" y="0"/>
                      <a:pt x="0" y="0"/>
                      <a:pt x="0" y="0"/>
                    </a:cubicBezTo>
                    <a:cubicBezTo>
                      <a:pt x="0" y="32"/>
                      <a:pt x="26" y="59"/>
                      <a:pt x="58" y="59"/>
                    </a:cubicBezTo>
                    <a:cubicBezTo>
                      <a:pt x="58" y="29"/>
                      <a:pt x="58" y="29"/>
                      <a:pt x="58" y="29"/>
                    </a:cubicBezTo>
                    <a:cubicBezTo>
                      <a:pt x="42" y="29"/>
                      <a:pt x="29" y="16"/>
                      <a:pt x="29" y="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7" name="Freeform 87"/>
              <p:cNvSpPr>
                <a:spLocks noEditPoints="1"/>
              </p:cNvSpPr>
              <p:nvPr/>
            </p:nvSpPr>
            <p:spPr bwMode="auto">
              <a:xfrm>
                <a:off x="-2082800" y="4992688"/>
                <a:ext cx="236537" cy="230187"/>
              </a:xfrm>
              <a:custGeom>
                <a:avLst/>
                <a:gdLst>
                  <a:gd name="T0" fmla="*/ 32 w 62"/>
                  <a:gd name="T1" fmla="*/ 61 h 61"/>
                  <a:gd name="T2" fmla="*/ 0 w 62"/>
                  <a:gd name="T3" fmla="*/ 61 h 61"/>
                  <a:gd name="T4" fmla="*/ 0 w 62"/>
                  <a:gd name="T5" fmla="*/ 60 h 61"/>
                  <a:gd name="T6" fmla="*/ 60 w 62"/>
                  <a:gd name="T7" fmla="*/ 0 h 61"/>
                  <a:gd name="T8" fmla="*/ 62 w 62"/>
                  <a:gd name="T9" fmla="*/ 0 h 61"/>
                  <a:gd name="T10" fmla="*/ 62 w 62"/>
                  <a:gd name="T11" fmla="*/ 32 h 61"/>
                  <a:gd name="T12" fmla="*/ 60 w 62"/>
                  <a:gd name="T13" fmla="*/ 32 h 61"/>
                  <a:gd name="T14" fmla="*/ 32 w 62"/>
                  <a:gd name="T15" fmla="*/ 60 h 61"/>
                  <a:gd name="T16" fmla="*/ 32 w 62"/>
                  <a:gd name="T17" fmla="*/ 61 h 61"/>
                  <a:gd name="T18" fmla="*/ 3 w 62"/>
                  <a:gd name="T19" fmla="*/ 59 h 61"/>
                  <a:gd name="T20" fmla="*/ 30 w 62"/>
                  <a:gd name="T21" fmla="*/ 59 h 61"/>
                  <a:gd name="T22" fmla="*/ 59 w 62"/>
                  <a:gd name="T23" fmla="*/ 29 h 61"/>
                  <a:gd name="T24" fmla="*/ 59 w 62"/>
                  <a:gd name="T25" fmla="*/ 2 h 61"/>
                  <a:gd name="T26" fmla="*/ 3 w 62"/>
                  <a:gd name="T27"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61">
                    <a:moveTo>
                      <a:pt x="32" y="61"/>
                    </a:moveTo>
                    <a:cubicBezTo>
                      <a:pt x="0" y="61"/>
                      <a:pt x="0" y="61"/>
                      <a:pt x="0" y="61"/>
                    </a:cubicBezTo>
                    <a:cubicBezTo>
                      <a:pt x="0" y="60"/>
                      <a:pt x="0" y="60"/>
                      <a:pt x="0" y="60"/>
                    </a:cubicBezTo>
                    <a:cubicBezTo>
                      <a:pt x="0" y="27"/>
                      <a:pt x="27" y="0"/>
                      <a:pt x="60" y="0"/>
                    </a:cubicBezTo>
                    <a:cubicBezTo>
                      <a:pt x="62" y="0"/>
                      <a:pt x="62" y="0"/>
                      <a:pt x="62" y="0"/>
                    </a:cubicBezTo>
                    <a:cubicBezTo>
                      <a:pt x="62" y="32"/>
                      <a:pt x="62" y="32"/>
                      <a:pt x="62" y="32"/>
                    </a:cubicBezTo>
                    <a:cubicBezTo>
                      <a:pt x="60" y="32"/>
                      <a:pt x="60" y="32"/>
                      <a:pt x="60" y="32"/>
                    </a:cubicBezTo>
                    <a:cubicBezTo>
                      <a:pt x="45" y="32"/>
                      <a:pt x="32" y="44"/>
                      <a:pt x="32" y="60"/>
                    </a:cubicBezTo>
                    <a:lnTo>
                      <a:pt x="32" y="61"/>
                    </a:lnTo>
                    <a:close/>
                    <a:moveTo>
                      <a:pt x="3" y="59"/>
                    </a:moveTo>
                    <a:cubicBezTo>
                      <a:pt x="30" y="59"/>
                      <a:pt x="30" y="59"/>
                      <a:pt x="30" y="59"/>
                    </a:cubicBezTo>
                    <a:cubicBezTo>
                      <a:pt x="30" y="43"/>
                      <a:pt x="43" y="30"/>
                      <a:pt x="59" y="29"/>
                    </a:cubicBezTo>
                    <a:cubicBezTo>
                      <a:pt x="59" y="2"/>
                      <a:pt x="59" y="2"/>
                      <a:pt x="59" y="2"/>
                    </a:cubicBezTo>
                    <a:cubicBezTo>
                      <a:pt x="28" y="3"/>
                      <a:pt x="3" y="28"/>
                      <a:pt x="3" y="59"/>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8" name="Freeform 88"/>
              <p:cNvSpPr>
                <a:spLocks/>
              </p:cNvSpPr>
              <p:nvPr/>
            </p:nvSpPr>
            <p:spPr bwMode="auto">
              <a:xfrm>
                <a:off x="-1854200" y="4995863"/>
                <a:ext cx="225425" cy="222250"/>
              </a:xfrm>
              <a:custGeom>
                <a:avLst/>
                <a:gdLst>
                  <a:gd name="T0" fmla="*/ 0 w 59"/>
                  <a:gd name="T1" fmla="*/ 0 h 59"/>
                  <a:gd name="T2" fmla="*/ 0 w 59"/>
                  <a:gd name="T3" fmla="*/ 29 h 59"/>
                  <a:gd name="T4" fmla="*/ 30 w 59"/>
                  <a:gd name="T5" fmla="*/ 59 h 59"/>
                  <a:gd name="T6" fmla="*/ 59 w 59"/>
                  <a:gd name="T7" fmla="*/ 59 h 59"/>
                  <a:gd name="T8" fmla="*/ 0 w 59"/>
                  <a:gd name="T9" fmla="*/ 0 h 59"/>
                </a:gdLst>
                <a:ahLst/>
                <a:cxnLst>
                  <a:cxn ang="0">
                    <a:pos x="T0" y="T1"/>
                  </a:cxn>
                  <a:cxn ang="0">
                    <a:pos x="T2" y="T3"/>
                  </a:cxn>
                  <a:cxn ang="0">
                    <a:pos x="T4" y="T5"/>
                  </a:cxn>
                  <a:cxn ang="0">
                    <a:pos x="T6" y="T7"/>
                  </a:cxn>
                  <a:cxn ang="0">
                    <a:pos x="T8" y="T9"/>
                  </a:cxn>
                </a:cxnLst>
                <a:rect l="0" t="0" r="r" b="b"/>
                <a:pathLst>
                  <a:path w="59" h="59">
                    <a:moveTo>
                      <a:pt x="0" y="0"/>
                    </a:moveTo>
                    <a:cubicBezTo>
                      <a:pt x="0" y="29"/>
                      <a:pt x="0" y="29"/>
                      <a:pt x="0" y="29"/>
                    </a:cubicBezTo>
                    <a:cubicBezTo>
                      <a:pt x="17" y="29"/>
                      <a:pt x="30" y="43"/>
                      <a:pt x="30" y="59"/>
                    </a:cubicBezTo>
                    <a:cubicBezTo>
                      <a:pt x="59" y="59"/>
                      <a:pt x="59" y="59"/>
                      <a:pt x="59" y="59"/>
                    </a:cubicBezTo>
                    <a:cubicBezTo>
                      <a:pt x="59" y="26"/>
                      <a:pt x="33" y="0"/>
                      <a:pt x="0" y="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89" name="Freeform 89"/>
              <p:cNvSpPr>
                <a:spLocks noEditPoints="1"/>
              </p:cNvSpPr>
              <p:nvPr/>
            </p:nvSpPr>
            <p:spPr bwMode="auto">
              <a:xfrm>
                <a:off x="-1857375" y="5214938"/>
                <a:ext cx="231775" cy="230187"/>
              </a:xfrm>
              <a:custGeom>
                <a:avLst/>
                <a:gdLst>
                  <a:gd name="T0" fmla="*/ 1 w 61"/>
                  <a:gd name="T1" fmla="*/ 61 h 61"/>
                  <a:gd name="T2" fmla="*/ 0 w 61"/>
                  <a:gd name="T3" fmla="*/ 61 h 61"/>
                  <a:gd name="T4" fmla="*/ 0 w 61"/>
                  <a:gd name="T5" fmla="*/ 29 h 61"/>
                  <a:gd name="T6" fmla="*/ 1 w 61"/>
                  <a:gd name="T7" fmla="*/ 29 h 61"/>
                  <a:gd name="T8" fmla="*/ 30 w 61"/>
                  <a:gd name="T9" fmla="*/ 1 h 61"/>
                  <a:gd name="T10" fmla="*/ 30 w 61"/>
                  <a:gd name="T11" fmla="*/ 0 h 61"/>
                  <a:gd name="T12" fmla="*/ 61 w 61"/>
                  <a:gd name="T13" fmla="*/ 0 h 61"/>
                  <a:gd name="T14" fmla="*/ 61 w 61"/>
                  <a:gd name="T15" fmla="*/ 1 h 61"/>
                  <a:gd name="T16" fmla="*/ 1 w 61"/>
                  <a:gd name="T17" fmla="*/ 61 h 61"/>
                  <a:gd name="T18" fmla="*/ 3 w 61"/>
                  <a:gd name="T19" fmla="*/ 31 h 61"/>
                  <a:gd name="T20" fmla="*/ 3 w 61"/>
                  <a:gd name="T21" fmla="*/ 58 h 61"/>
                  <a:gd name="T22" fmla="*/ 59 w 61"/>
                  <a:gd name="T23" fmla="*/ 2 h 61"/>
                  <a:gd name="T24" fmla="*/ 32 w 61"/>
                  <a:gd name="T25" fmla="*/ 2 h 61"/>
                  <a:gd name="T26" fmla="*/ 3 w 61"/>
                  <a:gd name="T27"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1" y="61"/>
                    </a:moveTo>
                    <a:cubicBezTo>
                      <a:pt x="0" y="61"/>
                      <a:pt x="0" y="61"/>
                      <a:pt x="0" y="61"/>
                    </a:cubicBezTo>
                    <a:cubicBezTo>
                      <a:pt x="0" y="29"/>
                      <a:pt x="0" y="29"/>
                      <a:pt x="0" y="29"/>
                    </a:cubicBezTo>
                    <a:cubicBezTo>
                      <a:pt x="1" y="29"/>
                      <a:pt x="1" y="29"/>
                      <a:pt x="1" y="29"/>
                    </a:cubicBezTo>
                    <a:cubicBezTo>
                      <a:pt x="17" y="29"/>
                      <a:pt x="30" y="16"/>
                      <a:pt x="30" y="1"/>
                    </a:cubicBezTo>
                    <a:cubicBezTo>
                      <a:pt x="30" y="0"/>
                      <a:pt x="30" y="0"/>
                      <a:pt x="30" y="0"/>
                    </a:cubicBezTo>
                    <a:cubicBezTo>
                      <a:pt x="61" y="0"/>
                      <a:pt x="61" y="0"/>
                      <a:pt x="61" y="0"/>
                    </a:cubicBezTo>
                    <a:cubicBezTo>
                      <a:pt x="61" y="1"/>
                      <a:pt x="61" y="1"/>
                      <a:pt x="61" y="1"/>
                    </a:cubicBezTo>
                    <a:cubicBezTo>
                      <a:pt x="61" y="34"/>
                      <a:pt x="34" y="61"/>
                      <a:pt x="1" y="61"/>
                    </a:cubicBezTo>
                    <a:close/>
                    <a:moveTo>
                      <a:pt x="3" y="31"/>
                    </a:moveTo>
                    <a:cubicBezTo>
                      <a:pt x="3" y="58"/>
                      <a:pt x="3" y="58"/>
                      <a:pt x="3" y="58"/>
                    </a:cubicBezTo>
                    <a:cubicBezTo>
                      <a:pt x="33" y="58"/>
                      <a:pt x="58" y="33"/>
                      <a:pt x="59" y="2"/>
                    </a:cubicBezTo>
                    <a:cubicBezTo>
                      <a:pt x="32" y="2"/>
                      <a:pt x="32" y="2"/>
                      <a:pt x="32" y="2"/>
                    </a:cubicBezTo>
                    <a:cubicBezTo>
                      <a:pt x="31" y="18"/>
                      <a:pt x="18" y="31"/>
                      <a:pt x="3" y="31"/>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0" name="Freeform 90"/>
              <p:cNvSpPr>
                <a:spLocks/>
              </p:cNvSpPr>
              <p:nvPr/>
            </p:nvSpPr>
            <p:spPr bwMode="auto">
              <a:xfrm>
                <a:off x="-1854200" y="5218113"/>
                <a:ext cx="114300" cy="109537"/>
              </a:xfrm>
              <a:custGeom>
                <a:avLst/>
                <a:gdLst>
                  <a:gd name="T0" fmla="*/ 0 w 30"/>
                  <a:gd name="T1" fmla="*/ 29 h 29"/>
                  <a:gd name="T2" fmla="*/ 30 w 30"/>
                  <a:gd name="T3" fmla="*/ 0 h 29"/>
                  <a:gd name="T4" fmla="*/ 0 w 30"/>
                  <a:gd name="T5" fmla="*/ 0 h 29"/>
                  <a:gd name="T6" fmla="*/ 0 w 30"/>
                  <a:gd name="T7" fmla="*/ 29 h 29"/>
                </a:gdLst>
                <a:ahLst/>
                <a:cxnLst>
                  <a:cxn ang="0">
                    <a:pos x="T0" y="T1"/>
                  </a:cxn>
                  <a:cxn ang="0">
                    <a:pos x="T2" y="T3"/>
                  </a:cxn>
                  <a:cxn ang="0">
                    <a:pos x="T4" y="T5"/>
                  </a:cxn>
                  <a:cxn ang="0">
                    <a:pos x="T6" y="T7"/>
                  </a:cxn>
                </a:cxnLst>
                <a:rect l="0" t="0" r="r" b="b"/>
                <a:pathLst>
                  <a:path w="30" h="29">
                    <a:moveTo>
                      <a:pt x="0" y="29"/>
                    </a:moveTo>
                    <a:cubicBezTo>
                      <a:pt x="17" y="29"/>
                      <a:pt x="30" y="16"/>
                      <a:pt x="30" y="0"/>
                    </a:cubicBezTo>
                    <a:cubicBezTo>
                      <a:pt x="0" y="0"/>
                      <a:pt x="0" y="0"/>
                      <a:pt x="0" y="0"/>
                    </a:cubicBezTo>
                    <a:lnTo>
                      <a:pt x="0" y="29"/>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1" name="Freeform 91"/>
              <p:cNvSpPr>
                <a:spLocks noEditPoints="1"/>
              </p:cNvSpPr>
              <p:nvPr/>
            </p:nvSpPr>
            <p:spPr bwMode="auto">
              <a:xfrm>
                <a:off x="-1968500" y="5214938"/>
                <a:ext cx="122237" cy="117475"/>
              </a:xfrm>
              <a:custGeom>
                <a:avLst/>
                <a:gdLst>
                  <a:gd name="T0" fmla="*/ 32 w 32"/>
                  <a:gd name="T1" fmla="*/ 31 h 31"/>
                  <a:gd name="T2" fmla="*/ 30 w 32"/>
                  <a:gd name="T3" fmla="*/ 31 h 31"/>
                  <a:gd name="T4" fmla="*/ 0 w 32"/>
                  <a:gd name="T5" fmla="*/ 1 h 31"/>
                  <a:gd name="T6" fmla="*/ 0 w 32"/>
                  <a:gd name="T7" fmla="*/ 0 h 31"/>
                  <a:gd name="T8" fmla="*/ 32 w 32"/>
                  <a:gd name="T9" fmla="*/ 0 h 31"/>
                  <a:gd name="T10" fmla="*/ 32 w 32"/>
                  <a:gd name="T11" fmla="*/ 31 h 31"/>
                  <a:gd name="T12" fmla="*/ 2 w 32"/>
                  <a:gd name="T13" fmla="*/ 2 h 31"/>
                  <a:gd name="T14" fmla="*/ 29 w 32"/>
                  <a:gd name="T15" fmla="*/ 29 h 31"/>
                  <a:gd name="T16" fmla="*/ 29 w 32"/>
                  <a:gd name="T17" fmla="*/ 2 h 31"/>
                  <a:gd name="T18" fmla="*/ 2 w 32"/>
                  <a:gd name="T19"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1">
                    <a:moveTo>
                      <a:pt x="32" y="31"/>
                    </a:moveTo>
                    <a:cubicBezTo>
                      <a:pt x="30" y="31"/>
                      <a:pt x="30" y="31"/>
                      <a:pt x="30" y="31"/>
                    </a:cubicBezTo>
                    <a:cubicBezTo>
                      <a:pt x="14" y="31"/>
                      <a:pt x="0" y="18"/>
                      <a:pt x="0" y="1"/>
                    </a:cubicBezTo>
                    <a:cubicBezTo>
                      <a:pt x="0" y="0"/>
                      <a:pt x="0" y="0"/>
                      <a:pt x="0" y="0"/>
                    </a:cubicBezTo>
                    <a:cubicBezTo>
                      <a:pt x="32" y="0"/>
                      <a:pt x="32" y="0"/>
                      <a:pt x="32" y="0"/>
                    </a:cubicBezTo>
                    <a:lnTo>
                      <a:pt x="32" y="31"/>
                    </a:lnTo>
                    <a:close/>
                    <a:moveTo>
                      <a:pt x="2" y="2"/>
                    </a:moveTo>
                    <a:cubicBezTo>
                      <a:pt x="3" y="17"/>
                      <a:pt x="15" y="28"/>
                      <a:pt x="29" y="29"/>
                    </a:cubicBezTo>
                    <a:cubicBezTo>
                      <a:pt x="29" y="2"/>
                      <a:pt x="29" y="2"/>
                      <a:pt x="29" y="2"/>
                    </a:cubicBezTo>
                    <a:lnTo>
                      <a:pt x="2" y="2"/>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2" name="Freeform 92"/>
              <p:cNvSpPr>
                <a:spLocks/>
              </p:cNvSpPr>
              <p:nvPr/>
            </p:nvSpPr>
            <p:spPr bwMode="auto">
              <a:xfrm>
                <a:off x="-1965325" y="5105400"/>
                <a:ext cx="111125" cy="112712"/>
              </a:xfrm>
              <a:custGeom>
                <a:avLst/>
                <a:gdLst>
                  <a:gd name="T0" fmla="*/ 0 w 29"/>
                  <a:gd name="T1" fmla="*/ 30 h 30"/>
                  <a:gd name="T2" fmla="*/ 29 w 29"/>
                  <a:gd name="T3" fmla="*/ 30 h 30"/>
                  <a:gd name="T4" fmla="*/ 29 w 29"/>
                  <a:gd name="T5" fmla="*/ 0 h 30"/>
                  <a:gd name="T6" fmla="*/ 0 w 29"/>
                  <a:gd name="T7" fmla="*/ 30 h 30"/>
                </a:gdLst>
                <a:ahLst/>
                <a:cxnLst>
                  <a:cxn ang="0">
                    <a:pos x="T0" y="T1"/>
                  </a:cxn>
                  <a:cxn ang="0">
                    <a:pos x="T2" y="T3"/>
                  </a:cxn>
                  <a:cxn ang="0">
                    <a:pos x="T4" y="T5"/>
                  </a:cxn>
                  <a:cxn ang="0">
                    <a:pos x="T6" y="T7"/>
                  </a:cxn>
                </a:cxnLst>
                <a:rect l="0" t="0" r="r" b="b"/>
                <a:pathLst>
                  <a:path w="29" h="30">
                    <a:moveTo>
                      <a:pt x="0" y="30"/>
                    </a:moveTo>
                    <a:cubicBezTo>
                      <a:pt x="29" y="30"/>
                      <a:pt x="29" y="30"/>
                      <a:pt x="29" y="30"/>
                    </a:cubicBezTo>
                    <a:cubicBezTo>
                      <a:pt x="29" y="0"/>
                      <a:pt x="29" y="0"/>
                      <a:pt x="29" y="0"/>
                    </a:cubicBezTo>
                    <a:cubicBezTo>
                      <a:pt x="13" y="0"/>
                      <a:pt x="0" y="14"/>
                      <a:pt x="0" y="3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3" name="Freeform 93"/>
              <p:cNvSpPr>
                <a:spLocks noEditPoints="1"/>
              </p:cNvSpPr>
              <p:nvPr/>
            </p:nvSpPr>
            <p:spPr bwMode="auto">
              <a:xfrm>
                <a:off x="-1857375" y="5102225"/>
                <a:ext cx="122237" cy="120650"/>
              </a:xfrm>
              <a:custGeom>
                <a:avLst/>
                <a:gdLst>
                  <a:gd name="T0" fmla="*/ 32 w 32"/>
                  <a:gd name="T1" fmla="*/ 32 h 32"/>
                  <a:gd name="T2" fmla="*/ 0 w 32"/>
                  <a:gd name="T3" fmla="*/ 32 h 32"/>
                  <a:gd name="T4" fmla="*/ 0 w 32"/>
                  <a:gd name="T5" fmla="*/ 0 h 32"/>
                  <a:gd name="T6" fmla="*/ 1 w 32"/>
                  <a:gd name="T7" fmla="*/ 0 h 32"/>
                  <a:gd name="T8" fmla="*/ 32 w 32"/>
                  <a:gd name="T9" fmla="*/ 31 h 32"/>
                  <a:gd name="T10" fmla="*/ 32 w 32"/>
                  <a:gd name="T11" fmla="*/ 32 h 32"/>
                  <a:gd name="T12" fmla="*/ 3 w 32"/>
                  <a:gd name="T13" fmla="*/ 30 h 32"/>
                  <a:gd name="T14" fmla="*/ 30 w 32"/>
                  <a:gd name="T15" fmla="*/ 30 h 32"/>
                  <a:gd name="T16" fmla="*/ 3 w 32"/>
                  <a:gd name="T17" fmla="*/ 3 h 32"/>
                  <a:gd name="T18" fmla="*/ 3 w 32"/>
                  <a:gd name="T19"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32" y="32"/>
                    </a:moveTo>
                    <a:cubicBezTo>
                      <a:pt x="0" y="32"/>
                      <a:pt x="0" y="32"/>
                      <a:pt x="0" y="32"/>
                    </a:cubicBezTo>
                    <a:cubicBezTo>
                      <a:pt x="0" y="0"/>
                      <a:pt x="0" y="0"/>
                      <a:pt x="0" y="0"/>
                    </a:cubicBezTo>
                    <a:cubicBezTo>
                      <a:pt x="1" y="0"/>
                      <a:pt x="1" y="0"/>
                      <a:pt x="1" y="0"/>
                    </a:cubicBezTo>
                    <a:cubicBezTo>
                      <a:pt x="18" y="0"/>
                      <a:pt x="32" y="14"/>
                      <a:pt x="32" y="31"/>
                    </a:cubicBezTo>
                    <a:lnTo>
                      <a:pt x="32" y="32"/>
                    </a:lnTo>
                    <a:close/>
                    <a:moveTo>
                      <a:pt x="3" y="30"/>
                    </a:moveTo>
                    <a:cubicBezTo>
                      <a:pt x="30" y="30"/>
                      <a:pt x="30" y="30"/>
                      <a:pt x="30" y="30"/>
                    </a:cubicBezTo>
                    <a:cubicBezTo>
                      <a:pt x="29" y="15"/>
                      <a:pt x="17" y="3"/>
                      <a:pt x="3" y="3"/>
                    </a:cubicBezTo>
                    <a:lnTo>
                      <a:pt x="3" y="30"/>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105" name="Group 2104"/>
            <p:cNvGrpSpPr/>
            <p:nvPr/>
          </p:nvGrpSpPr>
          <p:grpSpPr>
            <a:xfrm>
              <a:off x="-2193925" y="4046538"/>
              <a:ext cx="684212" cy="674687"/>
              <a:chOff x="-2193925" y="4046538"/>
              <a:chExt cx="684212" cy="674687"/>
            </a:xfrm>
          </p:grpSpPr>
          <p:sp>
            <p:nvSpPr>
              <p:cNvPr id="2094" name="Freeform 94"/>
              <p:cNvSpPr>
                <a:spLocks noEditPoints="1"/>
              </p:cNvSpPr>
              <p:nvPr/>
            </p:nvSpPr>
            <p:spPr bwMode="auto">
              <a:xfrm>
                <a:off x="-2193925" y="4046538"/>
                <a:ext cx="347662" cy="342900"/>
              </a:xfrm>
              <a:custGeom>
                <a:avLst/>
                <a:gdLst>
                  <a:gd name="T0" fmla="*/ 32 w 91"/>
                  <a:gd name="T1" fmla="*/ 91 h 91"/>
                  <a:gd name="T2" fmla="*/ 0 w 91"/>
                  <a:gd name="T3" fmla="*/ 91 h 91"/>
                  <a:gd name="T4" fmla="*/ 0 w 91"/>
                  <a:gd name="T5" fmla="*/ 89 h 91"/>
                  <a:gd name="T6" fmla="*/ 89 w 91"/>
                  <a:gd name="T7" fmla="*/ 0 h 91"/>
                  <a:gd name="T8" fmla="*/ 91 w 91"/>
                  <a:gd name="T9" fmla="*/ 0 h 91"/>
                  <a:gd name="T10" fmla="*/ 91 w 91"/>
                  <a:gd name="T11" fmla="*/ 32 h 91"/>
                  <a:gd name="T12" fmla="*/ 89 w 91"/>
                  <a:gd name="T13" fmla="*/ 32 h 91"/>
                  <a:gd name="T14" fmla="*/ 32 w 91"/>
                  <a:gd name="T15" fmla="*/ 89 h 91"/>
                  <a:gd name="T16" fmla="*/ 32 w 91"/>
                  <a:gd name="T17" fmla="*/ 91 h 91"/>
                  <a:gd name="T18" fmla="*/ 2 w 91"/>
                  <a:gd name="T19" fmla="*/ 88 h 91"/>
                  <a:gd name="T20" fmla="*/ 30 w 91"/>
                  <a:gd name="T21" fmla="*/ 88 h 91"/>
                  <a:gd name="T22" fmla="*/ 88 w 91"/>
                  <a:gd name="T23" fmla="*/ 30 h 91"/>
                  <a:gd name="T24" fmla="*/ 88 w 91"/>
                  <a:gd name="T25" fmla="*/ 2 h 91"/>
                  <a:gd name="T26" fmla="*/ 2 w 91"/>
                  <a:gd name="T27"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32" y="91"/>
                    </a:moveTo>
                    <a:cubicBezTo>
                      <a:pt x="0" y="91"/>
                      <a:pt x="0" y="91"/>
                      <a:pt x="0" y="91"/>
                    </a:cubicBezTo>
                    <a:cubicBezTo>
                      <a:pt x="0" y="89"/>
                      <a:pt x="0" y="89"/>
                      <a:pt x="0" y="89"/>
                    </a:cubicBezTo>
                    <a:cubicBezTo>
                      <a:pt x="0" y="40"/>
                      <a:pt x="40" y="0"/>
                      <a:pt x="89" y="0"/>
                    </a:cubicBezTo>
                    <a:cubicBezTo>
                      <a:pt x="91" y="0"/>
                      <a:pt x="91" y="0"/>
                      <a:pt x="91" y="0"/>
                    </a:cubicBezTo>
                    <a:cubicBezTo>
                      <a:pt x="91" y="32"/>
                      <a:pt x="91" y="32"/>
                      <a:pt x="91" y="32"/>
                    </a:cubicBezTo>
                    <a:cubicBezTo>
                      <a:pt x="89" y="32"/>
                      <a:pt x="89" y="32"/>
                      <a:pt x="89" y="32"/>
                    </a:cubicBezTo>
                    <a:cubicBezTo>
                      <a:pt x="58" y="32"/>
                      <a:pt x="32" y="58"/>
                      <a:pt x="32" y="89"/>
                    </a:cubicBezTo>
                    <a:lnTo>
                      <a:pt x="32" y="91"/>
                    </a:lnTo>
                    <a:close/>
                    <a:moveTo>
                      <a:pt x="2" y="88"/>
                    </a:moveTo>
                    <a:cubicBezTo>
                      <a:pt x="30" y="88"/>
                      <a:pt x="30" y="88"/>
                      <a:pt x="30" y="88"/>
                    </a:cubicBezTo>
                    <a:cubicBezTo>
                      <a:pt x="30" y="56"/>
                      <a:pt x="56" y="30"/>
                      <a:pt x="88" y="30"/>
                    </a:cubicBezTo>
                    <a:cubicBezTo>
                      <a:pt x="88" y="2"/>
                      <a:pt x="88" y="2"/>
                      <a:pt x="88" y="2"/>
                    </a:cubicBezTo>
                    <a:cubicBezTo>
                      <a:pt x="41" y="3"/>
                      <a:pt x="3" y="41"/>
                      <a:pt x="2" y="8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5" name="Freeform 95"/>
              <p:cNvSpPr>
                <a:spLocks noEditPoints="1"/>
              </p:cNvSpPr>
              <p:nvPr/>
            </p:nvSpPr>
            <p:spPr bwMode="auto">
              <a:xfrm>
                <a:off x="-1857375" y="4378325"/>
                <a:ext cx="347662" cy="342900"/>
              </a:xfrm>
              <a:custGeom>
                <a:avLst/>
                <a:gdLst>
                  <a:gd name="T0" fmla="*/ 1 w 91"/>
                  <a:gd name="T1" fmla="*/ 91 h 91"/>
                  <a:gd name="T2" fmla="*/ 0 w 91"/>
                  <a:gd name="T3" fmla="*/ 91 h 91"/>
                  <a:gd name="T4" fmla="*/ 0 w 91"/>
                  <a:gd name="T5" fmla="*/ 59 h 91"/>
                  <a:gd name="T6" fmla="*/ 1 w 91"/>
                  <a:gd name="T7" fmla="*/ 59 h 91"/>
                  <a:gd name="T8" fmla="*/ 59 w 91"/>
                  <a:gd name="T9" fmla="*/ 1 h 91"/>
                  <a:gd name="T10" fmla="*/ 59 w 91"/>
                  <a:gd name="T11" fmla="*/ 0 h 91"/>
                  <a:gd name="T12" fmla="*/ 91 w 91"/>
                  <a:gd name="T13" fmla="*/ 0 h 91"/>
                  <a:gd name="T14" fmla="*/ 91 w 91"/>
                  <a:gd name="T15" fmla="*/ 1 h 91"/>
                  <a:gd name="T16" fmla="*/ 1 w 91"/>
                  <a:gd name="T17" fmla="*/ 91 h 91"/>
                  <a:gd name="T18" fmla="*/ 3 w 91"/>
                  <a:gd name="T19" fmla="*/ 61 h 91"/>
                  <a:gd name="T20" fmla="*/ 3 w 91"/>
                  <a:gd name="T21" fmla="*/ 88 h 91"/>
                  <a:gd name="T22" fmla="*/ 88 w 91"/>
                  <a:gd name="T23" fmla="*/ 3 h 91"/>
                  <a:gd name="T24" fmla="*/ 61 w 91"/>
                  <a:gd name="T25" fmla="*/ 3 h 91"/>
                  <a:gd name="T26" fmla="*/ 3 w 91"/>
                  <a:gd name="T27" fmla="*/ 6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1" y="91"/>
                    </a:moveTo>
                    <a:cubicBezTo>
                      <a:pt x="0" y="91"/>
                      <a:pt x="0" y="91"/>
                      <a:pt x="0" y="91"/>
                    </a:cubicBezTo>
                    <a:cubicBezTo>
                      <a:pt x="0" y="59"/>
                      <a:pt x="0" y="59"/>
                      <a:pt x="0" y="59"/>
                    </a:cubicBezTo>
                    <a:cubicBezTo>
                      <a:pt x="1" y="59"/>
                      <a:pt x="1" y="59"/>
                      <a:pt x="1" y="59"/>
                    </a:cubicBezTo>
                    <a:cubicBezTo>
                      <a:pt x="33" y="59"/>
                      <a:pt x="59" y="33"/>
                      <a:pt x="59" y="1"/>
                    </a:cubicBezTo>
                    <a:cubicBezTo>
                      <a:pt x="59" y="0"/>
                      <a:pt x="59" y="0"/>
                      <a:pt x="59" y="0"/>
                    </a:cubicBezTo>
                    <a:cubicBezTo>
                      <a:pt x="91" y="0"/>
                      <a:pt x="91" y="0"/>
                      <a:pt x="91" y="0"/>
                    </a:cubicBezTo>
                    <a:cubicBezTo>
                      <a:pt x="91" y="1"/>
                      <a:pt x="91" y="1"/>
                      <a:pt x="91" y="1"/>
                    </a:cubicBezTo>
                    <a:cubicBezTo>
                      <a:pt x="91" y="51"/>
                      <a:pt x="51" y="91"/>
                      <a:pt x="1" y="91"/>
                    </a:cubicBezTo>
                    <a:close/>
                    <a:moveTo>
                      <a:pt x="3" y="61"/>
                    </a:moveTo>
                    <a:cubicBezTo>
                      <a:pt x="3" y="88"/>
                      <a:pt x="3" y="88"/>
                      <a:pt x="3" y="88"/>
                    </a:cubicBezTo>
                    <a:cubicBezTo>
                      <a:pt x="50" y="88"/>
                      <a:pt x="88" y="50"/>
                      <a:pt x="88" y="3"/>
                    </a:cubicBezTo>
                    <a:cubicBezTo>
                      <a:pt x="61" y="3"/>
                      <a:pt x="61" y="3"/>
                      <a:pt x="61" y="3"/>
                    </a:cubicBezTo>
                    <a:cubicBezTo>
                      <a:pt x="61" y="35"/>
                      <a:pt x="35" y="61"/>
                      <a:pt x="3" y="61"/>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6" name="Freeform 96"/>
              <p:cNvSpPr>
                <a:spLocks noEditPoints="1"/>
              </p:cNvSpPr>
              <p:nvPr/>
            </p:nvSpPr>
            <p:spPr bwMode="auto">
              <a:xfrm>
                <a:off x="-2193925" y="4378325"/>
                <a:ext cx="347662" cy="342900"/>
              </a:xfrm>
              <a:custGeom>
                <a:avLst/>
                <a:gdLst>
                  <a:gd name="T0" fmla="*/ 91 w 91"/>
                  <a:gd name="T1" fmla="*/ 91 h 91"/>
                  <a:gd name="T2" fmla="*/ 89 w 91"/>
                  <a:gd name="T3" fmla="*/ 91 h 91"/>
                  <a:gd name="T4" fmla="*/ 0 w 91"/>
                  <a:gd name="T5" fmla="*/ 1 h 91"/>
                  <a:gd name="T6" fmla="*/ 0 w 91"/>
                  <a:gd name="T7" fmla="*/ 0 h 91"/>
                  <a:gd name="T8" fmla="*/ 32 w 91"/>
                  <a:gd name="T9" fmla="*/ 0 h 91"/>
                  <a:gd name="T10" fmla="*/ 32 w 91"/>
                  <a:gd name="T11" fmla="*/ 1 h 91"/>
                  <a:gd name="T12" fmla="*/ 89 w 91"/>
                  <a:gd name="T13" fmla="*/ 59 h 91"/>
                  <a:gd name="T14" fmla="*/ 91 w 91"/>
                  <a:gd name="T15" fmla="*/ 59 h 91"/>
                  <a:gd name="T16" fmla="*/ 91 w 91"/>
                  <a:gd name="T17" fmla="*/ 91 h 91"/>
                  <a:gd name="T18" fmla="*/ 2 w 91"/>
                  <a:gd name="T19" fmla="*/ 3 h 91"/>
                  <a:gd name="T20" fmla="*/ 88 w 91"/>
                  <a:gd name="T21" fmla="*/ 88 h 91"/>
                  <a:gd name="T22" fmla="*/ 88 w 91"/>
                  <a:gd name="T23" fmla="*/ 61 h 91"/>
                  <a:gd name="T24" fmla="*/ 30 w 91"/>
                  <a:gd name="T25" fmla="*/ 3 h 91"/>
                  <a:gd name="T26" fmla="*/ 2 w 91"/>
                  <a:gd name="T2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91" y="91"/>
                    </a:moveTo>
                    <a:cubicBezTo>
                      <a:pt x="89" y="91"/>
                      <a:pt x="89" y="91"/>
                      <a:pt x="89" y="91"/>
                    </a:cubicBezTo>
                    <a:cubicBezTo>
                      <a:pt x="40" y="91"/>
                      <a:pt x="0" y="51"/>
                      <a:pt x="0" y="1"/>
                    </a:cubicBezTo>
                    <a:cubicBezTo>
                      <a:pt x="0" y="0"/>
                      <a:pt x="0" y="0"/>
                      <a:pt x="0" y="0"/>
                    </a:cubicBezTo>
                    <a:cubicBezTo>
                      <a:pt x="32" y="0"/>
                      <a:pt x="32" y="0"/>
                      <a:pt x="32" y="0"/>
                    </a:cubicBezTo>
                    <a:cubicBezTo>
                      <a:pt x="32" y="1"/>
                      <a:pt x="32" y="1"/>
                      <a:pt x="32" y="1"/>
                    </a:cubicBezTo>
                    <a:cubicBezTo>
                      <a:pt x="32" y="33"/>
                      <a:pt x="58" y="59"/>
                      <a:pt x="89" y="59"/>
                    </a:cubicBezTo>
                    <a:cubicBezTo>
                      <a:pt x="91" y="59"/>
                      <a:pt x="91" y="59"/>
                      <a:pt x="91" y="59"/>
                    </a:cubicBezTo>
                    <a:lnTo>
                      <a:pt x="91" y="91"/>
                    </a:lnTo>
                    <a:close/>
                    <a:moveTo>
                      <a:pt x="2" y="3"/>
                    </a:moveTo>
                    <a:cubicBezTo>
                      <a:pt x="3" y="50"/>
                      <a:pt x="41" y="88"/>
                      <a:pt x="88" y="88"/>
                    </a:cubicBezTo>
                    <a:cubicBezTo>
                      <a:pt x="88" y="61"/>
                      <a:pt x="88" y="61"/>
                      <a:pt x="88" y="61"/>
                    </a:cubicBezTo>
                    <a:cubicBezTo>
                      <a:pt x="56" y="61"/>
                      <a:pt x="30" y="35"/>
                      <a:pt x="30" y="3"/>
                    </a:cubicBezTo>
                    <a:lnTo>
                      <a:pt x="2" y="3"/>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7" name="Freeform 97"/>
              <p:cNvSpPr>
                <a:spLocks/>
              </p:cNvSpPr>
              <p:nvPr/>
            </p:nvSpPr>
            <p:spPr bwMode="auto">
              <a:xfrm>
                <a:off x="-2074863" y="4383088"/>
                <a:ext cx="220662" cy="222250"/>
              </a:xfrm>
              <a:custGeom>
                <a:avLst/>
                <a:gdLst>
                  <a:gd name="T0" fmla="*/ 29 w 58"/>
                  <a:gd name="T1" fmla="*/ 0 h 59"/>
                  <a:gd name="T2" fmla="*/ 0 w 58"/>
                  <a:gd name="T3" fmla="*/ 0 h 59"/>
                  <a:gd name="T4" fmla="*/ 58 w 58"/>
                  <a:gd name="T5" fmla="*/ 59 h 59"/>
                  <a:gd name="T6" fmla="*/ 58 w 58"/>
                  <a:gd name="T7" fmla="*/ 30 h 59"/>
                  <a:gd name="T8" fmla="*/ 29 w 58"/>
                  <a:gd name="T9" fmla="*/ 0 h 59"/>
                </a:gdLst>
                <a:ahLst/>
                <a:cxnLst>
                  <a:cxn ang="0">
                    <a:pos x="T0" y="T1"/>
                  </a:cxn>
                  <a:cxn ang="0">
                    <a:pos x="T2" y="T3"/>
                  </a:cxn>
                  <a:cxn ang="0">
                    <a:pos x="T4" y="T5"/>
                  </a:cxn>
                  <a:cxn ang="0">
                    <a:pos x="T6" y="T7"/>
                  </a:cxn>
                  <a:cxn ang="0">
                    <a:pos x="T8" y="T9"/>
                  </a:cxn>
                </a:cxnLst>
                <a:rect l="0" t="0" r="r" b="b"/>
                <a:pathLst>
                  <a:path w="58" h="59">
                    <a:moveTo>
                      <a:pt x="29" y="0"/>
                    </a:moveTo>
                    <a:cubicBezTo>
                      <a:pt x="0" y="0"/>
                      <a:pt x="0" y="0"/>
                      <a:pt x="0" y="0"/>
                    </a:cubicBezTo>
                    <a:cubicBezTo>
                      <a:pt x="0" y="33"/>
                      <a:pt x="26" y="59"/>
                      <a:pt x="58" y="59"/>
                    </a:cubicBezTo>
                    <a:cubicBezTo>
                      <a:pt x="58" y="30"/>
                      <a:pt x="58" y="30"/>
                      <a:pt x="58" y="30"/>
                    </a:cubicBezTo>
                    <a:cubicBezTo>
                      <a:pt x="42" y="30"/>
                      <a:pt x="29" y="17"/>
                      <a:pt x="29" y="0"/>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8" name="Freeform 98"/>
              <p:cNvSpPr>
                <a:spLocks noEditPoints="1"/>
              </p:cNvSpPr>
              <p:nvPr/>
            </p:nvSpPr>
            <p:spPr bwMode="auto">
              <a:xfrm>
                <a:off x="-2082800" y="4160838"/>
                <a:ext cx="236537" cy="228600"/>
              </a:xfrm>
              <a:custGeom>
                <a:avLst/>
                <a:gdLst>
                  <a:gd name="T0" fmla="*/ 32 w 62"/>
                  <a:gd name="T1" fmla="*/ 61 h 61"/>
                  <a:gd name="T2" fmla="*/ 0 w 62"/>
                  <a:gd name="T3" fmla="*/ 61 h 61"/>
                  <a:gd name="T4" fmla="*/ 0 w 62"/>
                  <a:gd name="T5" fmla="*/ 59 h 61"/>
                  <a:gd name="T6" fmla="*/ 60 w 62"/>
                  <a:gd name="T7" fmla="*/ 0 h 61"/>
                  <a:gd name="T8" fmla="*/ 62 w 62"/>
                  <a:gd name="T9" fmla="*/ 0 h 61"/>
                  <a:gd name="T10" fmla="*/ 62 w 62"/>
                  <a:gd name="T11" fmla="*/ 31 h 61"/>
                  <a:gd name="T12" fmla="*/ 60 w 62"/>
                  <a:gd name="T13" fmla="*/ 31 h 61"/>
                  <a:gd name="T14" fmla="*/ 32 w 62"/>
                  <a:gd name="T15" fmla="*/ 59 h 61"/>
                  <a:gd name="T16" fmla="*/ 32 w 62"/>
                  <a:gd name="T17" fmla="*/ 61 h 61"/>
                  <a:gd name="T18" fmla="*/ 3 w 62"/>
                  <a:gd name="T19" fmla="*/ 58 h 61"/>
                  <a:gd name="T20" fmla="*/ 30 w 62"/>
                  <a:gd name="T21" fmla="*/ 58 h 61"/>
                  <a:gd name="T22" fmla="*/ 59 w 62"/>
                  <a:gd name="T23" fmla="*/ 29 h 61"/>
                  <a:gd name="T24" fmla="*/ 59 w 62"/>
                  <a:gd name="T25" fmla="*/ 2 h 61"/>
                  <a:gd name="T26" fmla="*/ 3 w 62"/>
                  <a:gd name="T2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61">
                    <a:moveTo>
                      <a:pt x="32" y="61"/>
                    </a:moveTo>
                    <a:cubicBezTo>
                      <a:pt x="0" y="61"/>
                      <a:pt x="0" y="61"/>
                      <a:pt x="0" y="61"/>
                    </a:cubicBezTo>
                    <a:cubicBezTo>
                      <a:pt x="0" y="59"/>
                      <a:pt x="0" y="59"/>
                      <a:pt x="0" y="59"/>
                    </a:cubicBezTo>
                    <a:cubicBezTo>
                      <a:pt x="0" y="26"/>
                      <a:pt x="27" y="0"/>
                      <a:pt x="60" y="0"/>
                    </a:cubicBezTo>
                    <a:cubicBezTo>
                      <a:pt x="62" y="0"/>
                      <a:pt x="62" y="0"/>
                      <a:pt x="62" y="0"/>
                    </a:cubicBezTo>
                    <a:cubicBezTo>
                      <a:pt x="62" y="31"/>
                      <a:pt x="62" y="31"/>
                      <a:pt x="62" y="31"/>
                    </a:cubicBezTo>
                    <a:cubicBezTo>
                      <a:pt x="60" y="31"/>
                      <a:pt x="60" y="31"/>
                      <a:pt x="60" y="31"/>
                    </a:cubicBezTo>
                    <a:cubicBezTo>
                      <a:pt x="45" y="31"/>
                      <a:pt x="32" y="44"/>
                      <a:pt x="32" y="59"/>
                    </a:cubicBezTo>
                    <a:lnTo>
                      <a:pt x="32" y="61"/>
                    </a:lnTo>
                    <a:close/>
                    <a:moveTo>
                      <a:pt x="3" y="58"/>
                    </a:moveTo>
                    <a:cubicBezTo>
                      <a:pt x="30" y="58"/>
                      <a:pt x="30" y="58"/>
                      <a:pt x="30" y="58"/>
                    </a:cubicBezTo>
                    <a:cubicBezTo>
                      <a:pt x="30" y="42"/>
                      <a:pt x="43" y="30"/>
                      <a:pt x="59" y="29"/>
                    </a:cubicBezTo>
                    <a:cubicBezTo>
                      <a:pt x="59" y="2"/>
                      <a:pt x="59" y="2"/>
                      <a:pt x="59" y="2"/>
                    </a:cubicBezTo>
                    <a:cubicBezTo>
                      <a:pt x="28" y="2"/>
                      <a:pt x="3" y="27"/>
                      <a:pt x="3" y="5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099" name="Freeform 99"/>
              <p:cNvSpPr>
                <a:spLocks noEditPoints="1"/>
              </p:cNvSpPr>
              <p:nvPr/>
            </p:nvSpPr>
            <p:spPr bwMode="auto">
              <a:xfrm>
                <a:off x="-1857375" y="4160838"/>
                <a:ext cx="231775" cy="228600"/>
              </a:xfrm>
              <a:custGeom>
                <a:avLst/>
                <a:gdLst>
                  <a:gd name="T0" fmla="*/ 61 w 61"/>
                  <a:gd name="T1" fmla="*/ 61 h 61"/>
                  <a:gd name="T2" fmla="*/ 30 w 61"/>
                  <a:gd name="T3" fmla="*/ 61 h 61"/>
                  <a:gd name="T4" fmla="*/ 30 w 61"/>
                  <a:gd name="T5" fmla="*/ 59 h 61"/>
                  <a:gd name="T6" fmla="*/ 1 w 61"/>
                  <a:gd name="T7" fmla="*/ 31 h 61"/>
                  <a:gd name="T8" fmla="*/ 0 w 61"/>
                  <a:gd name="T9" fmla="*/ 31 h 61"/>
                  <a:gd name="T10" fmla="*/ 0 w 61"/>
                  <a:gd name="T11" fmla="*/ 0 h 61"/>
                  <a:gd name="T12" fmla="*/ 1 w 61"/>
                  <a:gd name="T13" fmla="*/ 0 h 61"/>
                  <a:gd name="T14" fmla="*/ 61 w 61"/>
                  <a:gd name="T15" fmla="*/ 59 h 61"/>
                  <a:gd name="T16" fmla="*/ 61 w 61"/>
                  <a:gd name="T17" fmla="*/ 61 h 61"/>
                  <a:gd name="T18" fmla="*/ 32 w 61"/>
                  <a:gd name="T19" fmla="*/ 58 h 61"/>
                  <a:gd name="T20" fmla="*/ 59 w 61"/>
                  <a:gd name="T21" fmla="*/ 58 h 61"/>
                  <a:gd name="T22" fmla="*/ 3 w 61"/>
                  <a:gd name="T23" fmla="*/ 2 h 61"/>
                  <a:gd name="T24" fmla="*/ 3 w 61"/>
                  <a:gd name="T25" fmla="*/ 29 h 61"/>
                  <a:gd name="T26" fmla="*/ 32 w 61"/>
                  <a:gd name="T27"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61" y="61"/>
                    </a:moveTo>
                    <a:cubicBezTo>
                      <a:pt x="30" y="61"/>
                      <a:pt x="30" y="61"/>
                      <a:pt x="30" y="61"/>
                    </a:cubicBezTo>
                    <a:cubicBezTo>
                      <a:pt x="30" y="59"/>
                      <a:pt x="30" y="59"/>
                      <a:pt x="30" y="59"/>
                    </a:cubicBezTo>
                    <a:cubicBezTo>
                      <a:pt x="30" y="44"/>
                      <a:pt x="17" y="31"/>
                      <a:pt x="1" y="31"/>
                    </a:cubicBezTo>
                    <a:cubicBezTo>
                      <a:pt x="0" y="31"/>
                      <a:pt x="0" y="31"/>
                      <a:pt x="0" y="31"/>
                    </a:cubicBezTo>
                    <a:cubicBezTo>
                      <a:pt x="0" y="0"/>
                      <a:pt x="0" y="0"/>
                      <a:pt x="0" y="0"/>
                    </a:cubicBezTo>
                    <a:cubicBezTo>
                      <a:pt x="1" y="0"/>
                      <a:pt x="1" y="0"/>
                      <a:pt x="1" y="0"/>
                    </a:cubicBezTo>
                    <a:cubicBezTo>
                      <a:pt x="34" y="0"/>
                      <a:pt x="61" y="26"/>
                      <a:pt x="61" y="59"/>
                    </a:cubicBezTo>
                    <a:lnTo>
                      <a:pt x="61" y="61"/>
                    </a:lnTo>
                    <a:close/>
                    <a:moveTo>
                      <a:pt x="32" y="58"/>
                    </a:moveTo>
                    <a:cubicBezTo>
                      <a:pt x="59" y="58"/>
                      <a:pt x="59" y="58"/>
                      <a:pt x="59" y="58"/>
                    </a:cubicBezTo>
                    <a:cubicBezTo>
                      <a:pt x="58" y="27"/>
                      <a:pt x="33" y="2"/>
                      <a:pt x="3" y="2"/>
                    </a:cubicBezTo>
                    <a:cubicBezTo>
                      <a:pt x="3" y="29"/>
                      <a:pt x="3" y="29"/>
                      <a:pt x="3" y="29"/>
                    </a:cubicBezTo>
                    <a:cubicBezTo>
                      <a:pt x="18" y="30"/>
                      <a:pt x="31" y="42"/>
                      <a:pt x="32" y="58"/>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00" name="Freeform 100"/>
              <p:cNvSpPr>
                <a:spLocks noEditPoints="1"/>
              </p:cNvSpPr>
              <p:nvPr/>
            </p:nvSpPr>
            <p:spPr bwMode="auto">
              <a:xfrm>
                <a:off x="-1857375" y="4378325"/>
                <a:ext cx="231775" cy="230187"/>
              </a:xfrm>
              <a:custGeom>
                <a:avLst/>
                <a:gdLst>
                  <a:gd name="T0" fmla="*/ 1 w 61"/>
                  <a:gd name="T1" fmla="*/ 61 h 61"/>
                  <a:gd name="T2" fmla="*/ 0 w 61"/>
                  <a:gd name="T3" fmla="*/ 61 h 61"/>
                  <a:gd name="T4" fmla="*/ 0 w 61"/>
                  <a:gd name="T5" fmla="*/ 30 h 61"/>
                  <a:gd name="T6" fmla="*/ 1 w 61"/>
                  <a:gd name="T7" fmla="*/ 30 h 61"/>
                  <a:gd name="T8" fmla="*/ 30 w 61"/>
                  <a:gd name="T9" fmla="*/ 1 h 61"/>
                  <a:gd name="T10" fmla="*/ 30 w 61"/>
                  <a:gd name="T11" fmla="*/ 0 h 61"/>
                  <a:gd name="T12" fmla="*/ 61 w 61"/>
                  <a:gd name="T13" fmla="*/ 0 h 61"/>
                  <a:gd name="T14" fmla="*/ 61 w 61"/>
                  <a:gd name="T15" fmla="*/ 1 h 61"/>
                  <a:gd name="T16" fmla="*/ 1 w 61"/>
                  <a:gd name="T17" fmla="*/ 61 h 61"/>
                  <a:gd name="T18" fmla="*/ 3 w 61"/>
                  <a:gd name="T19" fmla="*/ 32 h 61"/>
                  <a:gd name="T20" fmla="*/ 3 w 61"/>
                  <a:gd name="T21" fmla="*/ 59 h 61"/>
                  <a:gd name="T22" fmla="*/ 59 w 61"/>
                  <a:gd name="T23" fmla="*/ 3 h 61"/>
                  <a:gd name="T24" fmla="*/ 32 w 61"/>
                  <a:gd name="T25" fmla="*/ 3 h 61"/>
                  <a:gd name="T26" fmla="*/ 3 w 61"/>
                  <a:gd name="T27"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1">
                    <a:moveTo>
                      <a:pt x="1" y="61"/>
                    </a:moveTo>
                    <a:cubicBezTo>
                      <a:pt x="0" y="61"/>
                      <a:pt x="0" y="61"/>
                      <a:pt x="0" y="61"/>
                    </a:cubicBezTo>
                    <a:cubicBezTo>
                      <a:pt x="0" y="30"/>
                      <a:pt x="0" y="30"/>
                      <a:pt x="0" y="30"/>
                    </a:cubicBezTo>
                    <a:cubicBezTo>
                      <a:pt x="1" y="30"/>
                      <a:pt x="1" y="30"/>
                      <a:pt x="1" y="30"/>
                    </a:cubicBezTo>
                    <a:cubicBezTo>
                      <a:pt x="17" y="30"/>
                      <a:pt x="30" y="17"/>
                      <a:pt x="30" y="1"/>
                    </a:cubicBezTo>
                    <a:cubicBezTo>
                      <a:pt x="30" y="0"/>
                      <a:pt x="30" y="0"/>
                      <a:pt x="30" y="0"/>
                    </a:cubicBezTo>
                    <a:cubicBezTo>
                      <a:pt x="61" y="0"/>
                      <a:pt x="61" y="0"/>
                      <a:pt x="61" y="0"/>
                    </a:cubicBezTo>
                    <a:cubicBezTo>
                      <a:pt x="61" y="1"/>
                      <a:pt x="61" y="1"/>
                      <a:pt x="61" y="1"/>
                    </a:cubicBezTo>
                    <a:cubicBezTo>
                      <a:pt x="61" y="34"/>
                      <a:pt x="34" y="61"/>
                      <a:pt x="1" y="61"/>
                    </a:cubicBezTo>
                    <a:close/>
                    <a:moveTo>
                      <a:pt x="3" y="32"/>
                    </a:moveTo>
                    <a:cubicBezTo>
                      <a:pt x="3" y="59"/>
                      <a:pt x="3" y="59"/>
                      <a:pt x="3" y="59"/>
                    </a:cubicBezTo>
                    <a:cubicBezTo>
                      <a:pt x="33" y="58"/>
                      <a:pt x="58" y="33"/>
                      <a:pt x="59" y="3"/>
                    </a:cubicBezTo>
                    <a:cubicBezTo>
                      <a:pt x="32" y="3"/>
                      <a:pt x="32" y="3"/>
                      <a:pt x="32" y="3"/>
                    </a:cubicBezTo>
                    <a:cubicBezTo>
                      <a:pt x="31" y="18"/>
                      <a:pt x="18" y="31"/>
                      <a:pt x="3" y="32"/>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01" name="Freeform 101"/>
              <p:cNvSpPr>
                <a:spLocks noEditPoints="1"/>
              </p:cNvSpPr>
              <p:nvPr/>
            </p:nvSpPr>
            <p:spPr bwMode="auto">
              <a:xfrm>
                <a:off x="-1857375" y="4378325"/>
                <a:ext cx="122237" cy="120650"/>
              </a:xfrm>
              <a:custGeom>
                <a:avLst/>
                <a:gdLst>
                  <a:gd name="T0" fmla="*/ 1 w 32"/>
                  <a:gd name="T1" fmla="*/ 32 h 32"/>
                  <a:gd name="T2" fmla="*/ 0 w 32"/>
                  <a:gd name="T3" fmla="*/ 32 h 32"/>
                  <a:gd name="T4" fmla="*/ 0 w 32"/>
                  <a:gd name="T5" fmla="*/ 0 h 32"/>
                  <a:gd name="T6" fmla="*/ 32 w 32"/>
                  <a:gd name="T7" fmla="*/ 0 h 32"/>
                  <a:gd name="T8" fmla="*/ 32 w 32"/>
                  <a:gd name="T9" fmla="*/ 1 h 32"/>
                  <a:gd name="T10" fmla="*/ 1 w 32"/>
                  <a:gd name="T11" fmla="*/ 32 h 32"/>
                  <a:gd name="T12" fmla="*/ 3 w 32"/>
                  <a:gd name="T13" fmla="*/ 3 h 32"/>
                  <a:gd name="T14" fmla="*/ 3 w 32"/>
                  <a:gd name="T15" fmla="*/ 30 h 32"/>
                  <a:gd name="T16" fmla="*/ 30 w 32"/>
                  <a:gd name="T17" fmla="*/ 3 h 32"/>
                  <a:gd name="T18" fmla="*/ 3 w 32"/>
                  <a:gd name="T1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 y="32"/>
                    </a:moveTo>
                    <a:cubicBezTo>
                      <a:pt x="0" y="32"/>
                      <a:pt x="0" y="32"/>
                      <a:pt x="0" y="32"/>
                    </a:cubicBezTo>
                    <a:cubicBezTo>
                      <a:pt x="0" y="0"/>
                      <a:pt x="0" y="0"/>
                      <a:pt x="0" y="0"/>
                    </a:cubicBezTo>
                    <a:cubicBezTo>
                      <a:pt x="32" y="0"/>
                      <a:pt x="32" y="0"/>
                      <a:pt x="32" y="0"/>
                    </a:cubicBezTo>
                    <a:cubicBezTo>
                      <a:pt x="32" y="1"/>
                      <a:pt x="32" y="1"/>
                      <a:pt x="32" y="1"/>
                    </a:cubicBezTo>
                    <a:cubicBezTo>
                      <a:pt x="32" y="18"/>
                      <a:pt x="18" y="32"/>
                      <a:pt x="1" y="32"/>
                    </a:cubicBezTo>
                    <a:close/>
                    <a:moveTo>
                      <a:pt x="3" y="3"/>
                    </a:moveTo>
                    <a:cubicBezTo>
                      <a:pt x="3" y="30"/>
                      <a:pt x="3" y="30"/>
                      <a:pt x="3" y="30"/>
                    </a:cubicBezTo>
                    <a:cubicBezTo>
                      <a:pt x="17" y="29"/>
                      <a:pt x="29" y="17"/>
                      <a:pt x="30" y="3"/>
                    </a:cubicBezTo>
                    <a:lnTo>
                      <a:pt x="3" y="3"/>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02" name="Freeform 102"/>
              <p:cNvSpPr>
                <a:spLocks noEditPoints="1"/>
              </p:cNvSpPr>
              <p:nvPr/>
            </p:nvSpPr>
            <p:spPr bwMode="auto">
              <a:xfrm>
                <a:off x="-1968500" y="4378325"/>
                <a:ext cx="122237" cy="120650"/>
              </a:xfrm>
              <a:custGeom>
                <a:avLst/>
                <a:gdLst>
                  <a:gd name="T0" fmla="*/ 32 w 32"/>
                  <a:gd name="T1" fmla="*/ 32 h 32"/>
                  <a:gd name="T2" fmla="*/ 30 w 32"/>
                  <a:gd name="T3" fmla="*/ 32 h 32"/>
                  <a:gd name="T4" fmla="*/ 0 w 32"/>
                  <a:gd name="T5" fmla="*/ 1 h 32"/>
                  <a:gd name="T6" fmla="*/ 0 w 32"/>
                  <a:gd name="T7" fmla="*/ 0 h 32"/>
                  <a:gd name="T8" fmla="*/ 32 w 32"/>
                  <a:gd name="T9" fmla="*/ 0 h 32"/>
                  <a:gd name="T10" fmla="*/ 32 w 32"/>
                  <a:gd name="T11" fmla="*/ 32 h 32"/>
                  <a:gd name="T12" fmla="*/ 2 w 32"/>
                  <a:gd name="T13" fmla="*/ 3 h 32"/>
                  <a:gd name="T14" fmla="*/ 29 w 32"/>
                  <a:gd name="T15" fmla="*/ 30 h 32"/>
                  <a:gd name="T16" fmla="*/ 29 w 32"/>
                  <a:gd name="T17" fmla="*/ 3 h 32"/>
                  <a:gd name="T18" fmla="*/ 2 w 32"/>
                  <a:gd name="T1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32" y="32"/>
                    </a:moveTo>
                    <a:cubicBezTo>
                      <a:pt x="30" y="32"/>
                      <a:pt x="30" y="32"/>
                      <a:pt x="30" y="32"/>
                    </a:cubicBezTo>
                    <a:cubicBezTo>
                      <a:pt x="14" y="32"/>
                      <a:pt x="0" y="18"/>
                      <a:pt x="0" y="1"/>
                    </a:cubicBezTo>
                    <a:cubicBezTo>
                      <a:pt x="0" y="0"/>
                      <a:pt x="0" y="0"/>
                      <a:pt x="0" y="0"/>
                    </a:cubicBezTo>
                    <a:cubicBezTo>
                      <a:pt x="32" y="0"/>
                      <a:pt x="32" y="0"/>
                      <a:pt x="32" y="0"/>
                    </a:cubicBezTo>
                    <a:lnTo>
                      <a:pt x="32" y="32"/>
                    </a:lnTo>
                    <a:close/>
                    <a:moveTo>
                      <a:pt x="2" y="3"/>
                    </a:moveTo>
                    <a:cubicBezTo>
                      <a:pt x="3" y="17"/>
                      <a:pt x="15" y="29"/>
                      <a:pt x="29" y="30"/>
                    </a:cubicBezTo>
                    <a:cubicBezTo>
                      <a:pt x="29" y="3"/>
                      <a:pt x="29" y="3"/>
                      <a:pt x="29" y="3"/>
                    </a:cubicBezTo>
                    <a:lnTo>
                      <a:pt x="2" y="3"/>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03" name="Freeform 103"/>
              <p:cNvSpPr>
                <a:spLocks noEditPoints="1"/>
              </p:cNvSpPr>
              <p:nvPr/>
            </p:nvSpPr>
            <p:spPr bwMode="auto">
              <a:xfrm>
                <a:off x="-1968500" y="4268788"/>
                <a:ext cx="122237" cy="120650"/>
              </a:xfrm>
              <a:custGeom>
                <a:avLst/>
                <a:gdLst>
                  <a:gd name="T0" fmla="*/ 32 w 32"/>
                  <a:gd name="T1" fmla="*/ 32 h 32"/>
                  <a:gd name="T2" fmla="*/ 0 w 32"/>
                  <a:gd name="T3" fmla="*/ 32 h 32"/>
                  <a:gd name="T4" fmla="*/ 0 w 32"/>
                  <a:gd name="T5" fmla="*/ 30 h 32"/>
                  <a:gd name="T6" fmla="*/ 30 w 32"/>
                  <a:gd name="T7" fmla="*/ 0 h 32"/>
                  <a:gd name="T8" fmla="*/ 32 w 32"/>
                  <a:gd name="T9" fmla="*/ 0 h 32"/>
                  <a:gd name="T10" fmla="*/ 32 w 32"/>
                  <a:gd name="T11" fmla="*/ 32 h 32"/>
                  <a:gd name="T12" fmla="*/ 2 w 32"/>
                  <a:gd name="T13" fmla="*/ 29 h 32"/>
                  <a:gd name="T14" fmla="*/ 29 w 32"/>
                  <a:gd name="T15" fmla="*/ 29 h 32"/>
                  <a:gd name="T16" fmla="*/ 29 w 32"/>
                  <a:gd name="T17" fmla="*/ 2 h 32"/>
                  <a:gd name="T18" fmla="*/ 2 w 32"/>
                  <a:gd name="T19"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32" y="32"/>
                    </a:moveTo>
                    <a:cubicBezTo>
                      <a:pt x="0" y="32"/>
                      <a:pt x="0" y="32"/>
                      <a:pt x="0" y="32"/>
                    </a:cubicBezTo>
                    <a:cubicBezTo>
                      <a:pt x="0" y="30"/>
                      <a:pt x="0" y="30"/>
                      <a:pt x="0" y="30"/>
                    </a:cubicBezTo>
                    <a:cubicBezTo>
                      <a:pt x="0" y="14"/>
                      <a:pt x="14" y="0"/>
                      <a:pt x="30" y="0"/>
                    </a:cubicBezTo>
                    <a:cubicBezTo>
                      <a:pt x="32" y="0"/>
                      <a:pt x="32" y="0"/>
                      <a:pt x="32" y="0"/>
                    </a:cubicBezTo>
                    <a:lnTo>
                      <a:pt x="32" y="32"/>
                    </a:lnTo>
                    <a:close/>
                    <a:moveTo>
                      <a:pt x="2" y="29"/>
                    </a:moveTo>
                    <a:cubicBezTo>
                      <a:pt x="29" y="29"/>
                      <a:pt x="29" y="29"/>
                      <a:pt x="29" y="29"/>
                    </a:cubicBezTo>
                    <a:cubicBezTo>
                      <a:pt x="29" y="2"/>
                      <a:pt x="29" y="2"/>
                      <a:pt x="29" y="2"/>
                    </a:cubicBezTo>
                    <a:cubicBezTo>
                      <a:pt x="15" y="3"/>
                      <a:pt x="3" y="15"/>
                      <a:pt x="2" y="29"/>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04" name="Freeform 104"/>
              <p:cNvSpPr>
                <a:spLocks/>
              </p:cNvSpPr>
              <p:nvPr/>
            </p:nvSpPr>
            <p:spPr bwMode="auto">
              <a:xfrm>
                <a:off x="-1854200" y="4273550"/>
                <a:ext cx="114300" cy="109537"/>
              </a:xfrm>
              <a:custGeom>
                <a:avLst/>
                <a:gdLst>
                  <a:gd name="T0" fmla="*/ 30 w 30"/>
                  <a:gd name="T1" fmla="*/ 29 h 29"/>
                  <a:gd name="T2" fmla="*/ 0 w 30"/>
                  <a:gd name="T3" fmla="*/ 0 h 29"/>
                  <a:gd name="T4" fmla="*/ 0 w 30"/>
                  <a:gd name="T5" fmla="*/ 29 h 29"/>
                  <a:gd name="T6" fmla="*/ 30 w 30"/>
                  <a:gd name="T7" fmla="*/ 29 h 29"/>
                </a:gdLst>
                <a:ahLst/>
                <a:cxnLst>
                  <a:cxn ang="0">
                    <a:pos x="T0" y="T1"/>
                  </a:cxn>
                  <a:cxn ang="0">
                    <a:pos x="T2" y="T3"/>
                  </a:cxn>
                  <a:cxn ang="0">
                    <a:pos x="T4" y="T5"/>
                  </a:cxn>
                  <a:cxn ang="0">
                    <a:pos x="T6" y="T7"/>
                  </a:cxn>
                </a:cxnLst>
                <a:rect l="0" t="0" r="r" b="b"/>
                <a:pathLst>
                  <a:path w="30" h="29">
                    <a:moveTo>
                      <a:pt x="30" y="29"/>
                    </a:moveTo>
                    <a:cubicBezTo>
                      <a:pt x="30" y="13"/>
                      <a:pt x="17" y="0"/>
                      <a:pt x="0" y="0"/>
                    </a:cubicBezTo>
                    <a:cubicBezTo>
                      <a:pt x="0" y="29"/>
                      <a:pt x="0" y="29"/>
                      <a:pt x="0" y="29"/>
                    </a:cubicBezTo>
                    <a:lnTo>
                      <a:pt x="30" y="29"/>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170" name="Group 169"/>
          <p:cNvGrpSpPr/>
          <p:nvPr/>
        </p:nvGrpSpPr>
        <p:grpSpPr>
          <a:xfrm>
            <a:off x="1102183" y="3296562"/>
            <a:ext cx="1141386" cy="1004597"/>
            <a:chOff x="-2743200" y="3416300"/>
            <a:chExt cx="2463800" cy="2168526"/>
          </a:xfrm>
        </p:grpSpPr>
        <p:sp>
          <p:nvSpPr>
            <p:cNvPr id="162" name="Freeform 132"/>
            <p:cNvSpPr>
              <a:spLocks noEditPoints="1"/>
            </p:cNvSpPr>
            <p:nvPr/>
          </p:nvSpPr>
          <p:spPr bwMode="auto">
            <a:xfrm>
              <a:off x="-1500188" y="3416300"/>
              <a:ext cx="123825" cy="125413"/>
            </a:xfrm>
            <a:custGeom>
              <a:avLst/>
              <a:gdLst>
                <a:gd name="T0" fmla="*/ 16 w 33"/>
                <a:gd name="T1" fmla="*/ 33 h 33"/>
                <a:gd name="T2" fmla="*/ 0 w 33"/>
                <a:gd name="T3" fmla="*/ 16 h 33"/>
                <a:gd name="T4" fmla="*/ 16 w 33"/>
                <a:gd name="T5" fmla="*/ 0 h 33"/>
                <a:gd name="T6" fmla="*/ 33 w 33"/>
                <a:gd name="T7" fmla="*/ 16 h 33"/>
                <a:gd name="T8" fmla="*/ 16 w 33"/>
                <a:gd name="T9" fmla="*/ 33 h 33"/>
                <a:gd name="T10" fmla="*/ 16 w 33"/>
                <a:gd name="T11" fmla="*/ 2 h 33"/>
                <a:gd name="T12" fmla="*/ 2 w 33"/>
                <a:gd name="T13" fmla="*/ 16 h 33"/>
                <a:gd name="T14" fmla="*/ 16 w 33"/>
                <a:gd name="T15" fmla="*/ 31 h 33"/>
                <a:gd name="T16" fmla="*/ 31 w 33"/>
                <a:gd name="T17" fmla="*/ 16 h 33"/>
                <a:gd name="T18" fmla="*/ 16 w 33"/>
                <a:gd name="T19"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33"/>
                  </a:moveTo>
                  <a:cubicBezTo>
                    <a:pt x="7" y="33"/>
                    <a:pt x="0" y="25"/>
                    <a:pt x="0" y="16"/>
                  </a:cubicBezTo>
                  <a:cubicBezTo>
                    <a:pt x="0" y="7"/>
                    <a:pt x="7" y="0"/>
                    <a:pt x="16" y="0"/>
                  </a:cubicBezTo>
                  <a:cubicBezTo>
                    <a:pt x="25" y="0"/>
                    <a:pt x="33" y="7"/>
                    <a:pt x="33" y="16"/>
                  </a:cubicBezTo>
                  <a:cubicBezTo>
                    <a:pt x="33" y="25"/>
                    <a:pt x="25" y="33"/>
                    <a:pt x="16" y="33"/>
                  </a:cubicBezTo>
                  <a:close/>
                  <a:moveTo>
                    <a:pt x="16" y="2"/>
                  </a:moveTo>
                  <a:cubicBezTo>
                    <a:pt x="9" y="2"/>
                    <a:pt x="2" y="8"/>
                    <a:pt x="2" y="16"/>
                  </a:cubicBezTo>
                  <a:cubicBezTo>
                    <a:pt x="2" y="24"/>
                    <a:pt x="9" y="31"/>
                    <a:pt x="16" y="31"/>
                  </a:cubicBezTo>
                  <a:cubicBezTo>
                    <a:pt x="24" y="31"/>
                    <a:pt x="31" y="24"/>
                    <a:pt x="31" y="16"/>
                  </a:cubicBezTo>
                  <a:cubicBezTo>
                    <a:pt x="31" y="8"/>
                    <a:pt x="24" y="2"/>
                    <a:pt x="16" y="2"/>
                  </a:cubicBez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3" name="Oval 133"/>
            <p:cNvSpPr>
              <a:spLocks noChangeArrowheads="1"/>
            </p:cNvSpPr>
            <p:nvPr/>
          </p:nvSpPr>
          <p:spPr bwMode="auto">
            <a:xfrm>
              <a:off x="-1477963" y="3440113"/>
              <a:ext cx="79375" cy="77788"/>
            </a:xfrm>
            <a:prstGeom prst="ellipse">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4" name="Freeform 134"/>
            <p:cNvSpPr>
              <a:spLocks/>
            </p:cNvSpPr>
            <p:nvPr/>
          </p:nvSpPr>
          <p:spPr bwMode="auto">
            <a:xfrm>
              <a:off x="-1549400" y="5291138"/>
              <a:ext cx="104775" cy="63500"/>
            </a:xfrm>
            <a:custGeom>
              <a:avLst/>
              <a:gdLst>
                <a:gd name="T0" fmla="*/ 33 w 66"/>
                <a:gd name="T1" fmla="*/ 19 h 40"/>
                <a:gd name="T2" fmla="*/ 57 w 66"/>
                <a:gd name="T3" fmla="*/ 40 h 40"/>
                <a:gd name="T4" fmla="*/ 66 w 66"/>
                <a:gd name="T5" fmla="*/ 31 h 40"/>
                <a:gd name="T6" fmla="*/ 33 w 66"/>
                <a:gd name="T7" fmla="*/ 0 h 40"/>
                <a:gd name="T8" fmla="*/ 0 w 66"/>
                <a:gd name="T9" fmla="*/ 31 h 40"/>
                <a:gd name="T10" fmla="*/ 9 w 66"/>
                <a:gd name="T11" fmla="*/ 40 h 40"/>
                <a:gd name="T12" fmla="*/ 33 w 66"/>
                <a:gd name="T13" fmla="*/ 19 h 40"/>
              </a:gdLst>
              <a:ahLst/>
              <a:cxnLst>
                <a:cxn ang="0">
                  <a:pos x="T0" y="T1"/>
                </a:cxn>
                <a:cxn ang="0">
                  <a:pos x="T2" y="T3"/>
                </a:cxn>
                <a:cxn ang="0">
                  <a:pos x="T4" y="T5"/>
                </a:cxn>
                <a:cxn ang="0">
                  <a:pos x="T6" y="T7"/>
                </a:cxn>
                <a:cxn ang="0">
                  <a:pos x="T8" y="T9"/>
                </a:cxn>
                <a:cxn ang="0">
                  <a:pos x="T10" y="T11"/>
                </a:cxn>
                <a:cxn ang="0">
                  <a:pos x="T12" y="T13"/>
                </a:cxn>
              </a:cxnLst>
              <a:rect l="0" t="0" r="r" b="b"/>
              <a:pathLst>
                <a:path w="66" h="40">
                  <a:moveTo>
                    <a:pt x="33" y="19"/>
                  </a:moveTo>
                  <a:lnTo>
                    <a:pt x="57" y="40"/>
                  </a:lnTo>
                  <a:lnTo>
                    <a:pt x="66" y="31"/>
                  </a:lnTo>
                  <a:lnTo>
                    <a:pt x="33" y="0"/>
                  </a:lnTo>
                  <a:lnTo>
                    <a:pt x="0" y="31"/>
                  </a:lnTo>
                  <a:lnTo>
                    <a:pt x="9" y="40"/>
                  </a:lnTo>
                  <a:lnTo>
                    <a:pt x="33" y="19"/>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5" name="Freeform 135"/>
            <p:cNvSpPr>
              <a:spLocks/>
            </p:cNvSpPr>
            <p:nvPr/>
          </p:nvSpPr>
          <p:spPr bwMode="auto">
            <a:xfrm>
              <a:off x="-1763713" y="4452938"/>
              <a:ext cx="41275" cy="34925"/>
            </a:xfrm>
            <a:custGeom>
              <a:avLst/>
              <a:gdLst>
                <a:gd name="T0" fmla="*/ 7 w 26"/>
                <a:gd name="T1" fmla="*/ 22 h 22"/>
                <a:gd name="T2" fmla="*/ 0 w 26"/>
                <a:gd name="T3" fmla="*/ 10 h 22"/>
                <a:gd name="T4" fmla="*/ 7 w 26"/>
                <a:gd name="T5" fmla="*/ 0 h 22"/>
                <a:gd name="T6" fmla="*/ 19 w 26"/>
                <a:gd name="T7" fmla="*/ 0 h 22"/>
                <a:gd name="T8" fmla="*/ 26 w 26"/>
                <a:gd name="T9" fmla="*/ 10 h 22"/>
                <a:gd name="T10" fmla="*/ 19 w 26"/>
                <a:gd name="T11" fmla="*/ 22 h 22"/>
                <a:gd name="T12" fmla="*/ 7 w 2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7" y="22"/>
                  </a:moveTo>
                  <a:lnTo>
                    <a:pt x="0" y="10"/>
                  </a:lnTo>
                  <a:lnTo>
                    <a:pt x="7" y="0"/>
                  </a:lnTo>
                  <a:lnTo>
                    <a:pt x="19" y="0"/>
                  </a:lnTo>
                  <a:lnTo>
                    <a:pt x="26" y="10"/>
                  </a:lnTo>
                  <a:lnTo>
                    <a:pt x="19" y="22"/>
                  </a:lnTo>
                  <a:lnTo>
                    <a:pt x="7" y="22"/>
                  </a:lnTo>
                  <a:close/>
                </a:path>
              </a:pathLst>
            </a:cu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6" name="Freeform 136"/>
            <p:cNvSpPr>
              <a:spLocks noEditPoints="1"/>
            </p:cNvSpPr>
            <p:nvPr/>
          </p:nvSpPr>
          <p:spPr bwMode="auto">
            <a:xfrm>
              <a:off x="-2743200" y="3462338"/>
              <a:ext cx="2463800" cy="2122488"/>
            </a:xfrm>
            <a:custGeom>
              <a:avLst/>
              <a:gdLst>
                <a:gd name="T0" fmla="*/ 597 w 654"/>
                <a:gd name="T1" fmla="*/ 265 h 563"/>
                <a:gd name="T2" fmla="*/ 589 w 654"/>
                <a:gd name="T3" fmla="*/ 323 h 563"/>
                <a:gd name="T4" fmla="*/ 531 w 654"/>
                <a:gd name="T5" fmla="*/ 265 h 563"/>
                <a:gd name="T6" fmla="*/ 591 w 654"/>
                <a:gd name="T7" fmla="*/ 60 h 563"/>
                <a:gd name="T8" fmla="*/ 487 w 654"/>
                <a:gd name="T9" fmla="*/ 140 h 563"/>
                <a:gd name="T10" fmla="*/ 177 w 654"/>
                <a:gd name="T11" fmla="*/ 140 h 563"/>
                <a:gd name="T12" fmla="*/ 332 w 654"/>
                <a:gd name="T13" fmla="*/ 8 h 563"/>
                <a:gd name="T14" fmla="*/ 125 w 654"/>
                <a:gd name="T15" fmla="*/ 99 h 563"/>
                <a:gd name="T16" fmla="*/ 73 w 654"/>
                <a:gd name="T17" fmla="*/ 60 h 563"/>
                <a:gd name="T18" fmla="*/ 66 w 654"/>
                <a:gd name="T19" fmla="*/ 265 h 563"/>
                <a:gd name="T20" fmla="*/ 10 w 654"/>
                <a:gd name="T21" fmla="*/ 338 h 563"/>
                <a:gd name="T22" fmla="*/ 0 w 654"/>
                <a:gd name="T23" fmla="*/ 265 h 563"/>
                <a:gd name="T24" fmla="*/ 10 w 654"/>
                <a:gd name="T25" fmla="*/ 339 h 563"/>
                <a:gd name="T26" fmla="*/ 73 w 654"/>
                <a:gd name="T27" fmla="*/ 325 h 563"/>
                <a:gd name="T28" fmla="*/ 446 w 654"/>
                <a:gd name="T29" fmla="*/ 505 h 563"/>
                <a:gd name="T30" fmla="*/ 476 w 654"/>
                <a:gd name="T31" fmla="*/ 563 h 563"/>
                <a:gd name="T32" fmla="*/ 590 w 654"/>
                <a:gd name="T33" fmla="*/ 325 h 563"/>
                <a:gd name="T34" fmla="*/ 654 w 654"/>
                <a:gd name="T35" fmla="*/ 338 h 563"/>
                <a:gd name="T36" fmla="*/ 529 w 654"/>
                <a:gd name="T37" fmla="*/ 265 h 563"/>
                <a:gd name="T38" fmla="*/ 462 w 654"/>
                <a:gd name="T39" fmla="*/ 294 h 563"/>
                <a:gd name="T40" fmla="*/ 436 w 654"/>
                <a:gd name="T41" fmla="*/ 183 h 563"/>
                <a:gd name="T42" fmla="*/ 529 w 654"/>
                <a:gd name="T43" fmla="*/ 265 h 563"/>
                <a:gd name="T44" fmla="*/ 397 w 654"/>
                <a:gd name="T45" fmla="*/ 281 h 563"/>
                <a:gd name="T46" fmla="*/ 390 w 654"/>
                <a:gd name="T47" fmla="*/ 383 h 563"/>
                <a:gd name="T48" fmla="*/ 388 w 654"/>
                <a:gd name="T49" fmla="*/ 384 h 563"/>
                <a:gd name="T50" fmla="*/ 204 w 654"/>
                <a:gd name="T51" fmla="*/ 295 h 563"/>
                <a:gd name="T52" fmla="*/ 388 w 654"/>
                <a:gd name="T53" fmla="*/ 384 h 563"/>
                <a:gd name="T54" fmla="*/ 435 w 654"/>
                <a:gd name="T55" fmla="*/ 184 h 563"/>
                <a:gd name="T56" fmla="*/ 460 w 654"/>
                <a:gd name="T57" fmla="*/ 294 h 563"/>
                <a:gd name="T58" fmla="*/ 332 w 654"/>
                <a:gd name="T59" fmla="*/ 264 h 563"/>
                <a:gd name="T60" fmla="*/ 332 w 654"/>
                <a:gd name="T61" fmla="*/ 200 h 563"/>
                <a:gd name="T62" fmla="*/ 280 w 654"/>
                <a:gd name="T63" fmla="*/ 223 h 563"/>
                <a:gd name="T64" fmla="*/ 332 w 654"/>
                <a:gd name="T65" fmla="*/ 134 h 563"/>
                <a:gd name="T66" fmla="*/ 332 w 654"/>
                <a:gd name="T67" fmla="*/ 264 h 563"/>
                <a:gd name="T68" fmla="*/ 265 w 654"/>
                <a:gd name="T69" fmla="*/ 265 h 563"/>
                <a:gd name="T70" fmla="*/ 280 w 654"/>
                <a:gd name="T71" fmla="*/ 226 h 563"/>
                <a:gd name="T72" fmla="*/ 204 w 654"/>
                <a:gd name="T73" fmla="*/ 294 h 563"/>
                <a:gd name="T74" fmla="*/ 229 w 654"/>
                <a:gd name="T75" fmla="*/ 184 h 563"/>
                <a:gd name="T76" fmla="*/ 332 w 654"/>
                <a:gd name="T77" fmla="*/ 398 h 563"/>
                <a:gd name="T78" fmla="*/ 417 w 654"/>
                <a:gd name="T79" fmla="*/ 443 h 563"/>
                <a:gd name="T80" fmla="*/ 140 w 654"/>
                <a:gd name="T81" fmla="*/ 310 h 563"/>
                <a:gd name="T82" fmla="*/ 332 w 654"/>
                <a:gd name="T83" fmla="*/ 398 h 563"/>
                <a:gd name="T84" fmla="*/ 461 w 654"/>
                <a:gd name="T85" fmla="*/ 296 h 563"/>
                <a:gd name="T86" fmla="*/ 418 w 654"/>
                <a:gd name="T87" fmla="*/ 443 h 563"/>
                <a:gd name="T88" fmla="*/ 332 w 654"/>
                <a:gd name="T89" fmla="*/ 68 h 563"/>
                <a:gd name="T90" fmla="*/ 435 w 654"/>
                <a:gd name="T91" fmla="*/ 182 h 563"/>
                <a:gd name="T92" fmla="*/ 228 w 654"/>
                <a:gd name="T93" fmla="*/ 182 h 563"/>
                <a:gd name="T94" fmla="*/ 332 w 654"/>
                <a:gd name="T95" fmla="*/ 68 h 563"/>
                <a:gd name="T96" fmla="*/ 227 w 654"/>
                <a:gd name="T97" fmla="*/ 183 h 563"/>
                <a:gd name="T98" fmla="*/ 202 w 654"/>
                <a:gd name="T99" fmla="*/ 294 h 563"/>
                <a:gd name="T100" fmla="*/ 134 w 654"/>
                <a:gd name="T101" fmla="*/ 265 h 563"/>
                <a:gd name="T102" fmla="*/ 332 w 654"/>
                <a:gd name="T103" fmla="*/ 529 h 563"/>
                <a:gd name="T104" fmla="*/ 138 w 654"/>
                <a:gd name="T105" fmla="*/ 311 h 563"/>
                <a:gd name="T106" fmla="*/ 417 w 654"/>
                <a:gd name="T107" fmla="*/ 445 h 563"/>
                <a:gd name="T108" fmla="*/ 332 w 654"/>
                <a:gd name="T109" fmla="*/ 52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4" h="563">
                  <a:moveTo>
                    <a:pt x="591" y="323"/>
                  </a:moveTo>
                  <a:cubicBezTo>
                    <a:pt x="595" y="305"/>
                    <a:pt x="597" y="285"/>
                    <a:pt x="597" y="265"/>
                  </a:cubicBezTo>
                  <a:cubicBezTo>
                    <a:pt x="595" y="265"/>
                    <a:pt x="595" y="265"/>
                    <a:pt x="595" y="265"/>
                  </a:cubicBezTo>
                  <a:cubicBezTo>
                    <a:pt x="595" y="285"/>
                    <a:pt x="593" y="304"/>
                    <a:pt x="589" y="323"/>
                  </a:cubicBezTo>
                  <a:cubicBezTo>
                    <a:pt x="526" y="309"/>
                    <a:pt x="526" y="309"/>
                    <a:pt x="526" y="309"/>
                  </a:cubicBezTo>
                  <a:cubicBezTo>
                    <a:pt x="529" y="295"/>
                    <a:pt x="531" y="280"/>
                    <a:pt x="531" y="265"/>
                  </a:cubicBezTo>
                  <a:cubicBezTo>
                    <a:pt x="531" y="219"/>
                    <a:pt x="515" y="176"/>
                    <a:pt x="488" y="142"/>
                  </a:cubicBezTo>
                  <a:cubicBezTo>
                    <a:pt x="591" y="60"/>
                    <a:pt x="591" y="60"/>
                    <a:pt x="591" y="60"/>
                  </a:cubicBezTo>
                  <a:cubicBezTo>
                    <a:pt x="590" y="59"/>
                    <a:pt x="590" y="59"/>
                    <a:pt x="590" y="59"/>
                  </a:cubicBezTo>
                  <a:cubicBezTo>
                    <a:pt x="487" y="140"/>
                    <a:pt x="487" y="140"/>
                    <a:pt x="487" y="140"/>
                  </a:cubicBezTo>
                  <a:cubicBezTo>
                    <a:pt x="450" y="95"/>
                    <a:pt x="394" y="66"/>
                    <a:pt x="332" y="66"/>
                  </a:cubicBezTo>
                  <a:cubicBezTo>
                    <a:pt x="269" y="66"/>
                    <a:pt x="213" y="95"/>
                    <a:pt x="177" y="140"/>
                  </a:cubicBezTo>
                  <a:cubicBezTo>
                    <a:pt x="127" y="100"/>
                    <a:pt x="127" y="100"/>
                    <a:pt x="127" y="100"/>
                  </a:cubicBezTo>
                  <a:cubicBezTo>
                    <a:pt x="175" y="40"/>
                    <a:pt x="249" y="8"/>
                    <a:pt x="332" y="8"/>
                  </a:cubicBezTo>
                  <a:cubicBezTo>
                    <a:pt x="332" y="0"/>
                    <a:pt x="332" y="0"/>
                    <a:pt x="332" y="0"/>
                  </a:cubicBezTo>
                  <a:cubicBezTo>
                    <a:pt x="248" y="0"/>
                    <a:pt x="174" y="39"/>
                    <a:pt x="125" y="99"/>
                  </a:cubicBezTo>
                  <a:cubicBezTo>
                    <a:pt x="74" y="59"/>
                    <a:pt x="74" y="59"/>
                    <a:pt x="74" y="59"/>
                  </a:cubicBezTo>
                  <a:cubicBezTo>
                    <a:pt x="73" y="60"/>
                    <a:pt x="73" y="60"/>
                    <a:pt x="73" y="60"/>
                  </a:cubicBezTo>
                  <a:cubicBezTo>
                    <a:pt x="124" y="101"/>
                    <a:pt x="124" y="101"/>
                    <a:pt x="124" y="101"/>
                  </a:cubicBezTo>
                  <a:cubicBezTo>
                    <a:pt x="88" y="146"/>
                    <a:pt x="66" y="203"/>
                    <a:pt x="66" y="265"/>
                  </a:cubicBezTo>
                  <a:cubicBezTo>
                    <a:pt x="66" y="285"/>
                    <a:pt x="69" y="305"/>
                    <a:pt x="73" y="323"/>
                  </a:cubicBezTo>
                  <a:cubicBezTo>
                    <a:pt x="10" y="338"/>
                    <a:pt x="10" y="338"/>
                    <a:pt x="10" y="338"/>
                  </a:cubicBezTo>
                  <a:cubicBezTo>
                    <a:pt x="5" y="314"/>
                    <a:pt x="2" y="290"/>
                    <a:pt x="2" y="265"/>
                  </a:cubicBezTo>
                  <a:cubicBezTo>
                    <a:pt x="0" y="265"/>
                    <a:pt x="0" y="265"/>
                    <a:pt x="0" y="265"/>
                  </a:cubicBezTo>
                  <a:cubicBezTo>
                    <a:pt x="0" y="290"/>
                    <a:pt x="3" y="315"/>
                    <a:pt x="9" y="339"/>
                  </a:cubicBezTo>
                  <a:cubicBezTo>
                    <a:pt x="10" y="339"/>
                    <a:pt x="10" y="339"/>
                    <a:pt x="10" y="339"/>
                  </a:cubicBezTo>
                  <a:cubicBezTo>
                    <a:pt x="10" y="340"/>
                    <a:pt x="10" y="340"/>
                    <a:pt x="10" y="340"/>
                  </a:cubicBezTo>
                  <a:cubicBezTo>
                    <a:pt x="73" y="325"/>
                    <a:pt x="73" y="325"/>
                    <a:pt x="73" y="325"/>
                  </a:cubicBezTo>
                  <a:cubicBezTo>
                    <a:pt x="101" y="443"/>
                    <a:pt x="206" y="531"/>
                    <a:pt x="332" y="531"/>
                  </a:cubicBezTo>
                  <a:cubicBezTo>
                    <a:pt x="373" y="531"/>
                    <a:pt x="411" y="521"/>
                    <a:pt x="446" y="505"/>
                  </a:cubicBezTo>
                  <a:cubicBezTo>
                    <a:pt x="474" y="563"/>
                    <a:pt x="474" y="563"/>
                    <a:pt x="474" y="563"/>
                  </a:cubicBezTo>
                  <a:cubicBezTo>
                    <a:pt x="476" y="563"/>
                    <a:pt x="476" y="563"/>
                    <a:pt x="476" y="563"/>
                  </a:cubicBezTo>
                  <a:cubicBezTo>
                    <a:pt x="448" y="504"/>
                    <a:pt x="448" y="504"/>
                    <a:pt x="448" y="504"/>
                  </a:cubicBezTo>
                  <a:cubicBezTo>
                    <a:pt x="519" y="469"/>
                    <a:pt x="572" y="404"/>
                    <a:pt x="590" y="325"/>
                  </a:cubicBezTo>
                  <a:cubicBezTo>
                    <a:pt x="654" y="340"/>
                    <a:pt x="654" y="340"/>
                    <a:pt x="654" y="340"/>
                  </a:cubicBezTo>
                  <a:cubicBezTo>
                    <a:pt x="654" y="338"/>
                    <a:pt x="654" y="338"/>
                    <a:pt x="654" y="338"/>
                  </a:cubicBezTo>
                  <a:lnTo>
                    <a:pt x="591" y="323"/>
                  </a:lnTo>
                  <a:close/>
                  <a:moveTo>
                    <a:pt x="529" y="265"/>
                  </a:moveTo>
                  <a:cubicBezTo>
                    <a:pt x="529" y="280"/>
                    <a:pt x="527" y="294"/>
                    <a:pt x="524" y="308"/>
                  </a:cubicBezTo>
                  <a:cubicBezTo>
                    <a:pt x="462" y="294"/>
                    <a:pt x="462" y="294"/>
                    <a:pt x="462" y="294"/>
                  </a:cubicBezTo>
                  <a:cubicBezTo>
                    <a:pt x="464" y="285"/>
                    <a:pt x="465" y="275"/>
                    <a:pt x="465" y="265"/>
                  </a:cubicBezTo>
                  <a:cubicBezTo>
                    <a:pt x="465" y="234"/>
                    <a:pt x="454" y="206"/>
                    <a:pt x="436" y="183"/>
                  </a:cubicBezTo>
                  <a:cubicBezTo>
                    <a:pt x="487" y="143"/>
                    <a:pt x="487" y="143"/>
                    <a:pt x="487" y="143"/>
                  </a:cubicBezTo>
                  <a:cubicBezTo>
                    <a:pt x="513" y="177"/>
                    <a:pt x="529" y="219"/>
                    <a:pt x="529" y="265"/>
                  </a:cubicBezTo>
                  <a:close/>
                  <a:moveTo>
                    <a:pt x="362" y="325"/>
                  </a:moveTo>
                  <a:cubicBezTo>
                    <a:pt x="380" y="316"/>
                    <a:pt x="392" y="300"/>
                    <a:pt x="397" y="281"/>
                  </a:cubicBezTo>
                  <a:cubicBezTo>
                    <a:pt x="459" y="295"/>
                    <a:pt x="459" y="295"/>
                    <a:pt x="459" y="295"/>
                  </a:cubicBezTo>
                  <a:cubicBezTo>
                    <a:pt x="450" y="334"/>
                    <a:pt x="424" y="366"/>
                    <a:pt x="390" y="383"/>
                  </a:cubicBezTo>
                  <a:lnTo>
                    <a:pt x="362" y="325"/>
                  </a:lnTo>
                  <a:close/>
                  <a:moveTo>
                    <a:pt x="388" y="384"/>
                  </a:moveTo>
                  <a:cubicBezTo>
                    <a:pt x="371" y="392"/>
                    <a:pt x="352" y="397"/>
                    <a:pt x="332" y="397"/>
                  </a:cubicBezTo>
                  <a:cubicBezTo>
                    <a:pt x="270" y="397"/>
                    <a:pt x="218" y="353"/>
                    <a:pt x="204" y="295"/>
                  </a:cubicBezTo>
                  <a:cubicBezTo>
                    <a:pt x="331" y="266"/>
                    <a:pt x="331" y="266"/>
                    <a:pt x="331" y="266"/>
                  </a:cubicBezTo>
                  <a:lnTo>
                    <a:pt x="388" y="384"/>
                  </a:lnTo>
                  <a:close/>
                  <a:moveTo>
                    <a:pt x="334" y="265"/>
                  </a:moveTo>
                  <a:cubicBezTo>
                    <a:pt x="435" y="184"/>
                    <a:pt x="435" y="184"/>
                    <a:pt x="435" y="184"/>
                  </a:cubicBezTo>
                  <a:cubicBezTo>
                    <a:pt x="452" y="207"/>
                    <a:pt x="463" y="235"/>
                    <a:pt x="463" y="265"/>
                  </a:cubicBezTo>
                  <a:cubicBezTo>
                    <a:pt x="463" y="275"/>
                    <a:pt x="462" y="284"/>
                    <a:pt x="460" y="294"/>
                  </a:cubicBezTo>
                  <a:lnTo>
                    <a:pt x="334" y="265"/>
                  </a:lnTo>
                  <a:close/>
                  <a:moveTo>
                    <a:pt x="332" y="264"/>
                  </a:moveTo>
                  <a:cubicBezTo>
                    <a:pt x="282" y="224"/>
                    <a:pt x="282" y="224"/>
                    <a:pt x="282" y="224"/>
                  </a:cubicBezTo>
                  <a:cubicBezTo>
                    <a:pt x="293" y="209"/>
                    <a:pt x="312" y="200"/>
                    <a:pt x="332" y="200"/>
                  </a:cubicBezTo>
                  <a:cubicBezTo>
                    <a:pt x="332" y="198"/>
                    <a:pt x="332" y="198"/>
                    <a:pt x="332" y="198"/>
                  </a:cubicBezTo>
                  <a:cubicBezTo>
                    <a:pt x="311" y="198"/>
                    <a:pt x="292" y="208"/>
                    <a:pt x="280" y="223"/>
                  </a:cubicBezTo>
                  <a:cubicBezTo>
                    <a:pt x="230" y="183"/>
                    <a:pt x="230" y="183"/>
                    <a:pt x="230" y="183"/>
                  </a:cubicBezTo>
                  <a:cubicBezTo>
                    <a:pt x="254" y="153"/>
                    <a:pt x="291" y="134"/>
                    <a:pt x="332" y="134"/>
                  </a:cubicBezTo>
                  <a:cubicBezTo>
                    <a:pt x="373" y="134"/>
                    <a:pt x="410" y="153"/>
                    <a:pt x="434" y="183"/>
                  </a:cubicBezTo>
                  <a:lnTo>
                    <a:pt x="332" y="264"/>
                  </a:lnTo>
                  <a:close/>
                  <a:moveTo>
                    <a:pt x="279" y="224"/>
                  </a:moveTo>
                  <a:cubicBezTo>
                    <a:pt x="270" y="236"/>
                    <a:pt x="265" y="250"/>
                    <a:pt x="265" y="265"/>
                  </a:cubicBezTo>
                  <a:cubicBezTo>
                    <a:pt x="267" y="265"/>
                    <a:pt x="267" y="265"/>
                    <a:pt x="267" y="265"/>
                  </a:cubicBezTo>
                  <a:cubicBezTo>
                    <a:pt x="267" y="250"/>
                    <a:pt x="272" y="237"/>
                    <a:pt x="280" y="226"/>
                  </a:cubicBezTo>
                  <a:cubicBezTo>
                    <a:pt x="330" y="265"/>
                    <a:pt x="330" y="265"/>
                    <a:pt x="330" y="265"/>
                  </a:cubicBezTo>
                  <a:cubicBezTo>
                    <a:pt x="204" y="294"/>
                    <a:pt x="204" y="294"/>
                    <a:pt x="204" y="294"/>
                  </a:cubicBezTo>
                  <a:cubicBezTo>
                    <a:pt x="202" y="284"/>
                    <a:pt x="201" y="275"/>
                    <a:pt x="201" y="265"/>
                  </a:cubicBezTo>
                  <a:cubicBezTo>
                    <a:pt x="201" y="235"/>
                    <a:pt x="211" y="207"/>
                    <a:pt x="229" y="184"/>
                  </a:cubicBezTo>
                  <a:lnTo>
                    <a:pt x="279" y="224"/>
                  </a:lnTo>
                  <a:close/>
                  <a:moveTo>
                    <a:pt x="332" y="398"/>
                  </a:moveTo>
                  <a:cubicBezTo>
                    <a:pt x="352" y="398"/>
                    <a:pt x="371" y="394"/>
                    <a:pt x="389" y="386"/>
                  </a:cubicBezTo>
                  <a:cubicBezTo>
                    <a:pt x="417" y="443"/>
                    <a:pt x="417" y="443"/>
                    <a:pt x="417" y="443"/>
                  </a:cubicBezTo>
                  <a:cubicBezTo>
                    <a:pt x="391" y="456"/>
                    <a:pt x="362" y="463"/>
                    <a:pt x="332" y="463"/>
                  </a:cubicBezTo>
                  <a:cubicBezTo>
                    <a:pt x="238" y="463"/>
                    <a:pt x="160" y="397"/>
                    <a:pt x="140" y="310"/>
                  </a:cubicBezTo>
                  <a:cubicBezTo>
                    <a:pt x="202" y="296"/>
                    <a:pt x="202" y="296"/>
                    <a:pt x="202" y="296"/>
                  </a:cubicBezTo>
                  <a:cubicBezTo>
                    <a:pt x="216" y="355"/>
                    <a:pt x="269" y="398"/>
                    <a:pt x="332" y="398"/>
                  </a:cubicBezTo>
                  <a:close/>
                  <a:moveTo>
                    <a:pt x="390" y="385"/>
                  </a:moveTo>
                  <a:cubicBezTo>
                    <a:pt x="426" y="367"/>
                    <a:pt x="452" y="335"/>
                    <a:pt x="461" y="296"/>
                  </a:cubicBezTo>
                  <a:cubicBezTo>
                    <a:pt x="524" y="310"/>
                    <a:pt x="524" y="310"/>
                    <a:pt x="524" y="310"/>
                  </a:cubicBezTo>
                  <a:cubicBezTo>
                    <a:pt x="510" y="368"/>
                    <a:pt x="471" y="417"/>
                    <a:pt x="418" y="443"/>
                  </a:cubicBezTo>
                  <a:lnTo>
                    <a:pt x="390" y="385"/>
                  </a:lnTo>
                  <a:close/>
                  <a:moveTo>
                    <a:pt x="332" y="68"/>
                  </a:moveTo>
                  <a:cubicBezTo>
                    <a:pt x="394" y="68"/>
                    <a:pt x="449" y="97"/>
                    <a:pt x="485" y="142"/>
                  </a:cubicBezTo>
                  <a:cubicBezTo>
                    <a:pt x="435" y="182"/>
                    <a:pt x="435" y="182"/>
                    <a:pt x="435" y="182"/>
                  </a:cubicBezTo>
                  <a:cubicBezTo>
                    <a:pt x="411" y="151"/>
                    <a:pt x="374" y="132"/>
                    <a:pt x="332" y="132"/>
                  </a:cubicBezTo>
                  <a:cubicBezTo>
                    <a:pt x="290" y="132"/>
                    <a:pt x="253" y="151"/>
                    <a:pt x="228" y="182"/>
                  </a:cubicBezTo>
                  <a:cubicBezTo>
                    <a:pt x="178" y="142"/>
                    <a:pt x="178" y="142"/>
                    <a:pt x="178" y="142"/>
                  </a:cubicBezTo>
                  <a:cubicBezTo>
                    <a:pt x="214" y="97"/>
                    <a:pt x="270" y="68"/>
                    <a:pt x="332" y="68"/>
                  </a:cubicBezTo>
                  <a:close/>
                  <a:moveTo>
                    <a:pt x="177" y="143"/>
                  </a:moveTo>
                  <a:cubicBezTo>
                    <a:pt x="227" y="183"/>
                    <a:pt x="227" y="183"/>
                    <a:pt x="227" y="183"/>
                  </a:cubicBezTo>
                  <a:cubicBezTo>
                    <a:pt x="209" y="206"/>
                    <a:pt x="199" y="234"/>
                    <a:pt x="199" y="265"/>
                  </a:cubicBezTo>
                  <a:cubicBezTo>
                    <a:pt x="199" y="275"/>
                    <a:pt x="200" y="285"/>
                    <a:pt x="202" y="294"/>
                  </a:cubicBezTo>
                  <a:cubicBezTo>
                    <a:pt x="139" y="308"/>
                    <a:pt x="139" y="308"/>
                    <a:pt x="139" y="308"/>
                  </a:cubicBezTo>
                  <a:cubicBezTo>
                    <a:pt x="136" y="294"/>
                    <a:pt x="134" y="280"/>
                    <a:pt x="134" y="265"/>
                  </a:cubicBezTo>
                  <a:cubicBezTo>
                    <a:pt x="134" y="219"/>
                    <a:pt x="150" y="177"/>
                    <a:pt x="177" y="143"/>
                  </a:cubicBezTo>
                  <a:close/>
                  <a:moveTo>
                    <a:pt x="332" y="529"/>
                  </a:moveTo>
                  <a:cubicBezTo>
                    <a:pt x="207" y="529"/>
                    <a:pt x="102" y="442"/>
                    <a:pt x="75" y="325"/>
                  </a:cubicBezTo>
                  <a:cubicBezTo>
                    <a:pt x="138" y="311"/>
                    <a:pt x="138" y="311"/>
                    <a:pt x="138" y="311"/>
                  </a:cubicBezTo>
                  <a:cubicBezTo>
                    <a:pt x="158" y="399"/>
                    <a:pt x="238" y="465"/>
                    <a:pt x="332" y="465"/>
                  </a:cubicBezTo>
                  <a:cubicBezTo>
                    <a:pt x="362" y="465"/>
                    <a:pt x="391" y="458"/>
                    <a:pt x="417" y="445"/>
                  </a:cubicBezTo>
                  <a:cubicBezTo>
                    <a:pt x="445" y="503"/>
                    <a:pt x="445" y="503"/>
                    <a:pt x="445" y="503"/>
                  </a:cubicBezTo>
                  <a:cubicBezTo>
                    <a:pt x="411" y="519"/>
                    <a:pt x="372" y="529"/>
                    <a:pt x="332" y="529"/>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7" name="Oval 137"/>
            <p:cNvSpPr>
              <a:spLocks noChangeArrowheads="1"/>
            </p:cNvSpPr>
            <p:nvPr/>
          </p:nvSpPr>
          <p:spPr bwMode="auto">
            <a:xfrm>
              <a:off x="-1643063" y="4310063"/>
              <a:ext cx="296863" cy="298450"/>
            </a:xfrm>
            <a:prstGeom prst="ellipse">
              <a:avLst/>
            </a:pr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8" name="Oval 138"/>
            <p:cNvSpPr>
              <a:spLocks noChangeArrowheads="1"/>
            </p:cNvSpPr>
            <p:nvPr/>
          </p:nvSpPr>
          <p:spPr bwMode="auto">
            <a:xfrm>
              <a:off x="-1628775" y="4325938"/>
              <a:ext cx="268288" cy="266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9" name="Freeform 139"/>
            <p:cNvSpPr>
              <a:spLocks/>
            </p:cNvSpPr>
            <p:nvPr/>
          </p:nvSpPr>
          <p:spPr bwMode="auto">
            <a:xfrm>
              <a:off x="-2378075" y="4197350"/>
              <a:ext cx="93663" cy="90488"/>
            </a:xfrm>
            <a:custGeom>
              <a:avLst/>
              <a:gdLst>
                <a:gd name="T0" fmla="*/ 16 w 59"/>
                <a:gd name="T1" fmla="*/ 0 h 57"/>
                <a:gd name="T2" fmla="*/ 38 w 59"/>
                <a:gd name="T3" fmla="*/ 19 h 57"/>
                <a:gd name="T4" fmla="*/ 59 w 59"/>
                <a:gd name="T5" fmla="*/ 40 h 57"/>
                <a:gd name="T6" fmla="*/ 28 w 59"/>
                <a:gd name="T7" fmla="*/ 47 h 57"/>
                <a:gd name="T8" fmla="*/ 0 w 59"/>
                <a:gd name="T9" fmla="*/ 57 h 57"/>
                <a:gd name="T10" fmla="*/ 9 w 59"/>
                <a:gd name="T11" fmla="*/ 28 h 57"/>
                <a:gd name="T12" fmla="*/ 16 w 5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59" h="57">
                  <a:moveTo>
                    <a:pt x="16" y="0"/>
                  </a:moveTo>
                  <a:lnTo>
                    <a:pt x="38" y="19"/>
                  </a:lnTo>
                  <a:lnTo>
                    <a:pt x="59" y="40"/>
                  </a:lnTo>
                  <a:lnTo>
                    <a:pt x="28" y="47"/>
                  </a:lnTo>
                  <a:lnTo>
                    <a:pt x="0" y="57"/>
                  </a:lnTo>
                  <a:lnTo>
                    <a:pt x="9" y="2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03" name="Group 2302"/>
          <p:cNvGrpSpPr/>
          <p:nvPr/>
        </p:nvGrpSpPr>
        <p:grpSpPr>
          <a:xfrm>
            <a:off x="2393279" y="3758873"/>
            <a:ext cx="719564" cy="507200"/>
            <a:chOff x="7402513" y="320675"/>
            <a:chExt cx="1108075" cy="781050"/>
          </a:xfrm>
        </p:grpSpPr>
        <p:sp>
          <p:nvSpPr>
            <p:cNvPr id="2271" name="Freeform 278"/>
            <p:cNvSpPr>
              <a:spLocks noEditPoints="1"/>
            </p:cNvSpPr>
            <p:nvPr/>
          </p:nvSpPr>
          <p:spPr bwMode="auto">
            <a:xfrm>
              <a:off x="7402513" y="320675"/>
              <a:ext cx="1108075" cy="781050"/>
            </a:xfrm>
            <a:custGeom>
              <a:avLst/>
              <a:gdLst>
                <a:gd name="T0" fmla="*/ 277 w 295"/>
                <a:gd name="T1" fmla="*/ 207 h 207"/>
                <a:gd name="T2" fmla="*/ 18 w 295"/>
                <a:gd name="T3" fmla="*/ 207 h 207"/>
                <a:gd name="T4" fmla="*/ 0 w 295"/>
                <a:gd name="T5" fmla="*/ 189 h 207"/>
                <a:gd name="T6" fmla="*/ 0 w 295"/>
                <a:gd name="T7" fmla="*/ 18 h 207"/>
                <a:gd name="T8" fmla="*/ 18 w 295"/>
                <a:gd name="T9" fmla="*/ 0 h 207"/>
                <a:gd name="T10" fmla="*/ 277 w 295"/>
                <a:gd name="T11" fmla="*/ 0 h 207"/>
                <a:gd name="T12" fmla="*/ 295 w 295"/>
                <a:gd name="T13" fmla="*/ 18 h 207"/>
                <a:gd name="T14" fmla="*/ 295 w 295"/>
                <a:gd name="T15" fmla="*/ 189 h 207"/>
                <a:gd name="T16" fmla="*/ 277 w 295"/>
                <a:gd name="T17" fmla="*/ 207 h 207"/>
                <a:gd name="T18" fmla="*/ 18 w 295"/>
                <a:gd name="T19" fmla="*/ 4 h 207"/>
                <a:gd name="T20" fmla="*/ 4 w 295"/>
                <a:gd name="T21" fmla="*/ 18 h 207"/>
                <a:gd name="T22" fmla="*/ 4 w 295"/>
                <a:gd name="T23" fmla="*/ 189 h 207"/>
                <a:gd name="T24" fmla="*/ 18 w 295"/>
                <a:gd name="T25" fmla="*/ 203 h 207"/>
                <a:gd name="T26" fmla="*/ 277 w 295"/>
                <a:gd name="T27" fmla="*/ 203 h 207"/>
                <a:gd name="T28" fmla="*/ 291 w 295"/>
                <a:gd name="T29" fmla="*/ 189 h 207"/>
                <a:gd name="T30" fmla="*/ 291 w 295"/>
                <a:gd name="T31" fmla="*/ 18 h 207"/>
                <a:gd name="T32" fmla="*/ 277 w 295"/>
                <a:gd name="T33" fmla="*/ 4 h 207"/>
                <a:gd name="T34" fmla="*/ 18 w 295"/>
                <a:gd name="T35" fmla="*/ 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07">
                  <a:moveTo>
                    <a:pt x="277" y="207"/>
                  </a:moveTo>
                  <a:cubicBezTo>
                    <a:pt x="18" y="207"/>
                    <a:pt x="18" y="207"/>
                    <a:pt x="18" y="207"/>
                  </a:cubicBezTo>
                  <a:cubicBezTo>
                    <a:pt x="8" y="207"/>
                    <a:pt x="0" y="199"/>
                    <a:pt x="0" y="189"/>
                  </a:cubicBezTo>
                  <a:cubicBezTo>
                    <a:pt x="0" y="18"/>
                    <a:pt x="0" y="18"/>
                    <a:pt x="0" y="18"/>
                  </a:cubicBezTo>
                  <a:cubicBezTo>
                    <a:pt x="0" y="8"/>
                    <a:pt x="8" y="0"/>
                    <a:pt x="18" y="0"/>
                  </a:cubicBezTo>
                  <a:cubicBezTo>
                    <a:pt x="277" y="0"/>
                    <a:pt x="277" y="0"/>
                    <a:pt x="277" y="0"/>
                  </a:cubicBezTo>
                  <a:cubicBezTo>
                    <a:pt x="287" y="0"/>
                    <a:pt x="295" y="8"/>
                    <a:pt x="295" y="18"/>
                  </a:cubicBezTo>
                  <a:cubicBezTo>
                    <a:pt x="295" y="189"/>
                    <a:pt x="295" y="189"/>
                    <a:pt x="295" y="189"/>
                  </a:cubicBezTo>
                  <a:cubicBezTo>
                    <a:pt x="295" y="199"/>
                    <a:pt x="287" y="207"/>
                    <a:pt x="277" y="207"/>
                  </a:cubicBezTo>
                  <a:close/>
                  <a:moveTo>
                    <a:pt x="18" y="4"/>
                  </a:moveTo>
                  <a:cubicBezTo>
                    <a:pt x="10" y="4"/>
                    <a:pt x="4" y="11"/>
                    <a:pt x="4" y="18"/>
                  </a:cubicBezTo>
                  <a:cubicBezTo>
                    <a:pt x="4" y="189"/>
                    <a:pt x="4" y="189"/>
                    <a:pt x="4" y="189"/>
                  </a:cubicBezTo>
                  <a:cubicBezTo>
                    <a:pt x="4" y="197"/>
                    <a:pt x="10" y="203"/>
                    <a:pt x="18" y="203"/>
                  </a:cubicBezTo>
                  <a:cubicBezTo>
                    <a:pt x="277" y="203"/>
                    <a:pt x="277" y="203"/>
                    <a:pt x="277" y="203"/>
                  </a:cubicBezTo>
                  <a:cubicBezTo>
                    <a:pt x="285" y="203"/>
                    <a:pt x="291" y="197"/>
                    <a:pt x="291" y="189"/>
                  </a:cubicBezTo>
                  <a:cubicBezTo>
                    <a:pt x="291" y="18"/>
                    <a:pt x="291" y="18"/>
                    <a:pt x="291" y="18"/>
                  </a:cubicBezTo>
                  <a:cubicBezTo>
                    <a:pt x="291" y="11"/>
                    <a:pt x="285" y="4"/>
                    <a:pt x="277" y="4"/>
                  </a:cubicBezTo>
                  <a:lnTo>
                    <a:pt x="18"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2" name="Freeform 279"/>
            <p:cNvSpPr>
              <a:spLocks/>
            </p:cNvSpPr>
            <p:nvPr/>
          </p:nvSpPr>
          <p:spPr bwMode="auto">
            <a:xfrm>
              <a:off x="7883525" y="728663"/>
              <a:ext cx="150812" cy="184150"/>
            </a:xfrm>
            <a:custGeom>
              <a:avLst/>
              <a:gdLst>
                <a:gd name="T0" fmla="*/ 33 w 40"/>
                <a:gd name="T1" fmla="*/ 15 h 49"/>
                <a:gd name="T2" fmla="*/ 38 w 40"/>
                <a:gd name="T3" fmla="*/ 15 h 49"/>
                <a:gd name="T4" fmla="*/ 40 w 40"/>
                <a:gd name="T5" fmla="*/ 10 h 49"/>
                <a:gd name="T6" fmla="*/ 35 w 40"/>
                <a:gd name="T7" fmla="*/ 0 h 49"/>
                <a:gd name="T8" fmla="*/ 34 w 40"/>
                <a:gd name="T9" fmla="*/ 0 h 49"/>
                <a:gd name="T10" fmla="*/ 20 w 40"/>
                <a:gd name="T11" fmla="*/ 0 h 49"/>
                <a:gd name="T12" fmla="*/ 20 w 40"/>
                <a:gd name="T13" fmla="*/ 0 h 49"/>
                <a:gd name="T14" fmla="*/ 6 w 40"/>
                <a:gd name="T15" fmla="*/ 0 h 49"/>
                <a:gd name="T16" fmla="*/ 5 w 40"/>
                <a:gd name="T17" fmla="*/ 0 h 49"/>
                <a:gd name="T18" fmla="*/ 0 w 40"/>
                <a:gd name="T19" fmla="*/ 10 h 49"/>
                <a:gd name="T20" fmla="*/ 2 w 40"/>
                <a:gd name="T21" fmla="*/ 15 h 49"/>
                <a:gd name="T22" fmla="*/ 7 w 40"/>
                <a:gd name="T23" fmla="*/ 15 h 49"/>
                <a:gd name="T24" fmla="*/ 13 w 40"/>
                <a:gd name="T25" fmla="*/ 23 h 49"/>
                <a:gd name="T26" fmla="*/ 9 w 40"/>
                <a:gd name="T27" fmla="*/ 31 h 49"/>
                <a:gd name="T28" fmla="*/ 15 w 40"/>
                <a:gd name="T29" fmla="*/ 45 h 49"/>
                <a:gd name="T30" fmla="*/ 20 w 40"/>
                <a:gd name="T31" fmla="*/ 49 h 49"/>
                <a:gd name="T32" fmla="*/ 20 w 40"/>
                <a:gd name="T33" fmla="*/ 49 h 49"/>
                <a:gd name="T34" fmla="*/ 20 w 40"/>
                <a:gd name="T35" fmla="*/ 49 h 49"/>
                <a:gd name="T36" fmla="*/ 20 w 40"/>
                <a:gd name="T37" fmla="*/ 49 h 49"/>
                <a:gd name="T38" fmla="*/ 20 w 40"/>
                <a:gd name="T39" fmla="*/ 49 h 49"/>
                <a:gd name="T40" fmla="*/ 25 w 40"/>
                <a:gd name="T41" fmla="*/ 45 h 49"/>
                <a:gd name="T42" fmla="*/ 31 w 40"/>
                <a:gd name="T43" fmla="*/ 31 h 49"/>
                <a:gd name="T44" fmla="*/ 27 w 40"/>
                <a:gd name="T45" fmla="*/ 23 h 49"/>
                <a:gd name="T46" fmla="*/ 33 w 40"/>
                <a:gd name="T47"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33" y="15"/>
                  </a:moveTo>
                  <a:cubicBezTo>
                    <a:pt x="38" y="15"/>
                    <a:pt x="38" y="15"/>
                    <a:pt x="38" y="15"/>
                  </a:cubicBezTo>
                  <a:cubicBezTo>
                    <a:pt x="40" y="10"/>
                    <a:pt x="40" y="10"/>
                    <a:pt x="40" y="10"/>
                  </a:cubicBezTo>
                  <a:cubicBezTo>
                    <a:pt x="37" y="8"/>
                    <a:pt x="35" y="4"/>
                    <a:pt x="35" y="0"/>
                  </a:cubicBezTo>
                  <a:cubicBezTo>
                    <a:pt x="35" y="0"/>
                    <a:pt x="34" y="0"/>
                    <a:pt x="34" y="0"/>
                  </a:cubicBezTo>
                  <a:cubicBezTo>
                    <a:pt x="20" y="0"/>
                    <a:pt x="20" y="0"/>
                    <a:pt x="20" y="0"/>
                  </a:cubicBezTo>
                  <a:cubicBezTo>
                    <a:pt x="20" y="0"/>
                    <a:pt x="20" y="0"/>
                    <a:pt x="20" y="0"/>
                  </a:cubicBezTo>
                  <a:cubicBezTo>
                    <a:pt x="6" y="0"/>
                    <a:pt x="6" y="0"/>
                    <a:pt x="6" y="0"/>
                  </a:cubicBezTo>
                  <a:cubicBezTo>
                    <a:pt x="6" y="0"/>
                    <a:pt x="5" y="0"/>
                    <a:pt x="5" y="0"/>
                  </a:cubicBezTo>
                  <a:cubicBezTo>
                    <a:pt x="5" y="4"/>
                    <a:pt x="3" y="8"/>
                    <a:pt x="0" y="10"/>
                  </a:cubicBezTo>
                  <a:cubicBezTo>
                    <a:pt x="2" y="15"/>
                    <a:pt x="2" y="15"/>
                    <a:pt x="2" y="15"/>
                  </a:cubicBezTo>
                  <a:cubicBezTo>
                    <a:pt x="7" y="15"/>
                    <a:pt x="7" y="15"/>
                    <a:pt x="7" y="15"/>
                  </a:cubicBezTo>
                  <a:cubicBezTo>
                    <a:pt x="11" y="15"/>
                    <a:pt x="14" y="19"/>
                    <a:pt x="13" y="23"/>
                  </a:cubicBezTo>
                  <a:cubicBezTo>
                    <a:pt x="9" y="31"/>
                    <a:pt x="9" y="31"/>
                    <a:pt x="9" y="31"/>
                  </a:cubicBezTo>
                  <a:cubicBezTo>
                    <a:pt x="15" y="45"/>
                    <a:pt x="15" y="45"/>
                    <a:pt x="15" y="45"/>
                  </a:cubicBezTo>
                  <a:cubicBezTo>
                    <a:pt x="16" y="48"/>
                    <a:pt x="18" y="49"/>
                    <a:pt x="20" y="49"/>
                  </a:cubicBezTo>
                  <a:cubicBezTo>
                    <a:pt x="20" y="49"/>
                    <a:pt x="20" y="49"/>
                    <a:pt x="20" y="49"/>
                  </a:cubicBezTo>
                  <a:cubicBezTo>
                    <a:pt x="20" y="49"/>
                    <a:pt x="20" y="49"/>
                    <a:pt x="20" y="49"/>
                  </a:cubicBezTo>
                  <a:cubicBezTo>
                    <a:pt x="20" y="49"/>
                    <a:pt x="20" y="49"/>
                    <a:pt x="20" y="49"/>
                  </a:cubicBezTo>
                  <a:cubicBezTo>
                    <a:pt x="20" y="49"/>
                    <a:pt x="20" y="49"/>
                    <a:pt x="20" y="49"/>
                  </a:cubicBezTo>
                  <a:cubicBezTo>
                    <a:pt x="22" y="49"/>
                    <a:pt x="24" y="48"/>
                    <a:pt x="25" y="45"/>
                  </a:cubicBezTo>
                  <a:cubicBezTo>
                    <a:pt x="31" y="31"/>
                    <a:pt x="31" y="31"/>
                    <a:pt x="31" y="31"/>
                  </a:cubicBezTo>
                  <a:cubicBezTo>
                    <a:pt x="27" y="23"/>
                    <a:pt x="27" y="23"/>
                    <a:pt x="27" y="23"/>
                  </a:cubicBezTo>
                  <a:cubicBezTo>
                    <a:pt x="26" y="19"/>
                    <a:pt x="29" y="15"/>
                    <a:pt x="33" y="15"/>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3" name="Freeform 280"/>
            <p:cNvSpPr>
              <a:spLocks/>
            </p:cNvSpPr>
            <p:nvPr/>
          </p:nvSpPr>
          <p:spPr bwMode="auto">
            <a:xfrm>
              <a:off x="7993063" y="788988"/>
              <a:ext cx="165100" cy="187325"/>
            </a:xfrm>
            <a:custGeom>
              <a:avLst/>
              <a:gdLst>
                <a:gd name="T0" fmla="*/ 37 w 44"/>
                <a:gd name="T1" fmla="*/ 0 h 50"/>
                <a:gd name="T2" fmla="*/ 22 w 44"/>
                <a:gd name="T3" fmla="*/ 0 h 50"/>
                <a:gd name="T4" fmla="*/ 11 w 44"/>
                <a:gd name="T5" fmla="*/ 0 h 50"/>
                <a:gd name="T6" fmla="*/ 7 w 44"/>
                <a:gd name="T7" fmla="*/ 0 h 50"/>
                <a:gd name="T8" fmla="*/ 1 w 44"/>
                <a:gd name="T9" fmla="*/ 9 h 50"/>
                <a:gd name="T10" fmla="*/ 5 w 44"/>
                <a:gd name="T11" fmla="*/ 17 h 50"/>
                <a:gd name="T12" fmla="*/ 10 w 44"/>
                <a:gd name="T13" fmla="*/ 30 h 50"/>
                <a:gd name="T14" fmla="*/ 16 w 44"/>
                <a:gd name="T15" fmla="*/ 45 h 50"/>
                <a:gd name="T16" fmla="*/ 28 w 44"/>
                <a:gd name="T17" fmla="*/ 45 h 50"/>
                <a:gd name="T18" fmla="*/ 34 w 44"/>
                <a:gd name="T19" fmla="*/ 30 h 50"/>
                <a:gd name="T20" fmla="*/ 42 w 44"/>
                <a:gd name="T21" fmla="*/ 9 h 50"/>
                <a:gd name="T22" fmla="*/ 37 w 44"/>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0">
                  <a:moveTo>
                    <a:pt x="37" y="0"/>
                  </a:moveTo>
                  <a:cubicBezTo>
                    <a:pt x="22" y="0"/>
                    <a:pt x="22" y="0"/>
                    <a:pt x="22" y="0"/>
                  </a:cubicBezTo>
                  <a:cubicBezTo>
                    <a:pt x="11" y="0"/>
                    <a:pt x="11" y="0"/>
                    <a:pt x="11" y="0"/>
                  </a:cubicBezTo>
                  <a:cubicBezTo>
                    <a:pt x="7" y="0"/>
                    <a:pt x="7" y="0"/>
                    <a:pt x="7" y="0"/>
                  </a:cubicBezTo>
                  <a:cubicBezTo>
                    <a:pt x="3" y="0"/>
                    <a:pt x="0" y="5"/>
                    <a:pt x="1" y="9"/>
                  </a:cubicBezTo>
                  <a:cubicBezTo>
                    <a:pt x="5" y="17"/>
                    <a:pt x="5" y="17"/>
                    <a:pt x="5" y="17"/>
                  </a:cubicBezTo>
                  <a:cubicBezTo>
                    <a:pt x="10" y="30"/>
                    <a:pt x="10" y="30"/>
                    <a:pt x="10" y="30"/>
                  </a:cubicBezTo>
                  <a:cubicBezTo>
                    <a:pt x="16" y="45"/>
                    <a:pt x="16" y="45"/>
                    <a:pt x="16" y="45"/>
                  </a:cubicBezTo>
                  <a:cubicBezTo>
                    <a:pt x="18" y="50"/>
                    <a:pt x="25" y="50"/>
                    <a:pt x="28" y="45"/>
                  </a:cubicBezTo>
                  <a:cubicBezTo>
                    <a:pt x="34" y="30"/>
                    <a:pt x="34" y="30"/>
                    <a:pt x="34" y="30"/>
                  </a:cubicBezTo>
                  <a:cubicBezTo>
                    <a:pt x="42" y="9"/>
                    <a:pt x="42" y="9"/>
                    <a:pt x="42" y="9"/>
                  </a:cubicBezTo>
                  <a:cubicBezTo>
                    <a:pt x="44" y="5"/>
                    <a:pt x="41" y="0"/>
                    <a:pt x="37"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4" name="Freeform 281"/>
            <p:cNvSpPr>
              <a:spLocks/>
            </p:cNvSpPr>
            <p:nvPr/>
          </p:nvSpPr>
          <p:spPr bwMode="auto">
            <a:xfrm>
              <a:off x="8023225" y="679450"/>
              <a:ext cx="101600" cy="101600"/>
            </a:xfrm>
            <a:custGeom>
              <a:avLst/>
              <a:gdLst>
                <a:gd name="T0" fmla="*/ 5 w 27"/>
                <a:gd name="T1" fmla="*/ 24 h 27"/>
                <a:gd name="T2" fmla="*/ 14 w 27"/>
                <a:gd name="T3" fmla="*/ 27 h 27"/>
                <a:gd name="T4" fmla="*/ 27 w 27"/>
                <a:gd name="T5" fmla="*/ 14 h 27"/>
                <a:gd name="T6" fmla="*/ 14 w 27"/>
                <a:gd name="T7" fmla="*/ 0 h 27"/>
                <a:gd name="T8" fmla="*/ 0 w 27"/>
                <a:gd name="T9" fmla="*/ 14 h 27"/>
                <a:gd name="T10" fmla="*/ 0 w 27"/>
                <a:gd name="T11" fmla="*/ 15 h 27"/>
                <a:gd name="T12" fmla="*/ 5 w 27"/>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27" h="27">
                  <a:moveTo>
                    <a:pt x="5" y="24"/>
                  </a:moveTo>
                  <a:cubicBezTo>
                    <a:pt x="8" y="26"/>
                    <a:pt x="11" y="27"/>
                    <a:pt x="14" y="27"/>
                  </a:cubicBezTo>
                  <a:cubicBezTo>
                    <a:pt x="21" y="27"/>
                    <a:pt x="27" y="21"/>
                    <a:pt x="27" y="14"/>
                  </a:cubicBezTo>
                  <a:cubicBezTo>
                    <a:pt x="27" y="6"/>
                    <a:pt x="21" y="0"/>
                    <a:pt x="14" y="0"/>
                  </a:cubicBezTo>
                  <a:cubicBezTo>
                    <a:pt x="6" y="0"/>
                    <a:pt x="0" y="6"/>
                    <a:pt x="0" y="14"/>
                  </a:cubicBezTo>
                  <a:cubicBezTo>
                    <a:pt x="0" y="14"/>
                    <a:pt x="0" y="15"/>
                    <a:pt x="0" y="15"/>
                  </a:cubicBezTo>
                  <a:cubicBezTo>
                    <a:pt x="1" y="19"/>
                    <a:pt x="3" y="22"/>
                    <a:pt x="5" y="24"/>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5" name="Freeform 282"/>
            <p:cNvSpPr>
              <a:spLocks/>
            </p:cNvSpPr>
            <p:nvPr/>
          </p:nvSpPr>
          <p:spPr bwMode="auto">
            <a:xfrm>
              <a:off x="7756525" y="788988"/>
              <a:ext cx="168275" cy="187325"/>
            </a:xfrm>
            <a:custGeom>
              <a:avLst/>
              <a:gdLst>
                <a:gd name="T0" fmla="*/ 37 w 45"/>
                <a:gd name="T1" fmla="*/ 0 h 50"/>
                <a:gd name="T2" fmla="*/ 33 w 45"/>
                <a:gd name="T3" fmla="*/ 0 h 50"/>
                <a:gd name="T4" fmla="*/ 22 w 45"/>
                <a:gd name="T5" fmla="*/ 0 h 50"/>
                <a:gd name="T6" fmla="*/ 7 w 45"/>
                <a:gd name="T7" fmla="*/ 0 h 50"/>
                <a:gd name="T8" fmla="*/ 2 w 45"/>
                <a:gd name="T9" fmla="*/ 9 h 50"/>
                <a:gd name="T10" fmla="*/ 10 w 45"/>
                <a:gd name="T11" fmla="*/ 30 h 50"/>
                <a:gd name="T12" fmla="*/ 17 w 45"/>
                <a:gd name="T13" fmla="*/ 45 h 50"/>
                <a:gd name="T14" fmla="*/ 28 w 45"/>
                <a:gd name="T15" fmla="*/ 45 h 50"/>
                <a:gd name="T16" fmla="*/ 34 w 45"/>
                <a:gd name="T17" fmla="*/ 30 h 50"/>
                <a:gd name="T18" fmla="*/ 40 w 45"/>
                <a:gd name="T19" fmla="*/ 17 h 50"/>
                <a:gd name="T20" fmla="*/ 43 w 45"/>
                <a:gd name="T21" fmla="*/ 9 h 50"/>
                <a:gd name="T22" fmla="*/ 37 w 45"/>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50">
                  <a:moveTo>
                    <a:pt x="37" y="0"/>
                  </a:moveTo>
                  <a:cubicBezTo>
                    <a:pt x="33" y="0"/>
                    <a:pt x="33" y="0"/>
                    <a:pt x="33" y="0"/>
                  </a:cubicBezTo>
                  <a:cubicBezTo>
                    <a:pt x="22" y="0"/>
                    <a:pt x="22" y="0"/>
                    <a:pt x="22" y="0"/>
                  </a:cubicBezTo>
                  <a:cubicBezTo>
                    <a:pt x="7" y="0"/>
                    <a:pt x="7" y="0"/>
                    <a:pt x="7" y="0"/>
                  </a:cubicBezTo>
                  <a:cubicBezTo>
                    <a:pt x="3" y="0"/>
                    <a:pt x="0" y="5"/>
                    <a:pt x="2" y="9"/>
                  </a:cubicBezTo>
                  <a:cubicBezTo>
                    <a:pt x="10" y="30"/>
                    <a:pt x="10" y="30"/>
                    <a:pt x="10" y="30"/>
                  </a:cubicBezTo>
                  <a:cubicBezTo>
                    <a:pt x="17" y="45"/>
                    <a:pt x="17" y="45"/>
                    <a:pt x="17" y="45"/>
                  </a:cubicBezTo>
                  <a:cubicBezTo>
                    <a:pt x="19" y="50"/>
                    <a:pt x="26" y="50"/>
                    <a:pt x="28" y="45"/>
                  </a:cubicBezTo>
                  <a:cubicBezTo>
                    <a:pt x="34" y="30"/>
                    <a:pt x="34" y="30"/>
                    <a:pt x="34" y="30"/>
                  </a:cubicBezTo>
                  <a:cubicBezTo>
                    <a:pt x="40" y="17"/>
                    <a:pt x="40" y="17"/>
                    <a:pt x="40" y="17"/>
                  </a:cubicBezTo>
                  <a:cubicBezTo>
                    <a:pt x="43" y="9"/>
                    <a:pt x="43" y="9"/>
                    <a:pt x="43" y="9"/>
                  </a:cubicBezTo>
                  <a:cubicBezTo>
                    <a:pt x="45" y="5"/>
                    <a:pt x="42" y="0"/>
                    <a:pt x="37"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6" name="Freeform 283"/>
            <p:cNvSpPr>
              <a:spLocks/>
            </p:cNvSpPr>
            <p:nvPr/>
          </p:nvSpPr>
          <p:spPr bwMode="auto">
            <a:xfrm>
              <a:off x="7789863" y="679450"/>
              <a:ext cx="101600" cy="101600"/>
            </a:xfrm>
            <a:custGeom>
              <a:avLst/>
              <a:gdLst>
                <a:gd name="T0" fmla="*/ 13 w 27"/>
                <a:gd name="T1" fmla="*/ 27 h 27"/>
                <a:gd name="T2" fmla="*/ 22 w 27"/>
                <a:gd name="T3" fmla="*/ 24 h 27"/>
                <a:gd name="T4" fmla="*/ 27 w 27"/>
                <a:gd name="T5" fmla="*/ 15 h 27"/>
                <a:gd name="T6" fmla="*/ 27 w 27"/>
                <a:gd name="T7" fmla="*/ 14 h 27"/>
                <a:gd name="T8" fmla="*/ 13 w 27"/>
                <a:gd name="T9" fmla="*/ 0 h 27"/>
                <a:gd name="T10" fmla="*/ 0 w 27"/>
                <a:gd name="T11" fmla="*/ 14 h 27"/>
                <a:gd name="T12" fmla="*/ 13 w 27"/>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27" h="27">
                  <a:moveTo>
                    <a:pt x="13" y="27"/>
                  </a:moveTo>
                  <a:cubicBezTo>
                    <a:pt x="17" y="27"/>
                    <a:pt x="19" y="26"/>
                    <a:pt x="22" y="24"/>
                  </a:cubicBezTo>
                  <a:cubicBezTo>
                    <a:pt x="25" y="22"/>
                    <a:pt x="26" y="19"/>
                    <a:pt x="27" y="15"/>
                  </a:cubicBezTo>
                  <a:cubicBezTo>
                    <a:pt x="27" y="15"/>
                    <a:pt x="27" y="14"/>
                    <a:pt x="27" y="14"/>
                  </a:cubicBezTo>
                  <a:cubicBezTo>
                    <a:pt x="27" y="6"/>
                    <a:pt x="21" y="0"/>
                    <a:pt x="13" y="0"/>
                  </a:cubicBezTo>
                  <a:cubicBezTo>
                    <a:pt x="6" y="0"/>
                    <a:pt x="0" y="6"/>
                    <a:pt x="0" y="14"/>
                  </a:cubicBezTo>
                  <a:cubicBezTo>
                    <a:pt x="0" y="21"/>
                    <a:pt x="6" y="27"/>
                    <a:pt x="13" y="27"/>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7" name="Oval 284"/>
            <p:cNvSpPr>
              <a:spLocks noChangeArrowheads="1"/>
            </p:cNvSpPr>
            <p:nvPr/>
          </p:nvSpPr>
          <p:spPr bwMode="auto">
            <a:xfrm>
              <a:off x="7916863" y="641350"/>
              <a:ext cx="82550" cy="79375"/>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8" name="Freeform 285"/>
            <p:cNvSpPr>
              <a:spLocks/>
            </p:cNvSpPr>
            <p:nvPr/>
          </p:nvSpPr>
          <p:spPr bwMode="auto">
            <a:xfrm>
              <a:off x="7781925" y="517525"/>
              <a:ext cx="187325" cy="142875"/>
            </a:xfrm>
            <a:custGeom>
              <a:avLst/>
              <a:gdLst>
                <a:gd name="T0" fmla="*/ 50 w 50"/>
                <a:gd name="T1" fmla="*/ 26 h 38"/>
                <a:gd name="T2" fmla="*/ 21 w 50"/>
                <a:gd name="T3" fmla="*/ 26 h 38"/>
                <a:gd name="T4" fmla="*/ 16 w 50"/>
                <a:gd name="T5" fmla="*/ 21 h 38"/>
                <a:gd name="T6" fmla="*/ 16 w 50"/>
                <a:gd name="T7" fmla="*/ 2 h 38"/>
                <a:gd name="T8" fmla="*/ 17 w 50"/>
                <a:gd name="T9" fmla="*/ 0 h 38"/>
                <a:gd name="T10" fmla="*/ 5 w 50"/>
                <a:gd name="T11" fmla="*/ 0 h 38"/>
                <a:gd name="T12" fmla="*/ 0 w 50"/>
                <a:gd name="T13" fmla="*/ 4 h 38"/>
                <a:gd name="T14" fmla="*/ 0 w 50"/>
                <a:gd name="T15" fmla="*/ 22 h 38"/>
                <a:gd name="T16" fmla="*/ 5 w 50"/>
                <a:gd name="T17" fmla="*/ 26 h 38"/>
                <a:gd name="T18" fmla="*/ 5 w 50"/>
                <a:gd name="T19" fmla="*/ 26 h 38"/>
                <a:gd name="T20" fmla="*/ 8 w 50"/>
                <a:gd name="T21" fmla="*/ 31 h 38"/>
                <a:gd name="T22" fmla="*/ 14 w 50"/>
                <a:gd name="T23" fmla="*/ 38 h 38"/>
                <a:gd name="T24" fmla="*/ 12 w 50"/>
                <a:gd name="T25" fmla="*/ 29 h 38"/>
                <a:gd name="T26" fmla="*/ 12 w 50"/>
                <a:gd name="T27" fmla="*/ 26 h 38"/>
                <a:gd name="T28" fmla="*/ 49 w 50"/>
                <a:gd name="T29" fmla="*/ 26 h 38"/>
                <a:gd name="T30" fmla="*/ 50 w 50"/>
                <a:gd name="T3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38">
                  <a:moveTo>
                    <a:pt x="50" y="26"/>
                  </a:moveTo>
                  <a:cubicBezTo>
                    <a:pt x="21" y="26"/>
                    <a:pt x="21" y="26"/>
                    <a:pt x="21" y="26"/>
                  </a:cubicBezTo>
                  <a:cubicBezTo>
                    <a:pt x="18" y="26"/>
                    <a:pt x="16" y="24"/>
                    <a:pt x="16" y="21"/>
                  </a:cubicBezTo>
                  <a:cubicBezTo>
                    <a:pt x="16" y="2"/>
                    <a:pt x="16" y="2"/>
                    <a:pt x="16" y="2"/>
                  </a:cubicBezTo>
                  <a:cubicBezTo>
                    <a:pt x="16" y="1"/>
                    <a:pt x="16" y="1"/>
                    <a:pt x="17" y="0"/>
                  </a:cubicBezTo>
                  <a:cubicBezTo>
                    <a:pt x="5" y="0"/>
                    <a:pt x="5" y="0"/>
                    <a:pt x="5" y="0"/>
                  </a:cubicBezTo>
                  <a:cubicBezTo>
                    <a:pt x="2" y="0"/>
                    <a:pt x="0" y="2"/>
                    <a:pt x="0" y="4"/>
                  </a:cubicBezTo>
                  <a:cubicBezTo>
                    <a:pt x="0" y="22"/>
                    <a:pt x="0" y="22"/>
                    <a:pt x="0" y="22"/>
                  </a:cubicBezTo>
                  <a:cubicBezTo>
                    <a:pt x="0" y="24"/>
                    <a:pt x="2" y="26"/>
                    <a:pt x="5" y="26"/>
                  </a:cubicBezTo>
                  <a:cubicBezTo>
                    <a:pt x="5" y="26"/>
                    <a:pt x="5" y="26"/>
                    <a:pt x="5" y="26"/>
                  </a:cubicBezTo>
                  <a:cubicBezTo>
                    <a:pt x="8" y="31"/>
                    <a:pt x="8" y="31"/>
                    <a:pt x="8" y="31"/>
                  </a:cubicBezTo>
                  <a:cubicBezTo>
                    <a:pt x="14" y="38"/>
                    <a:pt x="14" y="38"/>
                    <a:pt x="14" y="38"/>
                  </a:cubicBezTo>
                  <a:cubicBezTo>
                    <a:pt x="12" y="29"/>
                    <a:pt x="12" y="29"/>
                    <a:pt x="12" y="29"/>
                  </a:cubicBezTo>
                  <a:cubicBezTo>
                    <a:pt x="12" y="26"/>
                    <a:pt x="12" y="26"/>
                    <a:pt x="12" y="26"/>
                  </a:cubicBezTo>
                  <a:cubicBezTo>
                    <a:pt x="49" y="26"/>
                    <a:pt x="49" y="26"/>
                    <a:pt x="49" y="26"/>
                  </a:cubicBezTo>
                  <a:cubicBezTo>
                    <a:pt x="49" y="26"/>
                    <a:pt x="50" y="26"/>
                    <a:pt x="50" y="26"/>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79" name="Freeform 286"/>
            <p:cNvSpPr>
              <a:spLocks/>
            </p:cNvSpPr>
            <p:nvPr/>
          </p:nvSpPr>
          <p:spPr bwMode="auto">
            <a:xfrm>
              <a:off x="7853363" y="471488"/>
              <a:ext cx="271462" cy="196850"/>
            </a:xfrm>
            <a:custGeom>
              <a:avLst/>
              <a:gdLst>
                <a:gd name="T0" fmla="*/ 66 w 72"/>
                <a:gd name="T1" fmla="*/ 0 h 52"/>
                <a:gd name="T2" fmla="*/ 6 w 72"/>
                <a:gd name="T3" fmla="*/ 0 h 52"/>
                <a:gd name="T4" fmla="*/ 1 w 72"/>
                <a:gd name="T5" fmla="*/ 2 h 52"/>
                <a:gd name="T6" fmla="*/ 0 w 72"/>
                <a:gd name="T7" fmla="*/ 5 h 52"/>
                <a:gd name="T8" fmla="*/ 0 w 72"/>
                <a:gd name="T9" fmla="*/ 29 h 52"/>
                <a:gd name="T10" fmla="*/ 6 w 72"/>
                <a:gd name="T11" fmla="*/ 35 h 52"/>
                <a:gd name="T12" fmla="*/ 44 w 72"/>
                <a:gd name="T13" fmla="*/ 35 h 52"/>
                <a:gd name="T14" fmla="*/ 57 w 72"/>
                <a:gd name="T15" fmla="*/ 35 h 52"/>
                <a:gd name="T16" fmla="*/ 56 w 72"/>
                <a:gd name="T17" fmla="*/ 39 h 52"/>
                <a:gd name="T18" fmla="*/ 54 w 72"/>
                <a:gd name="T19" fmla="*/ 52 h 52"/>
                <a:gd name="T20" fmla="*/ 62 w 72"/>
                <a:gd name="T21" fmla="*/ 41 h 52"/>
                <a:gd name="T22" fmla="*/ 66 w 72"/>
                <a:gd name="T23" fmla="*/ 35 h 52"/>
                <a:gd name="T24" fmla="*/ 66 w 72"/>
                <a:gd name="T25" fmla="*/ 35 h 52"/>
                <a:gd name="T26" fmla="*/ 72 w 72"/>
                <a:gd name="T27" fmla="*/ 29 h 52"/>
                <a:gd name="T28" fmla="*/ 72 w 72"/>
                <a:gd name="T29" fmla="*/ 5 h 52"/>
                <a:gd name="T30" fmla="*/ 66 w 72"/>
                <a:gd name="T3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52">
                  <a:moveTo>
                    <a:pt x="66" y="0"/>
                  </a:moveTo>
                  <a:cubicBezTo>
                    <a:pt x="6" y="0"/>
                    <a:pt x="6" y="0"/>
                    <a:pt x="6" y="0"/>
                  </a:cubicBezTo>
                  <a:cubicBezTo>
                    <a:pt x="4" y="0"/>
                    <a:pt x="2" y="1"/>
                    <a:pt x="1" y="2"/>
                  </a:cubicBezTo>
                  <a:cubicBezTo>
                    <a:pt x="1" y="3"/>
                    <a:pt x="0" y="4"/>
                    <a:pt x="0" y="5"/>
                  </a:cubicBezTo>
                  <a:cubicBezTo>
                    <a:pt x="0" y="29"/>
                    <a:pt x="0" y="29"/>
                    <a:pt x="0" y="29"/>
                  </a:cubicBezTo>
                  <a:cubicBezTo>
                    <a:pt x="0" y="32"/>
                    <a:pt x="3" y="35"/>
                    <a:pt x="6" y="35"/>
                  </a:cubicBezTo>
                  <a:cubicBezTo>
                    <a:pt x="44" y="35"/>
                    <a:pt x="44" y="35"/>
                    <a:pt x="44" y="35"/>
                  </a:cubicBezTo>
                  <a:cubicBezTo>
                    <a:pt x="57" y="35"/>
                    <a:pt x="57" y="35"/>
                    <a:pt x="57" y="35"/>
                  </a:cubicBezTo>
                  <a:cubicBezTo>
                    <a:pt x="56" y="39"/>
                    <a:pt x="56" y="39"/>
                    <a:pt x="56" y="39"/>
                  </a:cubicBezTo>
                  <a:cubicBezTo>
                    <a:pt x="54" y="52"/>
                    <a:pt x="54" y="52"/>
                    <a:pt x="54" y="52"/>
                  </a:cubicBezTo>
                  <a:cubicBezTo>
                    <a:pt x="62" y="41"/>
                    <a:pt x="62" y="41"/>
                    <a:pt x="62" y="41"/>
                  </a:cubicBezTo>
                  <a:cubicBezTo>
                    <a:pt x="66" y="35"/>
                    <a:pt x="66" y="35"/>
                    <a:pt x="66" y="35"/>
                  </a:cubicBezTo>
                  <a:cubicBezTo>
                    <a:pt x="66" y="35"/>
                    <a:pt x="66" y="35"/>
                    <a:pt x="66" y="35"/>
                  </a:cubicBezTo>
                  <a:cubicBezTo>
                    <a:pt x="70" y="35"/>
                    <a:pt x="72" y="32"/>
                    <a:pt x="72" y="29"/>
                  </a:cubicBezTo>
                  <a:cubicBezTo>
                    <a:pt x="72" y="5"/>
                    <a:pt x="72" y="5"/>
                    <a:pt x="72" y="5"/>
                  </a:cubicBezTo>
                  <a:cubicBezTo>
                    <a:pt x="72" y="2"/>
                    <a:pt x="70" y="0"/>
                    <a:pt x="66"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04" name="Group 2303"/>
          <p:cNvGrpSpPr/>
          <p:nvPr/>
        </p:nvGrpSpPr>
        <p:grpSpPr>
          <a:xfrm>
            <a:off x="3219021" y="3753762"/>
            <a:ext cx="719564" cy="507200"/>
            <a:chOff x="6126163" y="320675"/>
            <a:chExt cx="1108075" cy="781050"/>
          </a:xfrm>
        </p:grpSpPr>
        <p:sp>
          <p:nvSpPr>
            <p:cNvPr id="2291" name="Freeform 298"/>
            <p:cNvSpPr>
              <a:spLocks noEditPoints="1"/>
            </p:cNvSpPr>
            <p:nvPr/>
          </p:nvSpPr>
          <p:spPr bwMode="auto">
            <a:xfrm>
              <a:off x="6126163" y="320675"/>
              <a:ext cx="1108075" cy="781050"/>
            </a:xfrm>
            <a:custGeom>
              <a:avLst/>
              <a:gdLst>
                <a:gd name="T0" fmla="*/ 277 w 295"/>
                <a:gd name="T1" fmla="*/ 207 h 207"/>
                <a:gd name="T2" fmla="*/ 18 w 295"/>
                <a:gd name="T3" fmla="*/ 207 h 207"/>
                <a:gd name="T4" fmla="*/ 0 w 295"/>
                <a:gd name="T5" fmla="*/ 189 h 207"/>
                <a:gd name="T6" fmla="*/ 0 w 295"/>
                <a:gd name="T7" fmla="*/ 18 h 207"/>
                <a:gd name="T8" fmla="*/ 18 w 295"/>
                <a:gd name="T9" fmla="*/ 0 h 207"/>
                <a:gd name="T10" fmla="*/ 277 w 295"/>
                <a:gd name="T11" fmla="*/ 0 h 207"/>
                <a:gd name="T12" fmla="*/ 295 w 295"/>
                <a:gd name="T13" fmla="*/ 18 h 207"/>
                <a:gd name="T14" fmla="*/ 295 w 295"/>
                <a:gd name="T15" fmla="*/ 189 h 207"/>
                <a:gd name="T16" fmla="*/ 277 w 295"/>
                <a:gd name="T17" fmla="*/ 207 h 207"/>
                <a:gd name="T18" fmla="*/ 18 w 295"/>
                <a:gd name="T19" fmla="*/ 4 h 207"/>
                <a:gd name="T20" fmla="*/ 4 w 295"/>
                <a:gd name="T21" fmla="*/ 18 h 207"/>
                <a:gd name="T22" fmla="*/ 4 w 295"/>
                <a:gd name="T23" fmla="*/ 189 h 207"/>
                <a:gd name="T24" fmla="*/ 18 w 295"/>
                <a:gd name="T25" fmla="*/ 203 h 207"/>
                <a:gd name="T26" fmla="*/ 277 w 295"/>
                <a:gd name="T27" fmla="*/ 203 h 207"/>
                <a:gd name="T28" fmla="*/ 291 w 295"/>
                <a:gd name="T29" fmla="*/ 189 h 207"/>
                <a:gd name="T30" fmla="*/ 291 w 295"/>
                <a:gd name="T31" fmla="*/ 18 h 207"/>
                <a:gd name="T32" fmla="*/ 277 w 295"/>
                <a:gd name="T33" fmla="*/ 4 h 207"/>
                <a:gd name="T34" fmla="*/ 18 w 295"/>
                <a:gd name="T35" fmla="*/ 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207">
                  <a:moveTo>
                    <a:pt x="277" y="207"/>
                  </a:moveTo>
                  <a:cubicBezTo>
                    <a:pt x="18" y="207"/>
                    <a:pt x="18" y="207"/>
                    <a:pt x="18" y="207"/>
                  </a:cubicBezTo>
                  <a:cubicBezTo>
                    <a:pt x="8" y="207"/>
                    <a:pt x="0" y="199"/>
                    <a:pt x="0" y="189"/>
                  </a:cubicBezTo>
                  <a:cubicBezTo>
                    <a:pt x="0" y="18"/>
                    <a:pt x="0" y="18"/>
                    <a:pt x="0" y="18"/>
                  </a:cubicBezTo>
                  <a:cubicBezTo>
                    <a:pt x="0" y="8"/>
                    <a:pt x="8" y="0"/>
                    <a:pt x="18" y="0"/>
                  </a:cubicBezTo>
                  <a:cubicBezTo>
                    <a:pt x="277" y="0"/>
                    <a:pt x="277" y="0"/>
                    <a:pt x="277" y="0"/>
                  </a:cubicBezTo>
                  <a:cubicBezTo>
                    <a:pt x="287" y="0"/>
                    <a:pt x="295" y="8"/>
                    <a:pt x="295" y="18"/>
                  </a:cubicBezTo>
                  <a:cubicBezTo>
                    <a:pt x="295" y="189"/>
                    <a:pt x="295" y="189"/>
                    <a:pt x="295" y="189"/>
                  </a:cubicBezTo>
                  <a:cubicBezTo>
                    <a:pt x="295" y="199"/>
                    <a:pt x="287" y="207"/>
                    <a:pt x="277" y="207"/>
                  </a:cubicBezTo>
                  <a:close/>
                  <a:moveTo>
                    <a:pt x="18" y="4"/>
                  </a:moveTo>
                  <a:cubicBezTo>
                    <a:pt x="10" y="4"/>
                    <a:pt x="4" y="11"/>
                    <a:pt x="4" y="18"/>
                  </a:cubicBezTo>
                  <a:cubicBezTo>
                    <a:pt x="4" y="189"/>
                    <a:pt x="4" y="189"/>
                    <a:pt x="4" y="189"/>
                  </a:cubicBezTo>
                  <a:cubicBezTo>
                    <a:pt x="4" y="197"/>
                    <a:pt x="10" y="203"/>
                    <a:pt x="18" y="203"/>
                  </a:cubicBezTo>
                  <a:cubicBezTo>
                    <a:pt x="277" y="203"/>
                    <a:pt x="277" y="203"/>
                    <a:pt x="277" y="203"/>
                  </a:cubicBezTo>
                  <a:cubicBezTo>
                    <a:pt x="285" y="203"/>
                    <a:pt x="291" y="197"/>
                    <a:pt x="291" y="189"/>
                  </a:cubicBezTo>
                  <a:cubicBezTo>
                    <a:pt x="291" y="18"/>
                    <a:pt x="291" y="18"/>
                    <a:pt x="291" y="18"/>
                  </a:cubicBezTo>
                  <a:cubicBezTo>
                    <a:pt x="291" y="11"/>
                    <a:pt x="285" y="4"/>
                    <a:pt x="277" y="4"/>
                  </a:cubicBezTo>
                  <a:lnTo>
                    <a:pt x="18"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2" name="Rectangle 299"/>
            <p:cNvSpPr>
              <a:spLocks noChangeArrowheads="1"/>
            </p:cNvSpPr>
            <p:nvPr/>
          </p:nvSpPr>
          <p:spPr bwMode="auto">
            <a:xfrm>
              <a:off x="6527800" y="739775"/>
              <a:ext cx="36512" cy="195263"/>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3" name="Rectangle 300"/>
            <p:cNvSpPr>
              <a:spLocks noChangeArrowheads="1"/>
            </p:cNvSpPr>
            <p:nvPr/>
          </p:nvSpPr>
          <p:spPr bwMode="auto">
            <a:xfrm>
              <a:off x="6602413" y="679450"/>
              <a:ext cx="33337" cy="255588"/>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4" name="Rectangle 301"/>
            <p:cNvSpPr>
              <a:spLocks noChangeArrowheads="1"/>
            </p:cNvSpPr>
            <p:nvPr/>
          </p:nvSpPr>
          <p:spPr bwMode="auto">
            <a:xfrm>
              <a:off x="6673850" y="698500"/>
              <a:ext cx="38100" cy="236538"/>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5" name="Rectangle 302"/>
            <p:cNvSpPr>
              <a:spLocks noChangeArrowheads="1"/>
            </p:cNvSpPr>
            <p:nvPr/>
          </p:nvSpPr>
          <p:spPr bwMode="auto">
            <a:xfrm>
              <a:off x="6748463" y="622300"/>
              <a:ext cx="34925" cy="312738"/>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6" name="Rectangle 303"/>
            <p:cNvSpPr>
              <a:spLocks noChangeArrowheads="1"/>
            </p:cNvSpPr>
            <p:nvPr/>
          </p:nvSpPr>
          <p:spPr bwMode="auto">
            <a:xfrm>
              <a:off x="6819900" y="577850"/>
              <a:ext cx="38100" cy="357188"/>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7" name="Freeform 304"/>
            <p:cNvSpPr>
              <a:spLocks/>
            </p:cNvSpPr>
            <p:nvPr/>
          </p:nvSpPr>
          <p:spPr bwMode="auto">
            <a:xfrm>
              <a:off x="6470650" y="498475"/>
              <a:ext cx="365125" cy="211138"/>
            </a:xfrm>
            <a:custGeom>
              <a:avLst/>
              <a:gdLst>
                <a:gd name="T0" fmla="*/ 5 w 230"/>
                <a:gd name="T1" fmla="*/ 133 h 133"/>
                <a:gd name="T2" fmla="*/ 0 w 230"/>
                <a:gd name="T3" fmla="*/ 121 h 133"/>
                <a:gd name="T4" fmla="*/ 48 w 230"/>
                <a:gd name="T5" fmla="*/ 97 h 133"/>
                <a:gd name="T6" fmla="*/ 93 w 230"/>
                <a:gd name="T7" fmla="*/ 55 h 133"/>
                <a:gd name="T8" fmla="*/ 135 w 230"/>
                <a:gd name="T9" fmla="*/ 83 h 133"/>
                <a:gd name="T10" fmla="*/ 180 w 230"/>
                <a:gd name="T11" fmla="*/ 38 h 133"/>
                <a:gd name="T12" fmla="*/ 220 w 230"/>
                <a:gd name="T13" fmla="*/ 0 h 133"/>
                <a:gd name="T14" fmla="*/ 230 w 230"/>
                <a:gd name="T15" fmla="*/ 9 h 133"/>
                <a:gd name="T16" fmla="*/ 192 w 230"/>
                <a:gd name="T17" fmla="*/ 47 h 133"/>
                <a:gd name="T18" fmla="*/ 137 w 230"/>
                <a:gd name="T19" fmla="*/ 102 h 133"/>
                <a:gd name="T20" fmla="*/ 95 w 230"/>
                <a:gd name="T21" fmla="*/ 73 h 133"/>
                <a:gd name="T22" fmla="*/ 57 w 230"/>
                <a:gd name="T23" fmla="*/ 111 h 133"/>
                <a:gd name="T24" fmla="*/ 5 w 230"/>
                <a:gd name="T2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133">
                  <a:moveTo>
                    <a:pt x="5" y="133"/>
                  </a:moveTo>
                  <a:lnTo>
                    <a:pt x="0" y="121"/>
                  </a:lnTo>
                  <a:lnTo>
                    <a:pt x="48" y="97"/>
                  </a:lnTo>
                  <a:lnTo>
                    <a:pt x="93" y="55"/>
                  </a:lnTo>
                  <a:lnTo>
                    <a:pt x="135" y="83"/>
                  </a:lnTo>
                  <a:lnTo>
                    <a:pt x="180" y="38"/>
                  </a:lnTo>
                  <a:lnTo>
                    <a:pt x="220" y="0"/>
                  </a:lnTo>
                  <a:lnTo>
                    <a:pt x="230" y="9"/>
                  </a:lnTo>
                  <a:lnTo>
                    <a:pt x="192" y="47"/>
                  </a:lnTo>
                  <a:lnTo>
                    <a:pt x="137" y="102"/>
                  </a:lnTo>
                  <a:lnTo>
                    <a:pt x="95" y="73"/>
                  </a:lnTo>
                  <a:lnTo>
                    <a:pt x="57" y="111"/>
                  </a:lnTo>
                  <a:lnTo>
                    <a:pt x="5" y="133"/>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8" name="Freeform 305"/>
            <p:cNvSpPr>
              <a:spLocks/>
            </p:cNvSpPr>
            <p:nvPr/>
          </p:nvSpPr>
          <p:spPr bwMode="auto">
            <a:xfrm>
              <a:off x="6775450" y="452438"/>
              <a:ext cx="109537" cy="106363"/>
            </a:xfrm>
            <a:custGeom>
              <a:avLst/>
              <a:gdLst>
                <a:gd name="T0" fmla="*/ 69 w 69"/>
                <a:gd name="T1" fmla="*/ 0 h 67"/>
                <a:gd name="T2" fmla="*/ 38 w 69"/>
                <a:gd name="T3" fmla="*/ 67 h 67"/>
                <a:gd name="T4" fmla="*/ 31 w 69"/>
                <a:gd name="T5" fmla="*/ 36 h 67"/>
                <a:gd name="T6" fmla="*/ 0 w 69"/>
                <a:gd name="T7" fmla="*/ 27 h 67"/>
                <a:gd name="T8" fmla="*/ 69 w 69"/>
                <a:gd name="T9" fmla="*/ 0 h 67"/>
              </a:gdLst>
              <a:ahLst/>
              <a:cxnLst>
                <a:cxn ang="0">
                  <a:pos x="T0" y="T1"/>
                </a:cxn>
                <a:cxn ang="0">
                  <a:pos x="T2" y="T3"/>
                </a:cxn>
                <a:cxn ang="0">
                  <a:pos x="T4" y="T5"/>
                </a:cxn>
                <a:cxn ang="0">
                  <a:pos x="T6" y="T7"/>
                </a:cxn>
                <a:cxn ang="0">
                  <a:pos x="T8" y="T9"/>
                </a:cxn>
              </a:cxnLst>
              <a:rect l="0" t="0" r="r" b="b"/>
              <a:pathLst>
                <a:path w="69" h="67">
                  <a:moveTo>
                    <a:pt x="69" y="0"/>
                  </a:moveTo>
                  <a:lnTo>
                    <a:pt x="38" y="67"/>
                  </a:lnTo>
                  <a:lnTo>
                    <a:pt x="31" y="36"/>
                  </a:lnTo>
                  <a:lnTo>
                    <a:pt x="0" y="27"/>
                  </a:lnTo>
                  <a:lnTo>
                    <a:pt x="69" y="0"/>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01" name="Group 2300"/>
          <p:cNvGrpSpPr/>
          <p:nvPr/>
        </p:nvGrpSpPr>
        <p:grpSpPr>
          <a:xfrm>
            <a:off x="7696200" y="93158"/>
            <a:ext cx="625078" cy="469515"/>
            <a:chOff x="10258425" y="415925"/>
            <a:chExt cx="833437" cy="584200"/>
          </a:xfrm>
        </p:grpSpPr>
        <p:sp>
          <p:nvSpPr>
            <p:cNvPr id="2270" name="Freeform 277"/>
            <p:cNvSpPr>
              <a:spLocks noEditPoints="1"/>
            </p:cNvSpPr>
            <p:nvPr/>
          </p:nvSpPr>
          <p:spPr bwMode="auto">
            <a:xfrm>
              <a:off x="10258425" y="415925"/>
              <a:ext cx="833437" cy="584200"/>
            </a:xfrm>
            <a:custGeom>
              <a:avLst/>
              <a:gdLst>
                <a:gd name="T0" fmla="*/ 204 w 222"/>
                <a:gd name="T1" fmla="*/ 155 h 155"/>
                <a:gd name="T2" fmla="*/ 18 w 222"/>
                <a:gd name="T3" fmla="*/ 155 h 155"/>
                <a:gd name="T4" fmla="*/ 0 w 222"/>
                <a:gd name="T5" fmla="*/ 137 h 155"/>
                <a:gd name="T6" fmla="*/ 0 w 222"/>
                <a:gd name="T7" fmla="*/ 18 h 155"/>
                <a:gd name="T8" fmla="*/ 18 w 222"/>
                <a:gd name="T9" fmla="*/ 0 h 155"/>
                <a:gd name="T10" fmla="*/ 204 w 222"/>
                <a:gd name="T11" fmla="*/ 0 h 155"/>
                <a:gd name="T12" fmla="*/ 222 w 222"/>
                <a:gd name="T13" fmla="*/ 18 h 155"/>
                <a:gd name="T14" fmla="*/ 222 w 222"/>
                <a:gd name="T15" fmla="*/ 137 h 155"/>
                <a:gd name="T16" fmla="*/ 204 w 222"/>
                <a:gd name="T17" fmla="*/ 155 h 155"/>
                <a:gd name="T18" fmla="*/ 18 w 222"/>
                <a:gd name="T19" fmla="*/ 4 h 155"/>
                <a:gd name="T20" fmla="*/ 4 w 222"/>
                <a:gd name="T21" fmla="*/ 18 h 155"/>
                <a:gd name="T22" fmla="*/ 4 w 222"/>
                <a:gd name="T23" fmla="*/ 137 h 155"/>
                <a:gd name="T24" fmla="*/ 18 w 222"/>
                <a:gd name="T25" fmla="*/ 151 h 155"/>
                <a:gd name="T26" fmla="*/ 204 w 222"/>
                <a:gd name="T27" fmla="*/ 151 h 155"/>
                <a:gd name="T28" fmla="*/ 218 w 222"/>
                <a:gd name="T29" fmla="*/ 137 h 155"/>
                <a:gd name="T30" fmla="*/ 218 w 222"/>
                <a:gd name="T31" fmla="*/ 18 h 155"/>
                <a:gd name="T32" fmla="*/ 204 w 222"/>
                <a:gd name="T33" fmla="*/ 4 h 155"/>
                <a:gd name="T34" fmla="*/ 18 w 222"/>
                <a:gd name="T35" fmla="*/ 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2" h="155">
                  <a:moveTo>
                    <a:pt x="204" y="155"/>
                  </a:moveTo>
                  <a:cubicBezTo>
                    <a:pt x="18" y="155"/>
                    <a:pt x="18" y="155"/>
                    <a:pt x="18" y="155"/>
                  </a:cubicBezTo>
                  <a:cubicBezTo>
                    <a:pt x="8" y="155"/>
                    <a:pt x="0" y="147"/>
                    <a:pt x="0" y="137"/>
                  </a:cubicBezTo>
                  <a:cubicBezTo>
                    <a:pt x="0" y="18"/>
                    <a:pt x="0" y="18"/>
                    <a:pt x="0" y="18"/>
                  </a:cubicBezTo>
                  <a:cubicBezTo>
                    <a:pt x="0" y="8"/>
                    <a:pt x="8" y="0"/>
                    <a:pt x="18" y="0"/>
                  </a:cubicBezTo>
                  <a:cubicBezTo>
                    <a:pt x="204" y="0"/>
                    <a:pt x="204" y="0"/>
                    <a:pt x="204" y="0"/>
                  </a:cubicBezTo>
                  <a:cubicBezTo>
                    <a:pt x="214" y="0"/>
                    <a:pt x="222" y="8"/>
                    <a:pt x="222" y="18"/>
                  </a:cubicBezTo>
                  <a:cubicBezTo>
                    <a:pt x="222" y="137"/>
                    <a:pt x="222" y="137"/>
                    <a:pt x="222" y="137"/>
                  </a:cubicBezTo>
                  <a:cubicBezTo>
                    <a:pt x="222" y="147"/>
                    <a:pt x="214" y="155"/>
                    <a:pt x="204" y="155"/>
                  </a:cubicBezTo>
                  <a:close/>
                  <a:moveTo>
                    <a:pt x="18" y="4"/>
                  </a:moveTo>
                  <a:cubicBezTo>
                    <a:pt x="10" y="4"/>
                    <a:pt x="4" y="10"/>
                    <a:pt x="4" y="18"/>
                  </a:cubicBezTo>
                  <a:cubicBezTo>
                    <a:pt x="4" y="137"/>
                    <a:pt x="4" y="137"/>
                    <a:pt x="4" y="137"/>
                  </a:cubicBezTo>
                  <a:cubicBezTo>
                    <a:pt x="4" y="145"/>
                    <a:pt x="10" y="151"/>
                    <a:pt x="18" y="151"/>
                  </a:cubicBezTo>
                  <a:cubicBezTo>
                    <a:pt x="204" y="151"/>
                    <a:pt x="204" y="151"/>
                    <a:pt x="204" y="151"/>
                  </a:cubicBezTo>
                  <a:cubicBezTo>
                    <a:pt x="211" y="151"/>
                    <a:pt x="218" y="145"/>
                    <a:pt x="218" y="137"/>
                  </a:cubicBezTo>
                  <a:cubicBezTo>
                    <a:pt x="218" y="18"/>
                    <a:pt x="218" y="18"/>
                    <a:pt x="218" y="18"/>
                  </a:cubicBezTo>
                  <a:cubicBezTo>
                    <a:pt x="218" y="10"/>
                    <a:pt x="211" y="4"/>
                    <a:pt x="204" y="4"/>
                  </a:cubicBezTo>
                  <a:lnTo>
                    <a:pt x="18" y="4"/>
                  </a:lnTo>
                  <a:close/>
                </a:path>
              </a:pathLst>
            </a:cu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99" name="Freeform 306"/>
            <p:cNvSpPr>
              <a:spLocks/>
            </p:cNvSpPr>
            <p:nvPr/>
          </p:nvSpPr>
          <p:spPr bwMode="auto">
            <a:xfrm>
              <a:off x="10502900" y="592138"/>
              <a:ext cx="355600" cy="304800"/>
            </a:xfrm>
            <a:custGeom>
              <a:avLst/>
              <a:gdLst>
                <a:gd name="T0" fmla="*/ 48 w 95"/>
                <a:gd name="T1" fmla="*/ 81 h 81"/>
                <a:gd name="T2" fmla="*/ 14 w 95"/>
                <a:gd name="T3" fmla="*/ 67 h 81"/>
                <a:gd name="T4" fmla="*/ 0 w 95"/>
                <a:gd name="T5" fmla="*/ 33 h 81"/>
                <a:gd name="T6" fmla="*/ 14 w 95"/>
                <a:gd name="T7" fmla="*/ 0 h 81"/>
                <a:gd name="T8" fmla="*/ 25 w 95"/>
                <a:gd name="T9" fmla="*/ 11 h 81"/>
                <a:gd name="T10" fmla="*/ 16 w 95"/>
                <a:gd name="T11" fmla="*/ 33 h 81"/>
                <a:gd name="T12" fmla="*/ 25 w 95"/>
                <a:gd name="T13" fmla="*/ 56 h 81"/>
                <a:gd name="T14" fmla="*/ 48 w 95"/>
                <a:gd name="T15" fmla="*/ 65 h 81"/>
                <a:gd name="T16" fmla="*/ 70 w 95"/>
                <a:gd name="T17" fmla="*/ 56 h 81"/>
                <a:gd name="T18" fmla="*/ 80 w 95"/>
                <a:gd name="T19" fmla="*/ 33 h 81"/>
                <a:gd name="T20" fmla="*/ 70 w 95"/>
                <a:gd name="T21" fmla="*/ 11 h 81"/>
                <a:gd name="T22" fmla="*/ 81 w 95"/>
                <a:gd name="T23" fmla="*/ 0 h 81"/>
                <a:gd name="T24" fmla="*/ 95 w 95"/>
                <a:gd name="T25" fmla="*/ 33 h 81"/>
                <a:gd name="T26" fmla="*/ 81 w 95"/>
                <a:gd name="T27" fmla="*/ 67 h 81"/>
                <a:gd name="T28" fmla="*/ 48 w 95"/>
                <a:gd name="T2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81">
                  <a:moveTo>
                    <a:pt x="48" y="81"/>
                  </a:moveTo>
                  <a:cubicBezTo>
                    <a:pt x="35" y="81"/>
                    <a:pt x="23" y="76"/>
                    <a:pt x="14" y="67"/>
                  </a:cubicBezTo>
                  <a:cubicBezTo>
                    <a:pt x="5" y="58"/>
                    <a:pt x="0" y="46"/>
                    <a:pt x="0" y="33"/>
                  </a:cubicBezTo>
                  <a:cubicBezTo>
                    <a:pt x="0" y="21"/>
                    <a:pt x="5" y="9"/>
                    <a:pt x="14" y="0"/>
                  </a:cubicBezTo>
                  <a:cubicBezTo>
                    <a:pt x="25" y="11"/>
                    <a:pt x="25" y="11"/>
                    <a:pt x="25" y="11"/>
                  </a:cubicBezTo>
                  <a:cubicBezTo>
                    <a:pt x="19" y="17"/>
                    <a:pt x="16" y="25"/>
                    <a:pt x="16" y="33"/>
                  </a:cubicBezTo>
                  <a:cubicBezTo>
                    <a:pt x="16" y="42"/>
                    <a:pt x="19" y="50"/>
                    <a:pt x="25" y="56"/>
                  </a:cubicBezTo>
                  <a:cubicBezTo>
                    <a:pt x="31" y="62"/>
                    <a:pt x="39" y="65"/>
                    <a:pt x="48" y="65"/>
                  </a:cubicBezTo>
                  <a:cubicBezTo>
                    <a:pt x="56" y="65"/>
                    <a:pt x="64" y="62"/>
                    <a:pt x="70" y="56"/>
                  </a:cubicBezTo>
                  <a:cubicBezTo>
                    <a:pt x="76" y="50"/>
                    <a:pt x="80" y="42"/>
                    <a:pt x="80" y="33"/>
                  </a:cubicBezTo>
                  <a:cubicBezTo>
                    <a:pt x="80" y="25"/>
                    <a:pt x="76" y="17"/>
                    <a:pt x="70" y="11"/>
                  </a:cubicBezTo>
                  <a:cubicBezTo>
                    <a:pt x="81" y="0"/>
                    <a:pt x="81" y="0"/>
                    <a:pt x="81" y="0"/>
                  </a:cubicBezTo>
                  <a:cubicBezTo>
                    <a:pt x="90" y="9"/>
                    <a:pt x="95" y="21"/>
                    <a:pt x="95" y="33"/>
                  </a:cubicBezTo>
                  <a:cubicBezTo>
                    <a:pt x="95" y="46"/>
                    <a:pt x="90" y="58"/>
                    <a:pt x="81" y="67"/>
                  </a:cubicBezTo>
                  <a:cubicBezTo>
                    <a:pt x="72" y="76"/>
                    <a:pt x="60" y="81"/>
                    <a:pt x="48" y="81"/>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300" name="Rectangle 307"/>
            <p:cNvSpPr>
              <a:spLocks noChangeArrowheads="1"/>
            </p:cNvSpPr>
            <p:nvPr/>
          </p:nvSpPr>
          <p:spPr bwMode="auto">
            <a:xfrm>
              <a:off x="10648950" y="525463"/>
              <a:ext cx="60325" cy="214313"/>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3029" name="Group 3028"/>
          <p:cNvGrpSpPr/>
          <p:nvPr/>
        </p:nvGrpSpPr>
        <p:grpSpPr>
          <a:xfrm>
            <a:off x="6324600" y="3845531"/>
            <a:ext cx="1838324" cy="460772"/>
            <a:chOff x="8159750" y="5851526"/>
            <a:chExt cx="2451099" cy="614363"/>
          </a:xfrm>
        </p:grpSpPr>
        <p:sp>
          <p:nvSpPr>
            <p:cNvPr id="2892" name="Freeform 370"/>
            <p:cNvSpPr>
              <a:spLocks noEditPoints="1"/>
            </p:cNvSpPr>
            <p:nvPr/>
          </p:nvSpPr>
          <p:spPr bwMode="auto">
            <a:xfrm>
              <a:off x="8159750" y="5851526"/>
              <a:ext cx="2451099" cy="614363"/>
            </a:xfrm>
            <a:custGeom>
              <a:avLst/>
              <a:gdLst>
                <a:gd name="T0" fmla="*/ 1544 w 1544"/>
                <a:gd name="T1" fmla="*/ 387 h 387"/>
                <a:gd name="T2" fmla="*/ 0 w 1544"/>
                <a:gd name="T3" fmla="*/ 387 h 387"/>
                <a:gd name="T4" fmla="*/ 0 w 1544"/>
                <a:gd name="T5" fmla="*/ 0 h 387"/>
                <a:gd name="T6" fmla="*/ 1544 w 1544"/>
                <a:gd name="T7" fmla="*/ 0 h 387"/>
                <a:gd name="T8" fmla="*/ 1544 w 1544"/>
                <a:gd name="T9" fmla="*/ 387 h 387"/>
                <a:gd name="T10" fmla="*/ 5 w 1544"/>
                <a:gd name="T11" fmla="*/ 383 h 387"/>
                <a:gd name="T12" fmla="*/ 1539 w 1544"/>
                <a:gd name="T13" fmla="*/ 383 h 387"/>
                <a:gd name="T14" fmla="*/ 1539 w 1544"/>
                <a:gd name="T15" fmla="*/ 4 h 387"/>
                <a:gd name="T16" fmla="*/ 5 w 1544"/>
                <a:gd name="T17" fmla="*/ 4 h 387"/>
                <a:gd name="T18" fmla="*/ 5 w 1544"/>
                <a:gd name="T19" fmla="*/ 38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4" h="387">
                  <a:moveTo>
                    <a:pt x="1544" y="387"/>
                  </a:moveTo>
                  <a:lnTo>
                    <a:pt x="0" y="387"/>
                  </a:lnTo>
                  <a:lnTo>
                    <a:pt x="0" y="0"/>
                  </a:lnTo>
                  <a:lnTo>
                    <a:pt x="1544" y="0"/>
                  </a:lnTo>
                  <a:lnTo>
                    <a:pt x="1544" y="387"/>
                  </a:lnTo>
                  <a:close/>
                  <a:moveTo>
                    <a:pt x="5" y="383"/>
                  </a:moveTo>
                  <a:lnTo>
                    <a:pt x="1539" y="383"/>
                  </a:lnTo>
                  <a:lnTo>
                    <a:pt x="1539" y="4"/>
                  </a:lnTo>
                  <a:lnTo>
                    <a:pt x="5" y="4"/>
                  </a:lnTo>
                  <a:lnTo>
                    <a:pt x="5" y="3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3" name="Rectangle 371"/>
            <p:cNvSpPr>
              <a:spLocks noChangeArrowheads="1"/>
            </p:cNvSpPr>
            <p:nvPr/>
          </p:nvSpPr>
          <p:spPr bwMode="auto">
            <a:xfrm>
              <a:off x="8207375"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4" name="Rectangle 372"/>
            <p:cNvSpPr>
              <a:spLocks noChangeArrowheads="1"/>
            </p:cNvSpPr>
            <p:nvPr/>
          </p:nvSpPr>
          <p:spPr bwMode="auto">
            <a:xfrm>
              <a:off x="8207375"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5" name="Rectangle 373"/>
            <p:cNvSpPr>
              <a:spLocks noChangeArrowheads="1"/>
            </p:cNvSpPr>
            <p:nvPr/>
          </p:nvSpPr>
          <p:spPr bwMode="auto">
            <a:xfrm>
              <a:off x="8207375"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6" name="Rectangle 374"/>
            <p:cNvSpPr>
              <a:spLocks noChangeArrowheads="1"/>
            </p:cNvSpPr>
            <p:nvPr/>
          </p:nvSpPr>
          <p:spPr bwMode="auto">
            <a:xfrm>
              <a:off x="8207375" y="6246814"/>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7" name="Rectangle 375"/>
            <p:cNvSpPr>
              <a:spLocks noChangeArrowheads="1"/>
            </p:cNvSpPr>
            <p:nvPr/>
          </p:nvSpPr>
          <p:spPr bwMode="auto">
            <a:xfrm>
              <a:off x="8207375" y="60737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8" name="Rectangle 376"/>
            <p:cNvSpPr>
              <a:spLocks noChangeArrowheads="1"/>
            </p:cNvSpPr>
            <p:nvPr/>
          </p:nvSpPr>
          <p:spPr bwMode="auto">
            <a:xfrm>
              <a:off x="8207375" y="6116639"/>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899" name="Rectangle 377"/>
            <p:cNvSpPr>
              <a:spLocks noChangeArrowheads="1"/>
            </p:cNvSpPr>
            <p:nvPr/>
          </p:nvSpPr>
          <p:spPr bwMode="auto">
            <a:xfrm>
              <a:off x="8207375" y="6161089"/>
              <a:ext cx="36512"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0" name="Rectangle 378"/>
            <p:cNvSpPr>
              <a:spLocks noChangeArrowheads="1"/>
            </p:cNvSpPr>
            <p:nvPr/>
          </p:nvSpPr>
          <p:spPr bwMode="auto">
            <a:xfrm>
              <a:off x="8207375" y="6202364"/>
              <a:ext cx="36512"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1" name="Freeform 379"/>
            <p:cNvSpPr>
              <a:spLocks/>
            </p:cNvSpPr>
            <p:nvPr/>
          </p:nvSpPr>
          <p:spPr bwMode="auto">
            <a:xfrm>
              <a:off x="8207375" y="642143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2" name="Freeform 380"/>
            <p:cNvSpPr>
              <a:spLocks/>
            </p:cNvSpPr>
            <p:nvPr/>
          </p:nvSpPr>
          <p:spPr bwMode="auto">
            <a:xfrm>
              <a:off x="8207375"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3" name="Freeform 381"/>
            <p:cNvSpPr>
              <a:spLocks/>
            </p:cNvSpPr>
            <p:nvPr/>
          </p:nvSpPr>
          <p:spPr bwMode="auto">
            <a:xfrm>
              <a:off x="8207375"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4" name="Freeform 382"/>
            <p:cNvSpPr>
              <a:spLocks/>
            </p:cNvSpPr>
            <p:nvPr/>
          </p:nvSpPr>
          <p:spPr bwMode="auto">
            <a:xfrm>
              <a:off x="8207375" y="62896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5" name="Freeform 383"/>
            <p:cNvSpPr>
              <a:spLocks/>
            </p:cNvSpPr>
            <p:nvPr/>
          </p:nvSpPr>
          <p:spPr bwMode="auto">
            <a:xfrm>
              <a:off x="8207375" y="6246814"/>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6" name="Freeform 384"/>
            <p:cNvSpPr>
              <a:spLocks/>
            </p:cNvSpPr>
            <p:nvPr/>
          </p:nvSpPr>
          <p:spPr bwMode="auto">
            <a:xfrm>
              <a:off x="8207375" y="6202364"/>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7" name="Freeform 385"/>
            <p:cNvSpPr>
              <a:spLocks/>
            </p:cNvSpPr>
            <p:nvPr/>
          </p:nvSpPr>
          <p:spPr bwMode="auto">
            <a:xfrm>
              <a:off x="8207375" y="616108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8" name="Freeform 386"/>
            <p:cNvSpPr>
              <a:spLocks/>
            </p:cNvSpPr>
            <p:nvPr/>
          </p:nvSpPr>
          <p:spPr bwMode="auto">
            <a:xfrm>
              <a:off x="8207375" y="611663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09" name="Freeform 387"/>
            <p:cNvSpPr>
              <a:spLocks/>
            </p:cNvSpPr>
            <p:nvPr/>
          </p:nvSpPr>
          <p:spPr bwMode="auto">
            <a:xfrm>
              <a:off x="8207375" y="60737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0" name="Rectangle 388"/>
            <p:cNvSpPr>
              <a:spLocks noChangeArrowheads="1"/>
            </p:cNvSpPr>
            <p:nvPr/>
          </p:nvSpPr>
          <p:spPr bwMode="auto">
            <a:xfrm>
              <a:off x="8207375" y="6421439"/>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1" name="Rectangle 389"/>
            <p:cNvSpPr>
              <a:spLocks noChangeArrowheads="1"/>
            </p:cNvSpPr>
            <p:nvPr/>
          </p:nvSpPr>
          <p:spPr bwMode="auto">
            <a:xfrm>
              <a:off x="8259762" y="6246814"/>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4" name="Rectangle 390"/>
            <p:cNvSpPr>
              <a:spLocks noChangeArrowheads="1"/>
            </p:cNvSpPr>
            <p:nvPr/>
          </p:nvSpPr>
          <p:spPr bwMode="auto">
            <a:xfrm>
              <a:off x="8259762"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5" name="Rectangle 391"/>
            <p:cNvSpPr>
              <a:spLocks noChangeArrowheads="1"/>
            </p:cNvSpPr>
            <p:nvPr/>
          </p:nvSpPr>
          <p:spPr bwMode="auto">
            <a:xfrm>
              <a:off x="8259762"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6" name="Rectangle 392"/>
            <p:cNvSpPr>
              <a:spLocks noChangeArrowheads="1"/>
            </p:cNvSpPr>
            <p:nvPr/>
          </p:nvSpPr>
          <p:spPr bwMode="auto">
            <a:xfrm>
              <a:off x="8259762" y="6202364"/>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7" name="Rectangle 393"/>
            <p:cNvSpPr>
              <a:spLocks noChangeArrowheads="1"/>
            </p:cNvSpPr>
            <p:nvPr/>
          </p:nvSpPr>
          <p:spPr bwMode="auto">
            <a:xfrm>
              <a:off x="8259762"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8" name="Rectangle 394"/>
            <p:cNvSpPr>
              <a:spLocks noChangeArrowheads="1"/>
            </p:cNvSpPr>
            <p:nvPr/>
          </p:nvSpPr>
          <p:spPr bwMode="auto">
            <a:xfrm>
              <a:off x="8259762" y="60293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99" name="Rectangle 395"/>
            <p:cNvSpPr>
              <a:spLocks noChangeArrowheads="1"/>
            </p:cNvSpPr>
            <p:nvPr/>
          </p:nvSpPr>
          <p:spPr bwMode="auto">
            <a:xfrm>
              <a:off x="8259762" y="6116639"/>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0" name="Rectangle 396"/>
            <p:cNvSpPr>
              <a:spLocks noChangeArrowheads="1"/>
            </p:cNvSpPr>
            <p:nvPr/>
          </p:nvSpPr>
          <p:spPr bwMode="auto">
            <a:xfrm>
              <a:off x="8259762" y="6161089"/>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1" name="Rectangle 397"/>
            <p:cNvSpPr>
              <a:spLocks noChangeArrowheads="1"/>
            </p:cNvSpPr>
            <p:nvPr/>
          </p:nvSpPr>
          <p:spPr bwMode="auto">
            <a:xfrm>
              <a:off x="8259762" y="60737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2" name="Freeform 398"/>
            <p:cNvSpPr>
              <a:spLocks/>
            </p:cNvSpPr>
            <p:nvPr/>
          </p:nvSpPr>
          <p:spPr bwMode="auto">
            <a:xfrm>
              <a:off x="8259762" y="64214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3" name="Freeform 399"/>
            <p:cNvSpPr>
              <a:spLocks/>
            </p:cNvSpPr>
            <p:nvPr/>
          </p:nvSpPr>
          <p:spPr bwMode="auto">
            <a:xfrm>
              <a:off x="8259762"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4" name="Freeform 400"/>
            <p:cNvSpPr>
              <a:spLocks/>
            </p:cNvSpPr>
            <p:nvPr/>
          </p:nvSpPr>
          <p:spPr bwMode="auto">
            <a:xfrm>
              <a:off x="8259762"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5" name="Freeform 401"/>
            <p:cNvSpPr>
              <a:spLocks/>
            </p:cNvSpPr>
            <p:nvPr/>
          </p:nvSpPr>
          <p:spPr bwMode="auto">
            <a:xfrm>
              <a:off x="8259762"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6" name="Freeform 402"/>
            <p:cNvSpPr>
              <a:spLocks/>
            </p:cNvSpPr>
            <p:nvPr/>
          </p:nvSpPr>
          <p:spPr bwMode="auto">
            <a:xfrm>
              <a:off x="8259762" y="624681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07" name="Freeform 403"/>
            <p:cNvSpPr>
              <a:spLocks/>
            </p:cNvSpPr>
            <p:nvPr/>
          </p:nvSpPr>
          <p:spPr bwMode="auto">
            <a:xfrm>
              <a:off x="8259762" y="620236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4" name="Freeform 404"/>
            <p:cNvSpPr>
              <a:spLocks/>
            </p:cNvSpPr>
            <p:nvPr/>
          </p:nvSpPr>
          <p:spPr bwMode="auto">
            <a:xfrm>
              <a:off x="8259762" y="616108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5" name="Freeform 405"/>
            <p:cNvSpPr>
              <a:spLocks/>
            </p:cNvSpPr>
            <p:nvPr/>
          </p:nvSpPr>
          <p:spPr bwMode="auto">
            <a:xfrm>
              <a:off x="8259762" y="61166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6" name="Freeform 406"/>
            <p:cNvSpPr>
              <a:spLocks/>
            </p:cNvSpPr>
            <p:nvPr/>
          </p:nvSpPr>
          <p:spPr bwMode="auto">
            <a:xfrm>
              <a:off x="8259762" y="60737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7" name="Rectangle 407"/>
            <p:cNvSpPr>
              <a:spLocks noChangeArrowheads="1"/>
            </p:cNvSpPr>
            <p:nvPr/>
          </p:nvSpPr>
          <p:spPr bwMode="auto">
            <a:xfrm>
              <a:off x="8259762" y="6421439"/>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8" name="Rectangle 408"/>
            <p:cNvSpPr>
              <a:spLocks noChangeArrowheads="1"/>
            </p:cNvSpPr>
            <p:nvPr/>
          </p:nvSpPr>
          <p:spPr bwMode="auto">
            <a:xfrm>
              <a:off x="8313737"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49" name="Rectangle 409"/>
            <p:cNvSpPr>
              <a:spLocks noChangeArrowheads="1"/>
            </p:cNvSpPr>
            <p:nvPr/>
          </p:nvSpPr>
          <p:spPr bwMode="auto">
            <a:xfrm>
              <a:off x="8313737"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0" name="Rectangle 410"/>
            <p:cNvSpPr>
              <a:spLocks noChangeArrowheads="1"/>
            </p:cNvSpPr>
            <p:nvPr/>
          </p:nvSpPr>
          <p:spPr bwMode="auto">
            <a:xfrm>
              <a:off x="8313737"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1" name="Freeform 411"/>
            <p:cNvSpPr>
              <a:spLocks/>
            </p:cNvSpPr>
            <p:nvPr/>
          </p:nvSpPr>
          <p:spPr bwMode="auto">
            <a:xfrm>
              <a:off x="8313737" y="64214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2" name="Freeform 412"/>
            <p:cNvSpPr>
              <a:spLocks/>
            </p:cNvSpPr>
            <p:nvPr/>
          </p:nvSpPr>
          <p:spPr bwMode="auto">
            <a:xfrm>
              <a:off x="8313737"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3" name="Freeform 413"/>
            <p:cNvSpPr>
              <a:spLocks/>
            </p:cNvSpPr>
            <p:nvPr/>
          </p:nvSpPr>
          <p:spPr bwMode="auto">
            <a:xfrm>
              <a:off x="8313737"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4" name="Freeform 414"/>
            <p:cNvSpPr>
              <a:spLocks/>
            </p:cNvSpPr>
            <p:nvPr/>
          </p:nvSpPr>
          <p:spPr bwMode="auto">
            <a:xfrm>
              <a:off x="8313737"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5" name="Rectangle 415"/>
            <p:cNvSpPr>
              <a:spLocks noChangeArrowheads="1"/>
            </p:cNvSpPr>
            <p:nvPr/>
          </p:nvSpPr>
          <p:spPr bwMode="auto">
            <a:xfrm>
              <a:off x="8313737" y="6421439"/>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6" name="Rectangle 416"/>
            <p:cNvSpPr>
              <a:spLocks noChangeArrowheads="1"/>
            </p:cNvSpPr>
            <p:nvPr/>
          </p:nvSpPr>
          <p:spPr bwMode="auto">
            <a:xfrm>
              <a:off x="8364537" y="6289676"/>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7" name="Rectangle 417"/>
            <p:cNvSpPr>
              <a:spLocks noChangeArrowheads="1"/>
            </p:cNvSpPr>
            <p:nvPr/>
          </p:nvSpPr>
          <p:spPr bwMode="auto">
            <a:xfrm>
              <a:off x="8364537" y="6161089"/>
              <a:ext cx="38100"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8" name="Rectangle 418"/>
            <p:cNvSpPr>
              <a:spLocks noChangeArrowheads="1"/>
            </p:cNvSpPr>
            <p:nvPr/>
          </p:nvSpPr>
          <p:spPr bwMode="auto">
            <a:xfrm>
              <a:off x="8364537" y="6246814"/>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59" name="Rectangle 419"/>
            <p:cNvSpPr>
              <a:spLocks noChangeArrowheads="1"/>
            </p:cNvSpPr>
            <p:nvPr/>
          </p:nvSpPr>
          <p:spPr bwMode="auto">
            <a:xfrm>
              <a:off x="8364537" y="633412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60" name="Rectangle 420"/>
            <p:cNvSpPr>
              <a:spLocks noChangeArrowheads="1"/>
            </p:cNvSpPr>
            <p:nvPr/>
          </p:nvSpPr>
          <p:spPr bwMode="auto">
            <a:xfrm>
              <a:off x="8364537" y="637857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2" name="Rectangle 421"/>
            <p:cNvSpPr>
              <a:spLocks noChangeArrowheads="1"/>
            </p:cNvSpPr>
            <p:nvPr/>
          </p:nvSpPr>
          <p:spPr bwMode="auto">
            <a:xfrm>
              <a:off x="8364537" y="6202364"/>
              <a:ext cx="38100"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3" name="Freeform 422"/>
            <p:cNvSpPr>
              <a:spLocks/>
            </p:cNvSpPr>
            <p:nvPr/>
          </p:nvSpPr>
          <p:spPr bwMode="auto">
            <a:xfrm>
              <a:off x="8364537" y="6421439"/>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4" name="Freeform 423"/>
            <p:cNvSpPr>
              <a:spLocks/>
            </p:cNvSpPr>
            <p:nvPr/>
          </p:nvSpPr>
          <p:spPr bwMode="auto">
            <a:xfrm>
              <a:off x="8364537" y="63785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5" name="Freeform 424"/>
            <p:cNvSpPr>
              <a:spLocks/>
            </p:cNvSpPr>
            <p:nvPr/>
          </p:nvSpPr>
          <p:spPr bwMode="auto">
            <a:xfrm>
              <a:off x="8364537" y="633412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6" name="Freeform 425"/>
            <p:cNvSpPr>
              <a:spLocks/>
            </p:cNvSpPr>
            <p:nvPr/>
          </p:nvSpPr>
          <p:spPr bwMode="auto">
            <a:xfrm>
              <a:off x="8364537" y="62896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7" name="Freeform 426"/>
            <p:cNvSpPr>
              <a:spLocks/>
            </p:cNvSpPr>
            <p:nvPr/>
          </p:nvSpPr>
          <p:spPr bwMode="auto">
            <a:xfrm>
              <a:off x="8364537" y="6246814"/>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8" name="Freeform 427"/>
            <p:cNvSpPr>
              <a:spLocks/>
            </p:cNvSpPr>
            <p:nvPr/>
          </p:nvSpPr>
          <p:spPr bwMode="auto">
            <a:xfrm>
              <a:off x="8364537" y="6202364"/>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19" name="Freeform 428"/>
            <p:cNvSpPr>
              <a:spLocks/>
            </p:cNvSpPr>
            <p:nvPr/>
          </p:nvSpPr>
          <p:spPr bwMode="auto">
            <a:xfrm>
              <a:off x="8364537" y="6161089"/>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0" name="Rectangle 429"/>
            <p:cNvSpPr>
              <a:spLocks noChangeArrowheads="1"/>
            </p:cNvSpPr>
            <p:nvPr/>
          </p:nvSpPr>
          <p:spPr bwMode="auto">
            <a:xfrm>
              <a:off x="8364537" y="6421439"/>
              <a:ext cx="38100"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1" name="Rectangle 430"/>
            <p:cNvSpPr>
              <a:spLocks noChangeArrowheads="1"/>
            </p:cNvSpPr>
            <p:nvPr/>
          </p:nvSpPr>
          <p:spPr bwMode="auto">
            <a:xfrm>
              <a:off x="8418512"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2" name="Rectangle 431"/>
            <p:cNvSpPr>
              <a:spLocks noChangeArrowheads="1"/>
            </p:cNvSpPr>
            <p:nvPr/>
          </p:nvSpPr>
          <p:spPr bwMode="auto">
            <a:xfrm>
              <a:off x="8418512" y="6246814"/>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3" name="Rectangle 432"/>
            <p:cNvSpPr>
              <a:spLocks noChangeArrowheads="1"/>
            </p:cNvSpPr>
            <p:nvPr/>
          </p:nvSpPr>
          <p:spPr bwMode="auto">
            <a:xfrm>
              <a:off x="8418512"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4" name="Rectangle 433"/>
            <p:cNvSpPr>
              <a:spLocks noChangeArrowheads="1"/>
            </p:cNvSpPr>
            <p:nvPr/>
          </p:nvSpPr>
          <p:spPr bwMode="auto">
            <a:xfrm>
              <a:off x="8418512"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5" name="Rectangle 434"/>
            <p:cNvSpPr>
              <a:spLocks noChangeArrowheads="1"/>
            </p:cNvSpPr>
            <p:nvPr/>
          </p:nvSpPr>
          <p:spPr bwMode="auto">
            <a:xfrm>
              <a:off x="8418512" y="6202364"/>
              <a:ext cx="36512"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6" name="Rectangle 435"/>
            <p:cNvSpPr>
              <a:spLocks noChangeArrowheads="1"/>
            </p:cNvSpPr>
            <p:nvPr/>
          </p:nvSpPr>
          <p:spPr bwMode="auto">
            <a:xfrm>
              <a:off x="8418512" y="6161089"/>
              <a:ext cx="36512"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7" name="Rectangle 436"/>
            <p:cNvSpPr>
              <a:spLocks noChangeArrowheads="1"/>
            </p:cNvSpPr>
            <p:nvPr/>
          </p:nvSpPr>
          <p:spPr bwMode="auto">
            <a:xfrm>
              <a:off x="8418512" y="6116639"/>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8" name="Rectangle 437"/>
            <p:cNvSpPr>
              <a:spLocks noChangeArrowheads="1"/>
            </p:cNvSpPr>
            <p:nvPr/>
          </p:nvSpPr>
          <p:spPr bwMode="auto">
            <a:xfrm>
              <a:off x="8418512" y="60737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29" name="Freeform 438"/>
            <p:cNvSpPr>
              <a:spLocks/>
            </p:cNvSpPr>
            <p:nvPr/>
          </p:nvSpPr>
          <p:spPr bwMode="auto">
            <a:xfrm>
              <a:off x="8418512" y="642143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0" name="Freeform 439"/>
            <p:cNvSpPr>
              <a:spLocks/>
            </p:cNvSpPr>
            <p:nvPr/>
          </p:nvSpPr>
          <p:spPr bwMode="auto">
            <a:xfrm>
              <a:off x="8418512"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1" name="Freeform 440"/>
            <p:cNvSpPr>
              <a:spLocks/>
            </p:cNvSpPr>
            <p:nvPr/>
          </p:nvSpPr>
          <p:spPr bwMode="auto">
            <a:xfrm>
              <a:off x="8418512"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2" name="Freeform 441"/>
            <p:cNvSpPr>
              <a:spLocks/>
            </p:cNvSpPr>
            <p:nvPr/>
          </p:nvSpPr>
          <p:spPr bwMode="auto">
            <a:xfrm>
              <a:off x="8418512" y="62896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3" name="Freeform 442"/>
            <p:cNvSpPr>
              <a:spLocks/>
            </p:cNvSpPr>
            <p:nvPr/>
          </p:nvSpPr>
          <p:spPr bwMode="auto">
            <a:xfrm>
              <a:off x="8418512" y="6246814"/>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4" name="Freeform 443"/>
            <p:cNvSpPr>
              <a:spLocks/>
            </p:cNvSpPr>
            <p:nvPr/>
          </p:nvSpPr>
          <p:spPr bwMode="auto">
            <a:xfrm>
              <a:off x="8418512" y="6202364"/>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5" name="Freeform 444"/>
            <p:cNvSpPr>
              <a:spLocks/>
            </p:cNvSpPr>
            <p:nvPr/>
          </p:nvSpPr>
          <p:spPr bwMode="auto">
            <a:xfrm>
              <a:off x="8418512" y="616108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6" name="Freeform 445"/>
            <p:cNvSpPr>
              <a:spLocks/>
            </p:cNvSpPr>
            <p:nvPr/>
          </p:nvSpPr>
          <p:spPr bwMode="auto">
            <a:xfrm>
              <a:off x="8418512" y="611663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7" name="Freeform 446"/>
            <p:cNvSpPr>
              <a:spLocks/>
            </p:cNvSpPr>
            <p:nvPr/>
          </p:nvSpPr>
          <p:spPr bwMode="auto">
            <a:xfrm>
              <a:off x="8418512" y="60737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8" name="Rectangle 447"/>
            <p:cNvSpPr>
              <a:spLocks noChangeArrowheads="1"/>
            </p:cNvSpPr>
            <p:nvPr/>
          </p:nvSpPr>
          <p:spPr bwMode="auto">
            <a:xfrm>
              <a:off x="8418512" y="6421439"/>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39" name="Rectangle 448"/>
            <p:cNvSpPr>
              <a:spLocks noChangeArrowheads="1"/>
            </p:cNvSpPr>
            <p:nvPr/>
          </p:nvSpPr>
          <p:spPr bwMode="auto">
            <a:xfrm>
              <a:off x="8470900"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0" name="Rectangle 449"/>
            <p:cNvSpPr>
              <a:spLocks noChangeArrowheads="1"/>
            </p:cNvSpPr>
            <p:nvPr/>
          </p:nvSpPr>
          <p:spPr bwMode="auto">
            <a:xfrm>
              <a:off x="8470900" y="6202364"/>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1" name="Rectangle 450"/>
            <p:cNvSpPr>
              <a:spLocks noChangeArrowheads="1"/>
            </p:cNvSpPr>
            <p:nvPr/>
          </p:nvSpPr>
          <p:spPr bwMode="auto">
            <a:xfrm>
              <a:off x="8470900" y="6246814"/>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2" name="Rectangle 451"/>
            <p:cNvSpPr>
              <a:spLocks noChangeArrowheads="1"/>
            </p:cNvSpPr>
            <p:nvPr/>
          </p:nvSpPr>
          <p:spPr bwMode="auto">
            <a:xfrm>
              <a:off x="8470900"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3" name="Rectangle 452"/>
            <p:cNvSpPr>
              <a:spLocks noChangeArrowheads="1"/>
            </p:cNvSpPr>
            <p:nvPr/>
          </p:nvSpPr>
          <p:spPr bwMode="auto">
            <a:xfrm>
              <a:off x="8470900"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4" name="Rectangle 453"/>
            <p:cNvSpPr>
              <a:spLocks noChangeArrowheads="1"/>
            </p:cNvSpPr>
            <p:nvPr/>
          </p:nvSpPr>
          <p:spPr bwMode="auto">
            <a:xfrm>
              <a:off x="8470900" y="60293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5" name="Rectangle 454"/>
            <p:cNvSpPr>
              <a:spLocks noChangeArrowheads="1"/>
            </p:cNvSpPr>
            <p:nvPr/>
          </p:nvSpPr>
          <p:spPr bwMode="auto">
            <a:xfrm>
              <a:off x="8470900" y="59848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6" name="Rectangle 455"/>
            <p:cNvSpPr>
              <a:spLocks noChangeArrowheads="1"/>
            </p:cNvSpPr>
            <p:nvPr/>
          </p:nvSpPr>
          <p:spPr bwMode="auto">
            <a:xfrm>
              <a:off x="8470900" y="6116639"/>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7" name="Rectangle 456"/>
            <p:cNvSpPr>
              <a:spLocks noChangeArrowheads="1"/>
            </p:cNvSpPr>
            <p:nvPr/>
          </p:nvSpPr>
          <p:spPr bwMode="auto">
            <a:xfrm>
              <a:off x="8470900" y="60737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8" name="Rectangle 457"/>
            <p:cNvSpPr>
              <a:spLocks noChangeArrowheads="1"/>
            </p:cNvSpPr>
            <p:nvPr/>
          </p:nvSpPr>
          <p:spPr bwMode="auto">
            <a:xfrm>
              <a:off x="8470900" y="6161089"/>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49" name="Freeform 458"/>
            <p:cNvSpPr>
              <a:spLocks/>
            </p:cNvSpPr>
            <p:nvPr/>
          </p:nvSpPr>
          <p:spPr bwMode="auto">
            <a:xfrm>
              <a:off x="8470900" y="64214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0" name="Freeform 459"/>
            <p:cNvSpPr>
              <a:spLocks/>
            </p:cNvSpPr>
            <p:nvPr/>
          </p:nvSpPr>
          <p:spPr bwMode="auto">
            <a:xfrm>
              <a:off x="8470900"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1" name="Freeform 460"/>
            <p:cNvSpPr>
              <a:spLocks/>
            </p:cNvSpPr>
            <p:nvPr/>
          </p:nvSpPr>
          <p:spPr bwMode="auto">
            <a:xfrm>
              <a:off x="8470900"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2" name="Freeform 461"/>
            <p:cNvSpPr>
              <a:spLocks/>
            </p:cNvSpPr>
            <p:nvPr/>
          </p:nvSpPr>
          <p:spPr bwMode="auto">
            <a:xfrm>
              <a:off x="8470900"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3" name="Freeform 462"/>
            <p:cNvSpPr>
              <a:spLocks/>
            </p:cNvSpPr>
            <p:nvPr/>
          </p:nvSpPr>
          <p:spPr bwMode="auto">
            <a:xfrm>
              <a:off x="8470900" y="624681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4" name="Freeform 463"/>
            <p:cNvSpPr>
              <a:spLocks/>
            </p:cNvSpPr>
            <p:nvPr/>
          </p:nvSpPr>
          <p:spPr bwMode="auto">
            <a:xfrm>
              <a:off x="8470900" y="620236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5" name="Freeform 464"/>
            <p:cNvSpPr>
              <a:spLocks/>
            </p:cNvSpPr>
            <p:nvPr/>
          </p:nvSpPr>
          <p:spPr bwMode="auto">
            <a:xfrm>
              <a:off x="8470900" y="616108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6" name="Freeform 465"/>
            <p:cNvSpPr>
              <a:spLocks/>
            </p:cNvSpPr>
            <p:nvPr/>
          </p:nvSpPr>
          <p:spPr bwMode="auto">
            <a:xfrm>
              <a:off x="8470900" y="61166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7" name="Freeform 466"/>
            <p:cNvSpPr>
              <a:spLocks/>
            </p:cNvSpPr>
            <p:nvPr/>
          </p:nvSpPr>
          <p:spPr bwMode="auto">
            <a:xfrm>
              <a:off x="8470900" y="60737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8" name="Freeform 467"/>
            <p:cNvSpPr>
              <a:spLocks/>
            </p:cNvSpPr>
            <p:nvPr/>
          </p:nvSpPr>
          <p:spPr bwMode="auto">
            <a:xfrm>
              <a:off x="8470900" y="60293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59" name="Freeform 468"/>
            <p:cNvSpPr>
              <a:spLocks/>
            </p:cNvSpPr>
            <p:nvPr/>
          </p:nvSpPr>
          <p:spPr bwMode="auto">
            <a:xfrm>
              <a:off x="8470900" y="59848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0" name="Rectangle 469"/>
            <p:cNvSpPr>
              <a:spLocks noChangeArrowheads="1"/>
            </p:cNvSpPr>
            <p:nvPr/>
          </p:nvSpPr>
          <p:spPr bwMode="auto">
            <a:xfrm>
              <a:off x="8470900" y="6421439"/>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1" name="Rectangle 470"/>
            <p:cNvSpPr>
              <a:spLocks noChangeArrowheads="1"/>
            </p:cNvSpPr>
            <p:nvPr/>
          </p:nvSpPr>
          <p:spPr bwMode="auto">
            <a:xfrm>
              <a:off x="8523287"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2" name="Rectangle 471"/>
            <p:cNvSpPr>
              <a:spLocks noChangeArrowheads="1"/>
            </p:cNvSpPr>
            <p:nvPr/>
          </p:nvSpPr>
          <p:spPr bwMode="auto">
            <a:xfrm>
              <a:off x="8523287"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3" name="Rectangle 472"/>
            <p:cNvSpPr>
              <a:spLocks noChangeArrowheads="1"/>
            </p:cNvSpPr>
            <p:nvPr/>
          </p:nvSpPr>
          <p:spPr bwMode="auto">
            <a:xfrm>
              <a:off x="8523287"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4" name="Freeform 473"/>
            <p:cNvSpPr>
              <a:spLocks/>
            </p:cNvSpPr>
            <p:nvPr/>
          </p:nvSpPr>
          <p:spPr bwMode="auto">
            <a:xfrm>
              <a:off x="8523287" y="6421439"/>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5" name="Freeform 474"/>
            <p:cNvSpPr>
              <a:spLocks/>
            </p:cNvSpPr>
            <p:nvPr/>
          </p:nvSpPr>
          <p:spPr bwMode="auto">
            <a:xfrm>
              <a:off x="8523287"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6" name="Freeform 475"/>
            <p:cNvSpPr>
              <a:spLocks/>
            </p:cNvSpPr>
            <p:nvPr/>
          </p:nvSpPr>
          <p:spPr bwMode="auto">
            <a:xfrm>
              <a:off x="8523287"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7" name="Freeform 476"/>
            <p:cNvSpPr>
              <a:spLocks/>
            </p:cNvSpPr>
            <p:nvPr/>
          </p:nvSpPr>
          <p:spPr bwMode="auto">
            <a:xfrm>
              <a:off x="8523287" y="62896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8" name="Rectangle 477"/>
            <p:cNvSpPr>
              <a:spLocks noChangeArrowheads="1"/>
            </p:cNvSpPr>
            <p:nvPr/>
          </p:nvSpPr>
          <p:spPr bwMode="auto">
            <a:xfrm>
              <a:off x="8523287" y="6421439"/>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69" name="Rectangle 478"/>
            <p:cNvSpPr>
              <a:spLocks noChangeArrowheads="1"/>
            </p:cNvSpPr>
            <p:nvPr/>
          </p:nvSpPr>
          <p:spPr bwMode="auto">
            <a:xfrm>
              <a:off x="8575675" y="6246814"/>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0" name="Rectangle 479"/>
            <p:cNvSpPr>
              <a:spLocks noChangeArrowheads="1"/>
            </p:cNvSpPr>
            <p:nvPr/>
          </p:nvSpPr>
          <p:spPr bwMode="auto">
            <a:xfrm>
              <a:off x="8575675" y="6161089"/>
              <a:ext cx="38100"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1" name="Rectangle 480"/>
            <p:cNvSpPr>
              <a:spLocks noChangeArrowheads="1"/>
            </p:cNvSpPr>
            <p:nvPr/>
          </p:nvSpPr>
          <p:spPr bwMode="auto">
            <a:xfrm>
              <a:off x="8575675" y="6289676"/>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2" name="Rectangle 481"/>
            <p:cNvSpPr>
              <a:spLocks noChangeArrowheads="1"/>
            </p:cNvSpPr>
            <p:nvPr/>
          </p:nvSpPr>
          <p:spPr bwMode="auto">
            <a:xfrm>
              <a:off x="8575675" y="637857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3" name="Rectangle 482"/>
            <p:cNvSpPr>
              <a:spLocks noChangeArrowheads="1"/>
            </p:cNvSpPr>
            <p:nvPr/>
          </p:nvSpPr>
          <p:spPr bwMode="auto">
            <a:xfrm>
              <a:off x="8575675" y="633412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4" name="Rectangle 483"/>
            <p:cNvSpPr>
              <a:spLocks noChangeArrowheads="1"/>
            </p:cNvSpPr>
            <p:nvPr/>
          </p:nvSpPr>
          <p:spPr bwMode="auto">
            <a:xfrm>
              <a:off x="8575675" y="6202364"/>
              <a:ext cx="38100"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5" name="Rectangle 484"/>
            <p:cNvSpPr>
              <a:spLocks noChangeArrowheads="1"/>
            </p:cNvSpPr>
            <p:nvPr/>
          </p:nvSpPr>
          <p:spPr bwMode="auto">
            <a:xfrm>
              <a:off x="8575675" y="6116639"/>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6" name="Freeform 485"/>
            <p:cNvSpPr>
              <a:spLocks/>
            </p:cNvSpPr>
            <p:nvPr/>
          </p:nvSpPr>
          <p:spPr bwMode="auto">
            <a:xfrm>
              <a:off x="8575675" y="6421439"/>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7" name="Freeform 486"/>
            <p:cNvSpPr>
              <a:spLocks/>
            </p:cNvSpPr>
            <p:nvPr/>
          </p:nvSpPr>
          <p:spPr bwMode="auto">
            <a:xfrm>
              <a:off x="8575675" y="63785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8" name="Freeform 487"/>
            <p:cNvSpPr>
              <a:spLocks/>
            </p:cNvSpPr>
            <p:nvPr/>
          </p:nvSpPr>
          <p:spPr bwMode="auto">
            <a:xfrm>
              <a:off x="8575675" y="633412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79" name="Freeform 488"/>
            <p:cNvSpPr>
              <a:spLocks/>
            </p:cNvSpPr>
            <p:nvPr/>
          </p:nvSpPr>
          <p:spPr bwMode="auto">
            <a:xfrm>
              <a:off x="8575675" y="62896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0" name="Freeform 489"/>
            <p:cNvSpPr>
              <a:spLocks/>
            </p:cNvSpPr>
            <p:nvPr/>
          </p:nvSpPr>
          <p:spPr bwMode="auto">
            <a:xfrm>
              <a:off x="8575675" y="6246814"/>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1" name="Freeform 490"/>
            <p:cNvSpPr>
              <a:spLocks/>
            </p:cNvSpPr>
            <p:nvPr/>
          </p:nvSpPr>
          <p:spPr bwMode="auto">
            <a:xfrm>
              <a:off x="8575675" y="6202364"/>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2" name="Freeform 491"/>
            <p:cNvSpPr>
              <a:spLocks/>
            </p:cNvSpPr>
            <p:nvPr/>
          </p:nvSpPr>
          <p:spPr bwMode="auto">
            <a:xfrm>
              <a:off x="8575675" y="6161089"/>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3" name="Freeform 492"/>
            <p:cNvSpPr>
              <a:spLocks/>
            </p:cNvSpPr>
            <p:nvPr/>
          </p:nvSpPr>
          <p:spPr bwMode="auto">
            <a:xfrm>
              <a:off x="8575675" y="6116639"/>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4" name="Rectangle 493"/>
            <p:cNvSpPr>
              <a:spLocks noChangeArrowheads="1"/>
            </p:cNvSpPr>
            <p:nvPr/>
          </p:nvSpPr>
          <p:spPr bwMode="auto">
            <a:xfrm>
              <a:off x="8575675" y="6421439"/>
              <a:ext cx="38100"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5" name="Rectangle 494"/>
            <p:cNvSpPr>
              <a:spLocks noChangeArrowheads="1"/>
            </p:cNvSpPr>
            <p:nvPr/>
          </p:nvSpPr>
          <p:spPr bwMode="auto">
            <a:xfrm>
              <a:off x="8629650" y="6202364"/>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6" name="Rectangle 495"/>
            <p:cNvSpPr>
              <a:spLocks noChangeArrowheads="1"/>
            </p:cNvSpPr>
            <p:nvPr/>
          </p:nvSpPr>
          <p:spPr bwMode="auto">
            <a:xfrm>
              <a:off x="8629650"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7" name="Rectangle 496"/>
            <p:cNvSpPr>
              <a:spLocks noChangeArrowheads="1"/>
            </p:cNvSpPr>
            <p:nvPr/>
          </p:nvSpPr>
          <p:spPr bwMode="auto">
            <a:xfrm>
              <a:off x="8629650" y="6246814"/>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8" name="Rectangle 497"/>
            <p:cNvSpPr>
              <a:spLocks noChangeArrowheads="1"/>
            </p:cNvSpPr>
            <p:nvPr/>
          </p:nvSpPr>
          <p:spPr bwMode="auto">
            <a:xfrm>
              <a:off x="8629650"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89" name="Rectangle 498"/>
            <p:cNvSpPr>
              <a:spLocks noChangeArrowheads="1"/>
            </p:cNvSpPr>
            <p:nvPr/>
          </p:nvSpPr>
          <p:spPr bwMode="auto">
            <a:xfrm>
              <a:off x="8629650"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0" name="Rectangle 499"/>
            <p:cNvSpPr>
              <a:spLocks noChangeArrowheads="1"/>
            </p:cNvSpPr>
            <p:nvPr/>
          </p:nvSpPr>
          <p:spPr bwMode="auto">
            <a:xfrm>
              <a:off x="8629650" y="5942014"/>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1" name="Rectangle 500"/>
            <p:cNvSpPr>
              <a:spLocks noChangeArrowheads="1"/>
            </p:cNvSpPr>
            <p:nvPr/>
          </p:nvSpPr>
          <p:spPr bwMode="auto">
            <a:xfrm>
              <a:off x="8629650" y="60293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2" name="Rectangle 501"/>
            <p:cNvSpPr>
              <a:spLocks noChangeArrowheads="1"/>
            </p:cNvSpPr>
            <p:nvPr/>
          </p:nvSpPr>
          <p:spPr bwMode="auto">
            <a:xfrm>
              <a:off x="8629650" y="59848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3" name="Rectangle 502"/>
            <p:cNvSpPr>
              <a:spLocks noChangeArrowheads="1"/>
            </p:cNvSpPr>
            <p:nvPr/>
          </p:nvSpPr>
          <p:spPr bwMode="auto">
            <a:xfrm>
              <a:off x="8629650" y="6161089"/>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4" name="Rectangle 503"/>
            <p:cNvSpPr>
              <a:spLocks noChangeArrowheads="1"/>
            </p:cNvSpPr>
            <p:nvPr/>
          </p:nvSpPr>
          <p:spPr bwMode="auto">
            <a:xfrm>
              <a:off x="8629650" y="6116639"/>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5" name="Rectangle 504"/>
            <p:cNvSpPr>
              <a:spLocks noChangeArrowheads="1"/>
            </p:cNvSpPr>
            <p:nvPr/>
          </p:nvSpPr>
          <p:spPr bwMode="auto">
            <a:xfrm>
              <a:off x="8629650" y="60737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6" name="Freeform 505"/>
            <p:cNvSpPr>
              <a:spLocks/>
            </p:cNvSpPr>
            <p:nvPr/>
          </p:nvSpPr>
          <p:spPr bwMode="auto">
            <a:xfrm>
              <a:off x="8629650" y="64214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7" name="Freeform 506"/>
            <p:cNvSpPr>
              <a:spLocks/>
            </p:cNvSpPr>
            <p:nvPr/>
          </p:nvSpPr>
          <p:spPr bwMode="auto">
            <a:xfrm>
              <a:off x="8629650"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8" name="Freeform 507"/>
            <p:cNvSpPr>
              <a:spLocks/>
            </p:cNvSpPr>
            <p:nvPr/>
          </p:nvSpPr>
          <p:spPr bwMode="auto">
            <a:xfrm>
              <a:off x="8629650"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999" name="Freeform 508"/>
            <p:cNvSpPr>
              <a:spLocks/>
            </p:cNvSpPr>
            <p:nvPr/>
          </p:nvSpPr>
          <p:spPr bwMode="auto">
            <a:xfrm>
              <a:off x="8629650"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0" name="Freeform 509"/>
            <p:cNvSpPr>
              <a:spLocks/>
            </p:cNvSpPr>
            <p:nvPr/>
          </p:nvSpPr>
          <p:spPr bwMode="auto">
            <a:xfrm>
              <a:off x="8629650" y="624681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1" name="Freeform 510"/>
            <p:cNvSpPr>
              <a:spLocks/>
            </p:cNvSpPr>
            <p:nvPr/>
          </p:nvSpPr>
          <p:spPr bwMode="auto">
            <a:xfrm>
              <a:off x="8629650" y="620236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2" name="Freeform 511"/>
            <p:cNvSpPr>
              <a:spLocks/>
            </p:cNvSpPr>
            <p:nvPr/>
          </p:nvSpPr>
          <p:spPr bwMode="auto">
            <a:xfrm>
              <a:off x="8629650" y="616108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3" name="Freeform 512"/>
            <p:cNvSpPr>
              <a:spLocks/>
            </p:cNvSpPr>
            <p:nvPr/>
          </p:nvSpPr>
          <p:spPr bwMode="auto">
            <a:xfrm>
              <a:off x="8629650" y="61166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4" name="Freeform 513"/>
            <p:cNvSpPr>
              <a:spLocks/>
            </p:cNvSpPr>
            <p:nvPr/>
          </p:nvSpPr>
          <p:spPr bwMode="auto">
            <a:xfrm>
              <a:off x="8629650" y="60737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5" name="Freeform 514"/>
            <p:cNvSpPr>
              <a:spLocks/>
            </p:cNvSpPr>
            <p:nvPr/>
          </p:nvSpPr>
          <p:spPr bwMode="auto">
            <a:xfrm>
              <a:off x="8629650" y="60293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6" name="Freeform 515"/>
            <p:cNvSpPr>
              <a:spLocks/>
            </p:cNvSpPr>
            <p:nvPr/>
          </p:nvSpPr>
          <p:spPr bwMode="auto">
            <a:xfrm>
              <a:off x="8629650" y="59848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7" name="Rectangle 516"/>
            <p:cNvSpPr>
              <a:spLocks noChangeArrowheads="1"/>
            </p:cNvSpPr>
            <p:nvPr/>
          </p:nvSpPr>
          <p:spPr bwMode="auto">
            <a:xfrm>
              <a:off x="8629650" y="6421439"/>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8" name="Rectangle 517"/>
            <p:cNvSpPr>
              <a:spLocks noChangeArrowheads="1"/>
            </p:cNvSpPr>
            <p:nvPr/>
          </p:nvSpPr>
          <p:spPr bwMode="auto">
            <a:xfrm>
              <a:off x="8683625" y="6246814"/>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09" name="Rectangle 518"/>
            <p:cNvSpPr>
              <a:spLocks noChangeArrowheads="1"/>
            </p:cNvSpPr>
            <p:nvPr/>
          </p:nvSpPr>
          <p:spPr bwMode="auto">
            <a:xfrm>
              <a:off x="8683625" y="6202364"/>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0" name="Rectangle 519"/>
            <p:cNvSpPr>
              <a:spLocks noChangeArrowheads="1"/>
            </p:cNvSpPr>
            <p:nvPr/>
          </p:nvSpPr>
          <p:spPr bwMode="auto">
            <a:xfrm>
              <a:off x="8683625"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1" name="Rectangle 520"/>
            <p:cNvSpPr>
              <a:spLocks noChangeArrowheads="1"/>
            </p:cNvSpPr>
            <p:nvPr/>
          </p:nvSpPr>
          <p:spPr bwMode="auto">
            <a:xfrm>
              <a:off x="8683625"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2" name="Rectangle 521"/>
            <p:cNvSpPr>
              <a:spLocks noChangeArrowheads="1"/>
            </p:cNvSpPr>
            <p:nvPr/>
          </p:nvSpPr>
          <p:spPr bwMode="auto">
            <a:xfrm>
              <a:off x="8683625" y="6161089"/>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3" name="Rectangle 522"/>
            <p:cNvSpPr>
              <a:spLocks noChangeArrowheads="1"/>
            </p:cNvSpPr>
            <p:nvPr/>
          </p:nvSpPr>
          <p:spPr bwMode="auto">
            <a:xfrm>
              <a:off x="8683625"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4" name="Freeform 523"/>
            <p:cNvSpPr>
              <a:spLocks/>
            </p:cNvSpPr>
            <p:nvPr/>
          </p:nvSpPr>
          <p:spPr bwMode="auto">
            <a:xfrm>
              <a:off x="8683625" y="642143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5" name="Freeform 524"/>
            <p:cNvSpPr>
              <a:spLocks/>
            </p:cNvSpPr>
            <p:nvPr/>
          </p:nvSpPr>
          <p:spPr bwMode="auto">
            <a:xfrm>
              <a:off x="8683625"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6" name="Freeform 525"/>
            <p:cNvSpPr>
              <a:spLocks/>
            </p:cNvSpPr>
            <p:nvPr/>
          </p:nvSpPr>
          <p:spPr bwMode="auto">
            <a:xfrm>
              <a:off x="8683625"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7" name="Freeform 526"/>
            <p:cNvSpPr>
              <a:spLocks/>
            </p:cNvSpPr>
            <p:nvPr/>
          </p:nvSpPr>
          <p:spPr bwMode="auto">
            <a:xfrm>
              <a:off x="8683625"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8" name="Freeform 527"/>
            <p:cNvSpPr>
              <a:spLocks/>
            </p:cNvSpPr>
            <p:nvPr/>
          </p:nvSpPr>
          <p:spPr bwMode="auto">
            <a:xfrm>
              <a:off x="8683625" y="624681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19" name="Freeform 528"/>
            <p:cNvSpPr>
              <a:spLocks/>
            </p:cNvSpPr>
            <p:nvPr/>
          </p:nvSpPr>
          <p:spPr bwMode="auto">
            <a:xfrm>
              <a:off x="8683625" y="6202364"/>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0" name="Freeform 529"/>
            <p:cNvSpPr>
              <a:spLocks/>
            </p:cNvSpPr>
            <p:nvPr/>
          </p:nvSpPr>
          <p:spPr bwMode="auto">
            <a:xfrm>
              <a:off x="8683625" y="6161089"/>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1" name="Rectangle 530"/>
            <p:cNvSpPr>
              <a:spLocks noChangeArrowheads="1"/>
            </p:cNvSpPr>
            <p:nvPr/>
          </p:nvSpPr>
          <p:spPr bwMode="auto">
            <a:xfrm>
              <a:off x="8683625" y="6421439"/>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2" name="Rectangle 531"/>
            <p:cNvSpPr>
              <a:spLocks noChangeArrowheads="1"/>
            </p:cNvSpPr>
            <p:nvPr/>
          </p:nvSpPr>
          <p:spPr bwMode="auto">
            <a:xfrm>
              <a:off x="8734425" y="6202364"/>
              <a:ext cx="36512"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3" name="Rectangle 532"/>
            <p:cNvSpPr>
              <a:spLocks noChangeArrowheads="1"/>
            </p:cNvSpPr>
            <p:nvPr/>
          </p:nvSpPr>
          <p:spPr bwMode="auto">
            <a:xfrm>
              <a:off x="8734425"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4" name="Rectangle 533"/>
            <p:cNvSpPr>
              <a:spLocks noChangeArrowheads="1"/>
            </p:cNvSpPr>
            <p:nvPr/>
          </p:nvSpPr>
          <p:spPr bwMode="auto">
            <a:xfrm>
              <a:off x="8734425" y="6246814"/>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5" name="Rectangle 534"/>
            <p:cNvSpPr>
              <a:spLocks noChangeArrowheads="1"/>
            </p:cNvSpPr>
            <p:nvPr/>
          </p:nvSpPr>
          <p:spPr bwMode="auto">
            <a:xfrm>
              <a:off x="8734425"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6" name="Rectangle 535"/>
            <p:cNvSpPr>
              <a:spLocks noChangeArrowheads="1"/>
            </p:cNvSpPr>
            <p:nvPr/>
          </p:nvSpPr>
          <p:spPr bwMode="auto">
            <a:xfrm>
              <a:off x="8734425"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27" name="Rectangle 536"/>
            <p:cNvSpPr>
              <a:spLocks noChangeArrowheads="1"/>
            </p:cNvSpPr>
            <p:nvPr/>
          </p:nvSpPr>
          <p:spPr bwMode="auto">
            <a:xfrm>
              <a:off x="8734425" y="6161089"/>
              <a:ext cx="36512"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2343" name="Group 738"/>
            <p:cNvGrpSpPr>
              <a:grpSpLocks/>
            </p:cNvGrpSpPr>
            <p:nvPr/>
          </p:nvGrpSpPr>
          <p:grpSpPr bwMode="auto">
            <a:xfrm>
              <a:off x="8734425" y="5984876"/>
              <a:ext cx="722312" cy="450850"/>
              <a:chOff x="5502" y="3770"/>
              <a:chExt cx="455" cy="284"/>
            </a:xfrm>
            <a:solidFill>
              <a:schemeClr val="accent1"/>
            </a:solidFill>
          </p:grpSpPr>
          <p:sp>
            <p:nvSpPr>
              <p:cNvPr id="2692" name="Rectangle 538"/>
              <p:cNvSpPr>
                <a:spLocks noChangeArrowheads="1"/>
              </p:cNvSpPr>
              <p:nvPr/>
            </p:nvSpPr>
            <p:spPr bwMode="auto">
              <a:xfrm>
                <a:off x="5502" y="3853"/>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3" name="Freeform 539"/>
              <p:cNvSpPr>
                <a:spLocks/>
              </p:cNvSpPr>
              <p:nvPr/>
            </p:nvSpPr>
            <p:spPr bwMode="auto">
              <a:xfrm>
                <a:off x="5502" y="404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4" name="Freeform 540"/>
              <p:cNvSpPr>
                <a:spLocks/>
              </p:cNvSpPr>
              <p:nvPr/>
            </p:nvSpPr>
            <p:spPr bwMode="auto">
              <a:xfrm>
                <a:off x="5502" y="4018"/>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5" name="Freeform 541"/>
              <p:cNvSpPr>
                <a:spLocks/>
              </p:cNvSpPr>
              <p:nvPr/>
            </p:nvSpPr>
            <p:spPr bwMode="auto">
              <a:xfrm>
                <a:off x="5502" y="3990"/>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6" name="Freeform 542"/>
              <p:cNvSpPr>
                <a:spLocks/>
              </p:cNvSpPr>
              <p:nvPr/>
            </p:nvSpPr>
            <p:spPr bwMode="auto">
              <a:xfrm>
                <a:off x="5502" y="3962"/>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7" name="Freeform 543"/>
              <p:cNvSpPr>
                <a:spLocks/>
              </p:cNvSpPr>
              <p:nvPr/>
            </p:nvSpPr>
            <p:spPr bwMode="auto">
              <a:xfrm>
                <a:off x="5502" y="393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8" name="Freeform 544"/>
              <p:cNvSpPr>
                <a:spLocks/>
              </p:cNvSpPr>
              <p:nvPr/>
            </p:nvSpPr>
            <p:spPr bwMode="auto">
              <a:xfrm>
                <a:off x="5502" y="3907"/>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9" name="Freeform 545"/>
              <p:cNvSpPr>
                <a:spLocks/>
              </p:cNvSpPr>
              <p:nvPr/>
            </p:nvSpPr>
            <p:spPr bwMode="auto">
              <a:xfrm>
                <a:off x="5502" y="3881"/>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0" name="Freeform 546"/>
              <p:cNvSpPr>
                <a:spLocks/>
              </p:cNvSpPr>
              <p:nvPr/>
            </p:nvSpPr>
            <p:spPr bwMode="auto">
              <a:xfrm>
                <a:off x="5502" y="3853"/>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1" name="Rectangle 547"/>
              <p:cNvSpPr>
                <a:spLocks noChangeArrowheads="1"/>
              </p:cNvSpPr>
              <p:nvPr/>
            </p:nvSpPr>
            <p:spPr bwMode="auto">
              <a:xfrm>
                <a:off x="5502" y="4045"/>
                <a:ext cx="23"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2" name="Rectangle 548"/>
              <p:cNvSpPr>
                <a:spLocks noChangeArrowheads="1"/>
              </p:cNvSpPr>
              <p:nvPr/>
            </p:nvSpPr>
            <p:spPr bwMode="auto">
              <a:xfrm>
                <a:off x="5535"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3" name="Rectangle 549"/>
              <p:cNvSpPr>
                <a:spLocks noChangeArrowheads="1"/>
              </p:cNvSpPr>
              <p:nvPr/>
            </p:nvSpPr>
            <p:spPr bwMode="auto">
              <a:xfrm>
                <a:off x="5535"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4" name="Rectangle 550"/>
              <p:cNvSpPr>
                <a:spLocks noChangeArrowheads="1"/>
              </p:cNvSpPr>
              <p:nvPr/>
            </p:nvSpPr>
            <p:spPr bwMode="auto">
              <a:xfrm>
                <a:off x="5535"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5" name="Rectangle 551"/>
              <p:cNvSpPr>
                <a:spLocks noChangeArrowheads="1"/>
              </p:cNvSpPr>
              <p:nvPr/>
            </p:nvSpPr>
            <p:spPr bwMode="auto">
              <a:xfrm>
                <a:off x="5535"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6" name="Rectangle 552"/>
              <p:cNvSpPr>
                <a:spLocks noChangeArrowheads="1"/>
              </p:cNvSpPr>
              <p:nvPr/>
            </p:nvSpPr>
            <p:spPr bwMode="auto">
              <a:xfrm>
                <a:off x="5535"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7" name="Rectangle 553"/>
              <p:cNvSpPr>
                <a:spLocks noChangeArrowheads="1"/>
              </p:cNvSpPr>
              <p:nvPr/>
            </p:nvSpPr>
            <p:spPr bwMode="auto">
              <a:xfrm>
                <a:off x="5535"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8" name="Rectangle 554"/>
              <p:cNvSpPr>
                <a:spLocks noChangeArrowheads="1"/>
              </p:cNvSpPr>
              <p:nvPr/>
            </p:nvSpPr>
            <p:spPr bwMode="auto">
              <a:xfrm>
                <a:off x="5535"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09" name="Rectangle 555"/>
              <p:cNvSpPr>
                <a:spLocks noChangeArrowheads="1"/>
              </p:cNvSpPr>
              <p:nvPr/>
            </p:nvSpPr>
            <p:spPr bwMode="auto">
              <a:xfrm>
                <a:off x="5535" y="3770"/>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0" name="Rectangle 556"/>
              <p:cNvSpPr>
                <a:spLocks noChangeArrowheads="1"/>
              </p:cNvSpPr>
              <p:nvPr/>
            </p:nvSpPr>
            <p:spPr bwMode="auto">
              <a:xfrm>
                <a:off x="5535" y="379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1" name="Rectangle 557"/>
              <p:cNvSpPr>
                <a:spLocks noChangeArrowheads="1"/>
              </p:cNvSpPr>
              <p:nvPr/>
            </p:nvSpPr>
            <p:spPr bwMode="auto">
              <a:xfrm>
                <a:off x="5535"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2" name="Freeform 558"/>
              <p:cNvSpPr>
                <a:spLocks/>
              </p:cNvSpPr>
              <p:nvPr/>
            </p:nvSpPr>
            <p:spPr bwMode="auto">
              <a:xfrm>
                <a:off x="5535"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3" name="Freeform 559"/>
              <p:cNvSpPr>
                <a:spLocks/>
              </p:cNvSpPr>
              <p:nvPr/>
            </p:nvSpPr>
            <p:spPr bwMode="auto">
              <a:xfrm>
                <a:off x="5535"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4" name="Freeform 560"/>
              <p:cNvSpPr>
                <a:spLocks/>
              </p:cNvSpPr>
              <p:nvPr/>
            </p:nvSpPr>
            <p:spPr bwMode="auto">
              <a:xfrm>
                <a:off x="5535"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5" name="Freeform 561"/>
              <p:cNvSpPr>
                <a:spLocks/>
              </p:cNvSpPr>
              <p:nvPr/>
            </p:nvSpPr>
            <p:spPr bwMode="auto">
              <a:xfrm>
                <a:off x="5535"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6" name="Freeform 562"/>
              <p:cNvSpPr>
                <a:spLocks/>
              </p:cNvSpPr>
              <p:nvPr/>
            </p:nvSpPr>
            <p:spPr bwMode="auto">
              <a:xfrm>
                <a:off x="5535"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7" name="Freeform 563"/>
              <p:cNvSpPr>
                <a:spLocks/>
              </p:cNvSpPr>
              <p:nvPr/>
            </p:nvSpPr>
            <p:spPr bwMode="auto">
              <a:xfrm>
                <a:off x="5535"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8" name="Freeform 564"/>
              <p:cNvSpPr>
                <a:spLocks/>
              </p:cNvSpPr>
              <p:nvPr/>
            </p:nvSpPr>
            <p:spPr bwMode="auto">
              <a:xfrm>
                <a:off x="5535"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19" name="Freeform 565"/>
              <p:cNvSpPr>
                <a:spLocks/>
              </p:cNvSpPr>
              <p:nvPr/>
            </p:nvSpPr>
            <p:spPr bwMode="auto">
              <a:xfrm>
                <a:off x="5535"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0" name="Freeform 566"/>
              <p:cNvSpPr>
                <a:spLocks/>
              </p:cNvSpPr>
              <p:nvPr/>
            </p:nvSpPr>
            <p:spPr bwMode="auto">
              <a:xfrm>
                <a:off x="5535"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1" name="Freeform 567"/>
              <p:cNvSpPr>
                <a:spLocks/>
              </p:cNvSpPr>
              <p:nvPr/>
            </p:nvSpPr>
            <p:spPr bwMode="auto">
              <a:xfrm>
                <a:off x="5535" y="379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2" name="Freeform 568"/>
              <p:cNvSpPr>
                <a:spLocks/>
              </p:cNvSpPr>
              <p:nvPr/>
            </p:nvSpPr>
            <p:spPr bwMode="auto">
              <a:xfrm>
                <a:off x="5535" y="377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3" name="Rectangle 569"/>
              <p:cNvSpPr>
                <a:spLocks noChangeArrowheads="1"/>
              </p:cNvSpPr>
              <p:nvPr/>
            </p:nvSpPr>
            <p:spPr bwMode="auto">
              <a:xfrm>
                <a:off x="5535"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4" name="Rectangle 570"/>
              <p:cNvSpPr>
                <a:spLocks noChangeArrowheads="1"/>
              </p:cNvSpPr>
              <p:nvPr/>
            </p:nvSpPr>
            <p:spPr bwMode="auto">
              <a:xfrm>
                <a:off x="5569"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5" name="Rectangle 571"/>
              <p:cNvSpPr>
                <a:spLocks noChangeArrowheads="1"/>
              </p:cNvSpPr>
              <p:nvPr/>
            </p:nvSpPr>
            <p:spPr bwMode="auto">
              <a:xfrm>
                <a:off x="5569"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6" name="Rectangle 572"/>
              <p:cNvSpPr>
                <a:spLocks noChangeArrowheads="1"/>
              </p:cNvSpPr>
              <p:nvPr/>
            </p:nvSpPr>
            <p:spPr bwMode="auto">
              <a:xfrm>
                <a:off x="5569"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7" name="Rectangle 573"/>
              <p:cNvSpPr>
                <a:spLocks noChangeArrowheads="1"/>
              </p:cNvSpPr>
              <p:nvPr/>
            </p:nvSpPr>
            <p:spPr bwMode="auto">
              <a:xfrm>
                <a:off x="5569"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8" name="Rectangle 574"/>
              <p:cNvSpPr>
                <a:spLocks noChangeArrowheads="1"/>
              </p:cNvSpPr>
              <p:nvPr/>
            </p:nvSpPr>
            <p:spPr bwMode="auto">
              <a:xfrm>
                <a:off x="5569"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29" name="Rectangle 575"/>
              <p:cNvSpPr>
                <a:spLocks noChangeArrowheads="1"/>
              </p:cNvSpPr>
              <p:nvPr/>
            </p:nvSpPr>
            <p:spPr bwMode="auto">
              <a:xfrm>
                <a:off x="5569"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0" name="Rectangle 576"/>
              <p:cNvSpPr>
                <a:spLocks noChangeArrowheads="1"/>
              </p:cNvSpPr>
              <p:nvPr/>
            </p:nvSpPr>
            <p:spPr bwMode="auto">
              <a:xfrm>
                <a:off x="5569"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1" name="Rectangle 577"/>
              <p:cNvSpPr>
                <a:spLocks noChangeArrowheads="1"/>
              </p:cNvSpPr>
              <p:nvPr/>
            </p:nvSpPr>
            <p:spPr bwMode="auto">
              <a:xfrm>
                <a:off x="5569"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2" name="Freeform 578"/>
              <p:cNvSpPr>
                <a:spLocks/>
              </p:cNvSpPr>
              <p:nvPr/>
            </p:nvSpPr>
            <p:spPr bwMode="auto">
              <a:xfrm>
                <a:off x="5569"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3" name="Freeform 579"/>
              <p:cNvSpPr>
                <a:spLocks/>
              </p:cNvSpPr>
              <p:nvPr/>
            </p:nvSpPr>
            <p:spPr bwMode="auto">
              <a:xfrm>
                <a:off x="5569"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4" name="Freeform 580"/>
              <p:cNvSpPr>
                <a:spLocks/>
              </p:cNvSpPr>
              <p:nvPr/>
            </p:nvSpPr>
            <p:spPr bwMode="auto">
              <a:xfrm>
                <a:off x="5569"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5" name="Freeform 581"/>
              <p:cNvSpPr>
                <a:spLocks/>
              </p:cNvSpPr>
              <p:nvPr/>
            </p:nvSpPr>
            <p:spPr bwMode="auto">
              <a:xfrm>
                <a:off x="5569"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6" name="Freeform 582"/>
              <p:cNvSpPr>
                <a:spLocks/>
              </p:cNvSpPr>
              <p:nvPr/>
            </p:nvSpPr>
            <p:spPr bwMode="auto">
              <a:xfrm>
                <a:off x="5569"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7" name="Freeform 583"/>
              <p:cNvSpPr>
                <a:spLocks/>
              </p:cNvSpPr>
              <p:nvPr/>
            </p:nvSpPr>
            <p:spPr bwMode="auto">
              <a:xfrm>
                <a:off x="5569"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8" name="Freeform 584"/>
              <p:cNvSpPr>
                <a:spLocks/>
              </p:cNvSpPr>
              <p:nvPr/>
            </p:nvSpPr>
            <p:spPr bwMode="auto">
              <a:xfrm>
                <a:off x="5569"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39" name="Freeform 585"/>
              <p:cNvSpPr>
                <a:spLocks/>
              </p:cNvSpPr>
              <p:nvPr/>
            </p:nvSpPr>
            <p:spPr bwMode="auto">
              <a:xfrm>
                <a:off x="5569"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0" name="Freeform 586"/>
              <p:cNvSpPr>
                <a:spLocks/>
              </p:cNvSpPr>
              <p:nvPr/>
            </p:nvSpPr>
            <p:spPr bwMode="auto">
              <a:xfrm>
                <a:off x="5569"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1" name="Rectangle 587"/>
              <p:cNvSpPr>
                <a:spLocks noChangeArrowheads="1"/>
              </p:cNvSpPr>
              <p:nvPr/>
            </p:nvSpPr>
            <p:spPr bwMode="auto">
              <a:xfrm>
                <a:off x="5569"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2" name="Rectangle 588"/>
              <p:cNvSpPr>
                <a:spLocks noChangeArrowheads="1"/>
              </p:cNvSpPr>
              <p:nvPr/>
            </p:nvSpPr>
            <p:spPr bwMode="auto">
              <a:xfrm>
                <a:off x="5601"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3" name="Rectangle 589"/>
              <p:cNvSpPr>
                <a:spLocks noChangeArrowheads="1"/>
              </p:cNvSpPr>
              <p:nvPr/>
            </p:nvSpPr>
            <p:spPr bwMode="auto">
              <a:xfrm>
                <a:off x="5601"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4" name="Rectangle 590"/>
              <p:cNvSpPr>
                <a:spLocks noChangeArrowheads="1"/>
              </p:cNvSpPr>
              <p:nvPr/>
            </p:nvSpPr>
            <p:spPr bwMode="auto">
              <a:xfrm>
                <a:off x="5601"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5" name="Rectangle 591"/>
              <p:cNvSpPr>
                <a:spLocks noChangeArrowheads="1"/>
              </p:cNvSpPr>
              <p:nvPr/>
            </p:nvSpPr>
            <p:spPr bwMode="auto">
              <a:xfrm>
                <a:off x="5601"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6" name="Rectangle 592"/>
              <p:cNvSpPr>
                <a:spLocks noChangeArrowheads="1"/>
              </p:cNvSpPr>
              <p:nvPr/>
            </p:nvSpPr>
            <p:spPr bwMode="auto">
              <a:xfrm>
                <a:off x="5601"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7" name="Freeform 593"/>
              <p:cNvSpPr>
                <a:spLocks/>
              </p:cNvSpPr>
              <p:nvPr/>
            </p:nvSpPr>
            <p:spPr bwMode="auto">
              <a:xfrm>
                <a:off x="5601"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8" name="Freeform 594"/>
              <p:cNvSpPr>
                <a:spLocks/>
              </p:cNvSpPr>
              <p:nvPr/>
            </p:nvSpPr>
            <p:spPr bwMode="auto">
              <a:xfrm>
                <a:off x="5601"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49" name="Freeform 595"/>
              <p:cNvSpPr>
                <a:spLocks/>
              </p:cNvSpPr>
              <p:nvPr/>
            </p:nvSpPr>
            <p:spPr bwMode="auto">
              <a:xfrm>
                <a:off x="5601"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0" name="Freeform 596"/>
              <p:cNvSpPr>
                <a:spLocks/>
              </p:cNvSpPr>
              <p:nvPr/>
            </p:nvSpPr>
            <p:spPr bwMode="auto">
              <a:xfrm>
                <a:off x="5601"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1" name="Freeform 597"/>
              <p:cNvSpPr>
                <a:spLocks/>
              </p:cNvSpPr>
              <p:nvPr/>
            </p:nvSpPr>
            <p:spPr bwMode="auto">
              <a:xfrm>
                <a:off x="5601"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2" name="Freeform 598"/>
              <p:cNvSpPr>
                <a:spLocks/>
              </p:cNvSpPr>
              <p:nvPr/>
            </p:nvSpPr>
            <p:spPr bwMode="auto">
              <a:xfrm>
                <a:off x="5601"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3" name="Rectangle 599"/>
              <p:cNvSpPr>
                <a:spLocks noChangeArrowheads="1"/>
              </p:cNvSpPr>
              <p:nvPr/>
            </p:nvSpPr>
            <p:spPr bwMode="auto">
              <a:xfrm>
                <a:off x="5601"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4" name="Rectangle 600"/>
              <p:cNvSpPr>
                <a:spLocks noChangeArrowheads="1"/>
              </p:cNvSpPr>
              <p:nvPr/>
            </p:nvSpPr>
            <p:spPr bwMode="auto">
              <a:xfrm>
                <a:off x="5635"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5" name="Freeform 601"/>
              <p:cNvSpPr>
                <a:spLocks/>
              </p:cNvSpPr>
              <p:nvPr/>
            </p:nvSpPr>
            <p:spPr bwMode="auto">
              <a:xfrm>
                <a:off x="5635"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6" name="Freeform 602"/>
              <p:cNvSpPr>
                <a:spLocks/>
              </p:cNvSpPr>
              <p:nvPr/>
            </p:nvSpPr>
            <p:spPr bwMode="auto">
              <a:xfrm>
                <a:off x="5635"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7" name="Rectangle 603"/>
              <p:cNvSpPr>
                <a:spLocks noChangeArrowheads="1"/>
              </p:cNvSpPr>
              <p:nvPr/>
            </p:nvSpPr>
            <p:spPr bwMode="auto">
              <a:xfrm>
                <a:off x="5635"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8" name="Rectangle 604"/>
              <p:cNvSpPr>
                <a:spLocks noChangeArrowheads="1"/>
              </p:cNvSpPr>
              <p:nvPr/>
            </p:nvSpPr>
            <p:spPr bwMode="auto">
              <a:xfrm>
                <a:off x="5668"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59" name="Rectangle 605"/>
              <p:cNvSpPr>
                <a:spLocks noChangeArrowheads="1"/>
              </p:cNvSpPr>
              <p:nvPr/>
            </p:nvSpPr>
            <p:spPr bwMode="auto">
              <a:xfrm>
                <a:off x="5668"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0" name="Rectangle 606"/>
              <p:cNvSpPr>
                <a:spLocks noChangeArrowheads="1"/>
              </p:cNvSpPr>
              <p:nvPr/>
            </p:nvSpPr>
            <p:spPr bwMode="auto">
              <a:xfrm>
                <a:off x="5668"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1" name="Rectangle 607"/>
              <p:cNvSpPr>
                <a:spLocks noChangeArrowheads="1"/>
              </p:cNvSpPr>
              <p:nvPr/>
            </p:nvSpPr>
            <p:spPr bwMode="auto">
              <a:xfrm>
                <a:off x="5668"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2" name="Rectangle 608"/>
              <p:cNvSpPr>
                <a:spLocks noChangeArrowheads="1"/>
              </p:cNvSpPr>
              <p:nvPr/>
            </p:nvSpPr>
            <p:spPr bwMode="auto">
              <a:xfrm>
                <a:off x="5668"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3" name="Rectangle 609"/>
              <p:cNvSpPr>
                <a:spLocks noChangeArrowheads="1"/>
              </p:cNvSpPr>
              <p:nvPr/>
            </p:nvSpPr>
            <p:spPr bwMode="auto">
              <a:xfrm>
                <a:off x="5668" y="379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4" name="Rectangle 610"/>
              <p:cNvSpPr>
                <a:spLocks noChangeArrowheads="1"/>
              </p:cNvSpPr>
              <p:nvPr/>
            </p:nvSpPr>
            <p:spPr bwMode="auto">
              <a:xfrm>
                <a:off x="5668"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5" name="Rectangle 611"/>
              <p:cNvSpPr>
                <a:spLocks noChangeArrowheads="1"/>
              </p:cNvSpPr>
              <p:nvPr/>
            </p:nvSpPr>
            <p:spPr bwMode="auto">
              <a:xfrm>
                <a:off x="5668"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6" name="Rectangle 612"/>
              <p:cNvSpPr>
                <a:spLocks noChangeArrowheads="1"/>
              </p:cNvSpPr>
              <p:nvPr/>
            </p:nvSpPr>
            <p:spPr bwMode="auto">
              <a:xfrm>
                <a:off x="5668"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7" name="Freeform 613"/>
              <p:cNvSpPr>
                <a:spLocks/>
              </p:cNvSpPr>
              <p:nvPr/>
            </p:nvSpPr>
            <p:spPr bwMode="auto">
              <a:xfrm>
                <a:off x="5668"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8" name="Freeform 614"/>
              <p:cNvSpPr>
                <a:spLocks/>
              </p:cNvSpPr>
              <p:nvPr/>
            </p:nvSpPr>
            <p:spPr bwMode="auto">
              <a:xfrm>
                <a:off x="5668"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69" name="Freeform 615"/>
              <p:cNvSpPr>
                <a:spLocks/>
              </p:cNvSpPr>
              <p:nvPr/>
            </p:nvSpPr>
            <p:spPr bwMode="auto">
              <a:xfrm>
                <a:off x="5668"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0" name="Freeform 616"/>
              <p:cNvSpPr>
                <a:spLocks/>
              </p:cNvSpPr>
              <p:nvPr/>
            </p:nvSpPr>
            <p:spPr bwMode="auto">
              <a:xfrm>
                <a:off x="5668"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1" name="Freeform 617"/>
              <p:cNvSpPr>
                <a:spLocks/>
              </p:cNvSpPr>
              <p:nvPr/>
            </p:nvSpPr>
            <p:spPr bwMode="auto">
              <a:xfrm>
                <a:off x="5668"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2" name="Freeform 618"/>
              <p:cNvSpPr>
                <a:spLocks/>
              </p:cNvSpPr>
              <p:nvPr/>
            </p:nvSpPr>
            <p:spPr bwMode="auto">
              <a:xfrm>
                <a:off x="5668"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3" name="Freeform 619"/>
              <p:cNvSpPr>
                <a:spLocks/>
              </p:cNvSpPr>
              <p:nvPr/>
            </p:nvSpPr>
            <p:spPr bwMode="auto">
              <a:xfrm>
                <a:off x="5668"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4" name="Freeform 620"/>
              <p:cNvSpPr>
                <a:spLocks/>
              </p:cNvSpPr>
              <p:nvPr/>
            </p:nvSpPr>
            <p:spPr bwMode="auto">
              <a:xfrm>
                <a:off x="5668"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5" name="Freeform 621"/>
              <p:cNvSpPr>
                <a:spLocks/>
              </p:cNvSpPr>
              <p:nvPr/>
            </p:nvSpPr>
            <p:spPr bwMode="auto">
              <a:xfrm>
                <a:off x="5668"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6" name="Freeform 622"/>
              <p:cNvSpPr>
                <a:spLocks/>
              </p:cNvSpPr>
              <p:nvPr/>
            </p:nvSpPr>
            <p:spPr bwMode="auto">
              <a:xfrm>
                <a:off x="5668" y="379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7" name="Rectangle 623"/>
              <p:cNvSpPr>
                <a:spLocks noChangeArrowheads="1"/>
              </p:cNvSpPr>
              <p:nvPr/>
            </p:nvSpPr>
            <p:spPr bwMode="auto">
              <a:xfrm>
                <a:off x="5668"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8" name="Rectangle 624"/>
              <p:cNvSpPr>
                <a:spLocks noChangeArrowheads="1"/>
              </p:cNvSpPr>
              <p:nvPr/>
            </p:nvSpPr>
            <p:spPr bwMode="auto">
              <a:xfrm>
                <a:off x="5701" y="3962"/>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79" name="Rectangle 625"/>
              <p:cNvSpPr>
                <a:spLocks noChangeArrowheads="1"/>
              </p:cNvSpPr>
              <p:nvPr/>
            </p:nvSpPr>
            <p:spPr bwMode="auto">
              <a:xfrm>
                <a:off x="5701" y="3935"/>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0" name="Rectangle 626"/>
              <p:cNvSpPr>
                <a:spLocks noChangeArrowheads="1"/>
              </p:cNvSpPr>
              <p:nvPr/>
            </p:nvSpPr>
            <p:spPr bwMode="auto">
              <a:xfrm>
                <a:off x="5701" y="3990"/>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1" name="Rectangle 627"/>
              <p:cNvSpPr>
                <a:spLocks noChangeArrowheads="1"/>
              </p:cNvSpPr>
              <p:nvPr/>
            </p:nvSpPr>
            <p:spPr bwMode="auto">
              <a:xfrm>
                <a:off x="5701" y="4018"/>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2" name="Rectangle 628"/>
              <p:cNvSpPr>
                <a:spLocks noChangeArrowheads="1"/>
              </p:cNvSpPr>
              <p:nvPr/>
            </p:nvSpPr>
            <p:spPr bwMode="auto">
              <a:xfrm>
                <a:off x="5701" y="3881"/>
                <a:ext cx="23"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3" name="Rectangle 629"/>
              <p:cNvSpPr>
                <a:spLocks noChangeArrowheads="1"/>
              </p:cNvSpPr>
              <p:nvPr/>
            </p:nvSpPr>
            <p:spPr bwMode="auto">
              <a:xfrm>
                <a:off x="5701" y="3907"/>
                <a:ext cx="2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4" name="Rectangle 630"/>
              <p:cNvSpPr>
                <a:spLocks noChangeArrowheads="1"/>
              </p:cNvSpPr>
              <p:nvPr/>
            </p:nvSpPr>
            <p:spPr bwMode="auto">
              <a:xfrm>
                <a:off x="5701" y="3826"/>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5" name="Rectangle 631"/>
              <p:cNvSpPr>
                <a:spLocks noChangeArrowheads="1"/>
              </p:cNvSpPr>
              <p:nvPr/>
            </p:nvSpPr>
            <p:spPr bwMode="auto">
              <a:xfrm>
                <a:off x="5701" y="3853"/>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6" name="Freeform 632"/>
              <p:cNvSpPr>
                <a:spLocks/>
              </p:cNvSpPr>
              <p:nvPr/>
            </p:nvSpPr>
            <p:spPr bwMode="auto">
              <a:xfrm>
                <a:off x="5701" y="404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7" name="Freeform 633"/>
              <p:cNvSpPr>
                <a:spLocks/>
              </p:cNvSpPr>
              <p:nvPr/>
            </p:nvSpPr>
            <p:spPr bwMode="auto">
              <a:xfrm>
                <a:off x="5701" y="4018"/>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8" name="Freeform 634"/>
              <p:cNvSpPr>
                <a:spLocks/>
              </p:cNvSpPr>
              <p:nvPr/>
            </p:nvSpPr>
            <p:spPr bwMode="auto">
              <a:xfrm>
                <a:off x="5701" y="3990"/>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89" name="Freeform 635"/>
              <p:cNvSpPr>
                <a:spLocks/>
              </p:cNvSpPr>
              <p:nvPr/>
            </p:nvSpPr>
            <p:spPr bwMode="auto">
              <a:xfrm>
                <a:off x="5701" y="3962"/>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0" name="Freeform 636"/>
              <p:cNvSpPr>
                <a:spLocks/>
              </p:cNvSpPr>
              <p:nvPr/>
            </p:nvSpPr>
            <p:spPr bwMode="auto">
              <a:xfrm>
                <a:off x="5701" y="393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1" name="Freeform 637"/>
              <p:cNvSpPr>
                <a:spLocks/>
              </p:cNvSpPr>
              <p:nvPr/>
            </p:nvSpPr>
            <p:spPr bwMode="auto">
              <a:xfrm>
                <a:off x="5701" y="3907"/>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2" name="Freeform 638"/>
              <p:cNvSpPr>
                <a:spLocks/>
              </p:cNvSpPr>
              <p:nvPr/>
            </p:nvSpPr>
            <p:spPr bwMode="auto">
              <a:xfrm>
                <a:off x="5701" y="3881"/>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3" name="Freeform 639"/>
              <p:cNvSpPr>
                <a:spLocks/>
              </p:cNvSpPr>
              <p:nvPr/>
            </p:nvSpPr>
            <p:spPr bwMode="auto">
              <a:xfrm>
                <a:off x="5701" y="3853"/>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4" name="Freeform 640"/>
              <p:cNvSpPr>
                <a:spLocks/>
              </p:cNvSpPr>
              <p:nvPr/>
            </p:nvSpPr>
            <p:spPr bwMode="auto">
              <a:xfrm>
                <a:off x="5701" y="3826"/>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5" name="Rectangle 641"/>
              <p:cNvSpPr>
                <a:spLocks noChangeArrowheads="1"/>
              </p:cNvSpPr>
              <p:nvPr/>
            </p:nvSpPr>
            <p:spPr bwMode="auto">
              <a:xfrm>
                <a:off x="5701" y="4045"/>
                <a:ext cx="23"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6" name="Rectangle 642"/>
              <p:cNvSpPr>
                <a:spLocks noChangeArrowheads="1"/>
              </p:cNvSpPr>
              <p:nvPr/>
            </p:nvSpPr>
            <p:spPr bwMode="auto">
              <a:xfrm>
                <a:off x="5734"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7" name="Rectangle 643"/>
              <p:cNvSpPr>
                <a:spLocks noChangeArrowheads="1"/>
              </p:cNvSpPr>
              <p:nvPr/>
            </p:nvSpPr>
            <p:spPr bwMode="auto">
              <a:xfrm>
                <a:off x="5734"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8" name="Rectangle 644"/>
              <p:cNvSpPr>
                <a:spLocks noChangeArrowheads="1"/>
              </p:cNvSpPr>
              <p:nvPr/>
            </p:nvSpPr>
            <p:spPr bwMode="auto">
              <a:xfrm>
                <a:off x="5734"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799" name="Rectangle 645"/>
              <p:cNvSpPr>
                <a:spLocks noChangeArrowheads="1"/>
              </p:cNvSpPr>
              <p:nvPr/>
            </p:nvSpPr>
            <p:spPr bwMode="auto">
              <a:xfrm>
                <a:off x="5734"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0" name="Rectangle 646"/>
              <p:cNvSpPr>
                <a:spLocks noChangeArrowheads="1"/>
              </p:cNvSpPr>
              <p:nvPr/>
            </p:nvSpPr>
            <p:spPr bwMode="auto">
              <a:xfrm>
                <a:off x="5734"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1" name="Rectangle 647"/>
              <p:cNvSpPr>
                <a:spLocks noChangeArrowheads="1"/>
              </p:cNvSpPr>
              <p:nvPr/>
            </p:nvSpPr>
            <p:spPr bwMode="auto">
              <a:xfrm>
                <a:off x="5734" y="3881"/>
                <a:ext cx="24"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2" name="Freeform 648"/>
              <p:cNvSpPr>
                <a:spLocks/>
              </p:cNvSpPr>
              <p:nvPr/>
            </p:nvSpPr>
            <p:spPr bwMode="auto">
              <a:xfrm>
                <a:off x="5734"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3" name="Freeform 649"/>
              <p:cNvSpPr>
                <a:spLocks/>
              </p:cNvSpPr>
              <p:nvPr/>
            </p:nvSpPr>
            <p:spPr bwMode="auto">
              <a:xfrm>
                <a:off x="5734"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4" name="Freeform 650"/>
              <p:cNvSpPr>
                <a:spLocks/>
              </p:cNvSpPr>
              <p:nvPr/>
            </p:nvSpPr>
            <p:spPr bwMode="auto">
              <a:xfrm>
                <a:off x="5734"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5" name="Freeform 651"/>
              <p:cNvSpPr>
                <a:spLocks/>
              </p:cNvSpPr>
              <p:nvPr/>
            </p:nvSpPr>
            <p:spPr bwMode="auto">
              <a:xfrm>
                <a:off x="5734"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6" name="Freeform 652"/>
              <p:cNvSpPr>
                <a:spLocks/>
              </p:cNvSpPr>
              <p:nvPr/>
            </p:nvSpPr>
            <p:spPr bwMode="auto">
              <a:xfrm>
                <a:off x="5734"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7" name="Freeform 653"/>
              <p:cNvSpPr>
                <a:spLocks/>
              </p:cNvSpPr>
              <p:nvPr/>
            </p:nvSpPr>
            <p:spPr bwMode="auto">
              <a:xfrm>
                <a:off x="5734"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8" name="Freeform 654"/>
              <p:cNvSpPr>
                <a:spLocks/>
              </p:cNvSpPr>
              <p:nvPr/>
            </p:nvSpPr>
            <p:spPr bwMode="auto">
              <a:xfrm>
                <a:off x="5734" y="3881"/>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09" name="Rectangle 655"/>
              <p:cNvSpPr>
                <a:spLocks noChangeArrowheads="1"/>
              </p:cNvSpPr>
              <p:nvPr/>
            </p:nvSpPr>
            <p:spPr bwMode="auto">
              <a:xfrm>
                <a:off x="5734"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0" name="Rectangle 656"/>
              <p:cNvSpPr>
                <a:spLocks noChangeArrowheads="1"/>
              </p:cNvSpPr>
              <p:nvPr/>
            </p:nvSpPr>
            <p:spPr bwMode="auto">
              <a:xfrm>
                <a:off x="5768"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1" name="Rectangle 657"/>
              <p:cNvSpPr>
                <a:spLocks noChangeArrowheads="1"/>
              </p:cNvSpPr>
              <p:nvPr/>
            </p:nvSpPr>
            <p:spPr bwMode="auto">
              <a:xfrm>
                <a:off x="5768"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2" name="Rectangle 658"/>
              <p:cNvSpPr>
                <a:spLocks noChangeArrowheads="1"/>
              </p:cNvSpPr>
              <p:nvPr/>
            </p:nvSpPr>
            <p:spPr bwMode="auto">
              <a:xfrm>
                <a:off x="5768"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3" name="Rectangle 659"/>
              <p:cNvSpPr>
                <a:spLocks noChangeArrowheads="1"/>
              </p:cNvSpPr>
              <p:nvPr/>
            </p:nvSpPr>
            <p:spPr bwMode="auto">
              <a:xfrm>
                <a:off x="5768"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4" name="Rectangle 660"/>
              <p:cNvSpPr>
                <a:spLocks noChangeArrowheads="1"/>
              </p:cNvSpPr>
              <p:nvPr/>
            </p:nvSpPr>
            <p:spPr bwMode="auto">
              <a:xfrm>
                <a:off x="5768"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5" name="Rectangle 661"/>
              <p:cNvSpPr>
                <a:spLocks noChangeArrowheads="1"/>
              </p:cNvSpPr>
              <p:nvPr/>
            </p:nvSpPr>
            <p:spPr bwMode="auto">
              <a:xfrm>
                <a:off x="5768"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6" name="Rectangle 662"/>
              <p:cNvSpPr>
                <a:spLocks noChangeArrowheads="1"/>
              </p:cNvSpPr>
              <p:nvPr/>
            </p:nvSpPr>
            <p:spPr bwMode="auto">
              <a:xfrm>
                <a:off x="5768"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7" name="Freeform 663"/>
              <p:cNvSpPr>
                <a:spLocks/>
              </p:cNvSpPr>
              <p:nvPr/>
            </p:nvSpPr>
            <p:spPr bwMode="auto">
              <a:xfrm>
                <a:off x="5768"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8" name="Freeform 664"/>
              <p:cNvSpPr>
                <a:spLocks/>
              </p:cNvSpPr>
              <p:nvPr/>
            </p:nvSpPr>
            <p:spPr bwMode="auto">
              <a:xfrm>
                <a:off x="5768"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19" name="Freeform 665"/>
              <p:cNvSpPr>
                <a:spLocks/>
              </p:cNvSpPr>
              <p:nvPr/>
            </p:nvSpPr>
            <p:spPr bwMode="auto">
              <a:xfrm>
                <a:off x="5768"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0" name="Freeform 666"/>
              <p:cNvSpPr>
                <a:spLocks/>
              </p:cNvSpPr>
              <p:nvPr/>
            </p:nvSpPr>
            <p:spPr bwMode="auto">
              <a:xfrm>
                <a:off x="5768"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1" name="Freeform 667"/>
              <p:cNvSpPr>
                <a:spLocks/>
              </p:cNvSpPr>
              <p:nvPr/>
            </p:nvSpPr>
            <p:spPr bwMode="auto">
              <a:xfrm>
                <a:off x="5768"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2" name="Freeform 668"/>
              <p:cNvSpPr>
                <a:spLocks/>
              </p:cNvSpPr>
              <p:nvPr/>
            </p:nvSpPr>
            <p:spPr bwMode="auto">
              <a:xfrm>
                <a:off x="5768"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3" name="Freeform 669"/>
              <p:cNvSpPr>
                <a:spLocks/>
              </p:cNvSpPr>
              <p:nvPr/>
            </p:nvSpPr>
            <p:spPr bwMode="auto">
              <a:xfrm>
                <a:off x="5768"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4" name="Freeform 670"/>
              <p:cNvSpPr>
                <a:spLocks/>
              </p:cNvSpPr>
              <p:nvPr/>
            </p:nvSpPr>
            <p:spPr bwMode="auto">
              <a:xfrm>
                <a:off x="5768"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5" name="Rectangle 671"/>
              <p:cNvSpPr>
                <a:spLocks noChangeArrowheads="1"/>
              </p:cNvSpPr>
              <p:nvPr/>
            </p:nvSpPr>
            <p:spPr bwMode="auto">
              <a:xfrm>
                <a:off x="5768"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6" name="Rectangle 672"/>
              <p:cNvSpPr>
                <a:spLocks noChangeArrowheads="1"/>
              </p:cNvSpPr>
              <p:nvPr/>
            </p:nvSpPr>
            <p:spPr bwMode="auto">
              <a:xfrm>
                <a:off x="5800"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7" name="Rectangle 673"/>
              <p:cNvSpPr>
                <a:spLocks noChangeArrowheads="1"/>
              </p:cNvSpPr>
              <p:nvPr/>
            </p:nvSpPr>
            <p:spPr bwMode="auto">
              <a:xfrm>
                <a:off x="5800"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8" name="Rectangle 674"/>
              <p:cNvSpPr>
                <a:spLocks noChangeArrowheads="1"/>
              </p:cNvSpPr>
              <p:nvPr/>
            </p:nvSpPr>
            <p:spPr bwMode="auto">
              <a:xfrm>
                <a:off x="5800"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29" name="Rectangle 675"/>
              <p:cNvSpPr>
                <a:spLocks noChangeArrowheads="1"/>
              </p:cNvSpPr>
              <p:nvPr/>
            </p:nvSpPr>
            <p:spPr bwMode="auto">
              <a:xfrm>
                <a:off x="5800"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0" name="Freeform 676"/>
              <p:cNvSpPr>
                <a:spLocks/>
              </p:cNvSpPr>
              <p:nvPr/>
            </p:nvSpPr>
            <p:spPr bwMode="auto">
              <a:xfrm>
                <a:off x="5800"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1" name="Freeform 677"/>
              <p:cNvSpPr>
                <a:spLocks/>
              </p:cNvSpPr>
              <p:nvPr/>
            </p:nvSpPr>
            <p:spPr bwMode="auto">
              <a:xfrm>
                <a:off x="5800"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2" name="Freeform 678"/>
              <p:cNvSpPr>
                <a:spLocks/>
              </p:cNvSpPr>
              <p:nvPr/>
            </p:nvSpPr>
            <p:spPr bwMode="auto">
              <a:xfrm>
                <a:off x="5800"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3" name="Freeform 679"/>
              <p:cNvSpPr>
                <a:spLocks/>
              </p:cNvSpPr>
              <p:nvPr/>
            </p:nvSpPr>
            <p:spPr bwMode="auto">
              <a:xfrm>
                <a:off x="5800"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4" name="Freeform 680"/>
              <p:cNvSpPr>
                <a:spLocks/>
              </p:cNvSpPr>
              <p:nvPr/>
            </p:nvSpPr>
            <p:spPr bwMode="auto">
              <a:xfrm>
                <a:off x="5800"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5" name="Rectangle 681"/>
              <p:cNvSpPr>
                <a:spLocks noChangeArrowheads="1"/>
              </p:cNvSpPr>
              <p:nvPr/>
            </p:nvSpPr>
            <p:spPr bwMode="auto">
              <a:xfrm>
                <a:off x="5800"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6" name="Rectangle 682"/>
              <p:cNvSpPr>
                <a:spLocks noChangeArrowheads="1"/>
              </p:cNvSpPr>
              <p:nvPr/>
            </p:nvSpPr>
            <p:spPr bwMode="auto">
              <a:xfrm>
                <a:off x="5834" y="3962"/>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7" name="Rectangle 683"/>
              <p:cNvSpPr>
                <a:spLocks noChangeArrowheads="1"/>
              </p:cNvSpPr>
              <p:nvPr/>
            </p:nvSpPr>
            <p:spPr bwMode="auto">
              <a:xfrm>
                <a:off x="5834" y="3990"/>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8" name="Rectangle 684"/>
              <p:cNvSpPr>
                <a:spLocks noChangeArrowheads="1"/>
              </p:cNvSpPr>
              <p:nvPr/>
            </p:nvSpPr>
            <p:spPr bwMode="auto">
              <a:xfrm>
                <a:off x="5834" y="3935"/>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39" name="Rectangle 685"/>
              <p:cNvSpPr>
                <a:spLocks noChangeArrowheads="1"/>
              </p:cNvSpPr>
              <p:nvPr/>
            </p:nvSpPr>
            <p:spPr bwMode="auto">
              <a:xfrm>
                <a:off x="5834" y="4018"/>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0" name="Rectangle 686"/>
              <p:cNvSpPr>
                <a:spLocks noChangeArrowheads="1"/>
              </p:cNvSpPr>
              <p:nvPr/>
            </p:nvSpPr>
            <p:spPr bwMode="auto">
              <a:xfrm>
                <a:off x="5834" y="3907"/>
                <a:ext cx="2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1" name="Rectangle 687"/>
              <p:cNvSpPr>
                <a:spLocks noChangeArrowheads="1"/>
              </p:cNvSpPr>
              <p:nvPr/>
            </p:nvSpPr>
            <p:spPr bwMode="auto">
              <a:xfrm>
                <a:off x="5834" y="3826"/>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2" name="Rectangle 688"/>
              <p:cNvSpPr>
                <a:spLocks noChangeArrowheads="1"/>
              </p:cNvSpPr>
              <p:nvPr/>
            </p:nvSpPr>
            <p:spPr bwMode="auto">
              <a:xfrm>
                <a:off x="5834" y="3853"/>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3" name="Rectangle 689"/>
              <p:cNvSpPr>
                <a:spLocks noChangeArrowheads="1"/>
              </p:cNvSpPr>
              <p:nvPr/>
            </p:nvSpPr>
            <p:spPr bwMode="auto">
              <a:xfrm>
                <a:off x="5834" y="3881"/>
                <a:ext cx="23"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4" name="Freeform 690"/>
              <p:cNvSpPr>
                <a:spLocks/>
              </p:cNvSpPr>
              <p:nvPr/>
            </p:nvSpPr>
            <p:spPr bwMode="auto">
              <a:xfrm>
                <a:off x="5834" y="404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5" name="Freeform 691"/>
              <p:cNvSpPr>
                <a:spLocks/>
              </p:cNvSpPr>
              <p:nvPr/>
            </p:nvSpPr>
            <p:spPr bwMode="auto">
              <a:xfrm>
                <a:off x="5834" y="4018"/>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6" name="Freeform 692"/>
              <p:cNvSpPr>
                <a:spLocks/>
              </p:cNvSpPr>
              <p:nvPr/>
            </p:nvSpPr>
            <p:spPr bwMode="auto">
              <a:xfrm>
                <a:off x="5834" y="3990"/>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7" name="Freeform 693"/>
              <p:cNvSpPr>
                <a:spLocks/>
              </p:cNvSpPr>
              <p:nvPr/>
            </p:nvSpPr>
            <p:spPr bwMode="auto">
              <a:xfrm>
                <a:off x="5834" y="3962"/>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8" name="Freeform 694"/>
              <p:cNvSpPr>
                <a:spLocks/>
              </p:cNvSpPr>
              <p:nvPr/>
            </p:nvSpPr>
            <p:spPr bwMode="auto">
              <a:xfrm>
                <a:off x="5834" y="393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49" name="Freeform 695"/>
              <p:cNvSpPr>
                <a:spLocks/>
              </p:cNvSpPr>
              <p:nvPr/>
            </p:nvSpPr>
            <p:spPr bwMode="auto">
              <a:xfrm>
                <a:off x="5834" y="3907"/>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0" name="Freeform 696"/>
              <p:cNvSpPr>
                <a:spLocks/>
              </p:cNvSpPr>
              <p:nvPr/>
            </p:nvSpPr>
            <p:spPr bwMode="auto">
              <a:xfrm>
                <a:off x="5834" y="3881"/>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1" name="Freeform 697"/>
              <p:cNvSpPr>
                <a:spLocks/>
              </p:cNvSpPr>
              <p:nvPr/>
            </p:nvSpPr>
            <p:spPr bwMode="auto">
              <a:xfrm>
                <a:off x="5834" y="3853"/>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2" name="Rectangle 698"/>
              <p:cNvSpPr>
                <a:spLocks noChangeArrowheads="1"/>
              </p:cNvSpPr>
              <p:nvPr/>
            </p:nvSpPr>
            <p:spPr bwMode="auto">
              <a:xfrm>
                <a:off x="5834" y="4045"/>
                <a:ext cx="23"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3" name="Rectangle 699"/>
              <p:cNvSpPr>
                <a:spLocks noChangeArrowheads="1"/>
              </p:cNvSpPr>
              <p:nvPr/>
            </p:nvSpPr>
            <p:spPr bwMode="auto">
              <a:xfrm>
                <a:off x="5867"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4" name="Rectangle 700"/>
              <p:cNvSpPr>
                <a:spLocks noChangeArrowheads="1"/>
              </p:cNvSpPr>
              <p:nvPr/>
            </p:nvSpPr>
            <p:spPr bwMode="auto">
              <a:xfrm>
                <a:off x="5867"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5" name="Rectangle 701"/>
              <p:cNvSpPr>
                <a:spLocks noChangeArrowheads="1"/>
              </p:cNvSpPr>
              <p:nvPr/>
            </p:nvSpPr>
            <p:spPr bwMode="auto">
              <a:xfrm>
                <a:off x="5867"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6" name="Rectangle 702"/>
              <p:cNvSpPr>
                <a:spLocks noChangeArrowheads="1"/>
              </p:cNvSpPr>
              <p:nvPr/>
            </p:nvSpPr>
            <p:spPr bwMode="auto">
              <a:xfrm>
                <a:off x="5867"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7" name="Rectangle 703"/>
              <p:cNvSpPr>
                <a:spLocks noChangeArrowheads="1"/>
              </p:cNvSpPr>
              <p:nvPr/>
            </p:nvSpPr>
            <p:spPr bwMode="auto">
              <a:xfrm>
                <a:off x="5867"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8" name="Rectangle 704"/>
              <p:cNvSpPr>
                <a:spLocks noChangeArrowheads="1"/>
              </p:cNvSpPr>
              <p:nvPr/>
            </p:nvSpPr>
            <p:spPr bwMode="auto">
              <a:xfrm>
                <a:off x="5867"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59" name="Rectangle 705"/>
              <p:cNvSpPr>
                <a:spLocks noChangeArrowheads="1"/>
              </p:cNvSpPr>
              <p:nvPr/>
            </p:nvSpPr>
            <p:spPr bwMode="auto">
              <a:xfrm>
                <a:off x="5867"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0" name="Rectangle 706"/>
              <p:cNvSpPr>
                <a:spLocks noChangeArrowheads="1"/>
              </p:cNvSpPr>
              <p:nvPr/>
            </p:nvSpPr>
            <p:spPr bwMode="auto">
              <a:xfrm>
                <a:off x="5867"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1" name="Freeform 707"/>
              <p:cNvSpPr>
                <a:spLocks/>
              </p:cNvSpPr>
              <p:nvPr/>
            </p:nvSpPr>
            <p:spPr bwMode="auto">
              <a:xfrm>
                <a:off x="5867"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2" name="Freeform 708"/>
              <p:cNvSpPr>
                <a:spLocks/>
              </p:cNvSpPr>
              <p:nvPr/>
            </p:nvSpPr>
            <p:spPr bwMode="auto">
              <a:xfrm>
                <a:off x="5867"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3" name="Freeform 709"/>
              <p:cNvSpPr>
                <a:spLocks/>
              </p:cNvSpPr>
              <p:nvPr/>
            </p:nvSpPr>
            <p:spPr bwMode="auto">
              <a:xfrm>
                <a:off x="5867"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4" name="Freeform 710"/>
              <p:cNvSpPr>
                <a:spLocks/>
              </p:cNvSpPr>
              <p:nvPr/>
            </p:nvSpPr>
            <p:spPr bwMode="auto">
              <a:xfrm>
                <a:off x="5867"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5" name="Freeform 711"/>
              <p:cNvSpPr>
                <a:spLocks/>
              </p:cNvSpPr>
              <p:nvPr/>
            </p:nvSpPr>
            <p:spPr bwMode="auto">
              <a:xfrm>
                <a:off x="5867"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6" name="Freeform 712"/>
              <p:cNvSpPr>
                <a:spLocks/>
              </p:cNvSpPr>
              <p:nvPr/>
            </p:nvSpPr>
            <p:spPr bwMode="auto">
              <a:xfrm>
                <a:off x="5867"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7" name="Freeform 713"/>
              <p:cNvSpPr>
                <a:spLocks/>
              </p:cNvSpPr>
              <p:nvPr/>
            </p:nvSpPr>
            <p:spPr bwMode="auto">
              <a:xfrm>
                <a:off x="5867"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8" name="Freeform 714"/>
              <p:cNvSpPr>
                <a:spLocks/>
              </p:cNvSpPr>
              <p:nvPr/>
            </p:nvSpPr>
            <p:spPr bwMode="auto">
              <a:xfrm>
                <a:off x="5867"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69" name="Rectangle 715"/>
              <p:cNvSpPr>
                <a:spLocks noChangeArrowheads="1"/>
              </p:cNvSpPr>
              <p:nvPr/>
            </p:nvSpPr>
            <p:spPr bwMode="auto">
              <a:xfrm>
                <a:off x="5867"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0" name="Rectangle 716"/>
              <p:cNvSpPr>
                <a:spLocks noChangeArrowheads="1"/>
              </p:cNvSpPr>
              <p:nvPr/>
            </p:nvSpPr>
            <p:spPr bwMode="auto">
              <a:xfrm>
                <a:off x="5901"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1" name="Rectangle 717"/>
              <p:cNvSpPr>
                <a:spLocks noChangeArrowheads="1"/>
              </p:cNvSpPr>
              <p:nvPr/>
            </p:nvSpPr>
            <p:spPr bwMode="auto">
              <a:xfrm>
                <a:off x="5901"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2" name="Rectangle 718"/>
              <p:cNvSpPr>
                <a:spLocks noChangeArrowheads="1"/>
              </p:cNvSpPr>
              <p:nvPr/>
            </p:nvSpPr>
            <p:spPr bwMode="auto">
              <a:xfrm>
                <a:off x="5901"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3" name="Rectangle 719"/>
              <p:cNvSpPr>
                <a:spLocks noChangeArrowheads="1"/>
              </p:cNvSpPr>
              <p:nvPr/>
            </p:nvSpPr>
            <p:spPr bwMode="auto">
              <a:xfrm>
                <a:off x="5901"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4" name="Rectangle 720"/>
              <p:cNvSpPr>
                <a:spLocks noChangeArrowheads="1"/>
              </p:cNvSpPr>
              <p:nvPr/>
            </p:nvSpPr>
            <p:spPr bwMode="auto">
              <a:xfrm>
                <a:off x="5901"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5" name="Rectangle 721"/>
              <p:cNvSpPr>
                <a:spLocks noChangeArrowheads="1"/>
              </p:cNvSpPr>
              <p:nvPr/>
            </p:nvSpPr>
            <p:spPr bwMode="auto">
              <a:xfrm>
                <a:off x="5901"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6" name="Rectangle 722"/>
              <p:cNvSpPr>
                <a:spLocks noChangeArrowheads="1"/>
              </p:cNvSpPr>
              <p:nvPr/>
            </p:nvSpPr>
            <p:spPr bwMode="auto">
              <a:xfrm>
                <a:off x="5901"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7" name="Freeform 723"/>
              <p:cNvSpPr>
                <a:spLocks/>
              </p:cNvSpPr>
              <p:nvPr/>
            </p:nvSpPr>
            <p:spPr bwMode="auto">
              <a:xfrm>
                <a:off x="5901"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8" name="Freeform 724"/>
              <p:cNvSpPr>
                <a:spLocks/>
              </p:cNvSpPr>
              <p:nvPr/>
            </p:nvSpPr>
            <p:spPr bwMode="auto">
              <a:xfrm>
                <a:off x="5901"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79" name="Freeform 725"/>
              <p:cNvSpPr>
                <a:spLocks/>
              </p:cNvSpPr>
              <p:nvPr/>
            </p:nvSpPr>
            <p:spPr bwMode="auto">
              <a:xfrm>
                <a:off x="5901"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0" name="Freeform 726"/>
              <p:cNvSpPr>
                <a:spLocks/>
              </p:cNvSpPr>
              <p:nvPr/>
            </p:nvSpPr>
            <p:spPr bwMode="auto">
              <a:xfrm>
                <a:off x="5901"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1" name="Freeform 727"/>
              <p:cNvSpPr>
                <a:spLocks/>
              </p:cNvSpPr>
              <p:nvPr/>
            </p:nvSpPr>
            <p:spPr bwMode="auto">
              <a:xfrm>
                <a:off x="5901"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2" name="Freeform 728"/>
              <p:cNvSpPr>
                <a:spLocks/>
              </p:cNvSpPr>
              <p:nvPr/>
            </p:nvSpPr>
            <p:spPr bwMode="auto">
              <a:xfrm>
                <a:off x="5901"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3" name="Freeform 729"/>
              <p:cNvSpPr>
                <a:spLocks/>
              </p:cNvSpPr>
              <p:nvPr/>
            </p:nvSpPr>
            <p:spPr bwMode="auto">
              <a:xfrm>
                <a:off x="5901"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4" name="Freeform 730"/>
              <p:cNvSpPr>
                <a:spLocks/>
              </p:cNvSpPr>
              <p:nvPr/>
            </p:nvSpPr>
            <p:spPr bwMode="auto">
              <a:xfrm>
                <a:off x="5901"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5" name="Rectangle 731"/>
              <p:cNvSpPr>
                <a:spLocks noChangeArrowheads="1"/>
              </p:cNvSpPr>
              <p:nvPr/>
            </p:nvSpPr>
            <p:spPr bwMode="auto">
              <a:xfrm>
                <a:off x="5901"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6" name="Rectangle 732"/>
              <p:cNvSpPr>
                <a:spLocks noChangeArrowheads="1"/>
              </p:cNvSpPr>
              <p:nvPr/>
            </p:nvSpPr>
            <p:spPr bwMode="auto">
              <a:xfrm>
                <a:off x="5933"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7" name="Rectangle 733"/>
              <p:cNvSpPr>
                <a:spLocks noChangeArrowheads="1"/>
              </p:cNvSpPr>
              <p:nvPr/>
            </p:nvSpPr>
            <p:spPr bwMode="auto">
              <a:xfrm>
                <a:off x="5933"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8" name="Rectangle 734"/>
              <p:cNvSpPr>
                <a:spLocks noChangeArrowheads="1"/>
              </p:cNvSpPr>
              <p:nvPr/>
            </p:nvSpPr>
            <p:spPr bwMode="auto">
              <a:xfrm>
                <a:off x="5933"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9" name="Rectangle 735"/>
              <p:cNvSpPr>
                <a:spLocks noChangeArrowheads="1"/>
              </p:cNvSpPr>
              <p:nvPr/>
            </p:nvSpPr>
            <p:spPr bwMode="auto">
              <a:xfrm>
                <a:off x="5933"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0" name="Rectangle 736"/>
              <p:cNvSpPr>
                <a:spLocks noChangeArrowheads="1"/>
              </p:cNvSpPr>
              <p:nvPr/>
            </p:nvSpPr>
            <p:spPr bwMode="auto">
              <a:xfrm>
                <a:off x="5933"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1" name="Rectangle 737"/>
              <p:cNvSpPr>
                <a:spLocks noChangeArrowheads="1"/>
              </p:cNvSpPr>
              <p:nvPr/>
            </p:nvSpPr>
            <p:spPr bwMode="auto">
              <a:xfrm>
                <a:off x="5933" y="3881"/>
                <a:ext cx="24"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344" name="Group 939"/>
            <p:cNvGrpSpPr>
              <a:grpSpLocks/>
            </p:cNvGrpSpPr>
            <p:nvPr/>
          </p:nvGrpSpPr>
          <p:grpSpPr bwMode="auto">
            <a:xfrm>
              <a:off x="9418638" y="5984876"/>
              <a:ext cx="722312" cy="450850"/>
              <a:chOff x="5933" y="3770"/>
              <a:chExt cx="455" cy="284"/>
            </a:xfrm>
            <a:solidFill>
              <a:schemeClr val="accent1"/>
            </a:solidFill>
          </p:grpSpPr>
          <p:sp>
            <p:nvSpPr>
              <p:cNvPr id="2492" name="Freeform 739"/>
              <p:cNvSpPr>
                <a:spLocks/>
              </p:cNvSpPr>
              <p:nvPr/>
            </p:nvSpPr>
            <p:spPr bwMode="auto">
              <a:xfrm>
                <a:off x="5933"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3" name="Freeform 740"/>
              <p:cNvSpPr>
                <a:spLocks/>
              </p:cNvSpPr>
              <p:nvPr/>
            </p:nvSpPr>
            <p:spPr bwMode="auto">
              <a:xfrm>
                <a:off x="5933"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4" name="Freeform 741"/>
              <p:cNvSpPr>
                <a:spLocks/>
              </p:cNvSpPr>
              <p:nvPr/>
            </p:nvSpPr>
            <p:spPr bwMode="auto">
              <a:xfrm>
                <a:off x="5933"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5" name="Freeform 742"/>
              <p:cNvSpPr>
                <a:spLocks/>
              </p:cNvSpPr>
              <p:nvPr/>
            </p:nvSpPr>
            <p:spPr bwMode="auto">
              <a:xfrm>
                <a:off x="5933"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6" name="Freeform 743"/>
              <p:cNvSpPr>
                <a:spLocks/>
              </p:cNvSpPr>
              <p:nvPr/>
            </p:nvSpPr>
            <p:spPr bwMode="auto">
              <a:xfrm>
                <a:off x="5933"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7" name="Freeform 744"/>
              <p:cNvSpPr>
                <a:spLocks/>
              </p:cNvSpPr>
              <p:nvPr/>
            </p:nvSpPr>
            <p:spPr bwMode="auto">
              <a:xfrm>
                <a:off x="5933"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8" name="Freeform 745"/>
              <p:cNvSpPr>
                <a:spLocks/>
              </p:cNvSpPr>
              <p:nvPr/>
            </p:nvSpPr>
            <p:spPr bwMode="auto">
              <a:xfrm>
                <a:off x="5933" y="3881"/>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499" name="Freeform 746"/>
              <p:cNvSpPr>
                <a:spLocks/>
              </p:cNvSpPr>
              <p:nvPr/>
            </p:nvSpPr>
            <p:spPr bwMode="auto">
              <a:xfrm>
                <a:off x="5933" y="3853"/>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0" name="Rectangle 747"/>
              <p:cNvSpPr>
                <a:spLocks noChangeArrowheads="1"/>
              </p:cNvSpPr>
              <p:nvPr/>
            </p:nvSpPr>
            <p:spPr bwMode="auto">
              <a:xfrm>
                <a:off x="5933"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1" name="Rectangle 748"/>
              <p:cNvSpPr>
                <a:spLocks noChangeArrowheads="1"/>
              </p:cNvSpPr>
              <p:nvPr/>
            </p:nvSpPr>
            <p:spPr bwMode="auto">
              <a:xfrm>
                <a:off x="5967"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2" name="Rectangle 749"/>
              <p:cNvSpPr>
                <a:spLocks noChangeArrowheads="1"/>
              </p:cNvSpPr>
              <p:nvPr/>
            </p:nvSpPr>
            <p:spPr bwMode="auto">
              <a:xfrm>
                <a:off x="5967"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3" name="Rectangle 750"/>
              <p:cNvSpPr>
                <a:spLocks noChangeArrowheads="1"/>
              </p:cNvSpPr>
              <p:nvPr/>
            </p:nvSpPr>
            <p:spPr bwMode="auto">
              <a:xfrm>
                <a:off x="5967"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4" name="Rectangle 751"/>
              <p:cNvSpPr>
                <a:spLocks noChangeArrowheads="1"/>
              </p:cNvSpPr>
              <p:nvPr/>
            </p:nvSpPr>
            <p:spPr bwMode="auto">
              <a:xfrm>
                <a:off x="5967"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5" name="Rectangle 752"/>
              <p:cNvSpPr>
                <a:spLocks noChangeArrowheads="1"/>
              </p:cNvSpPr>
              <p:nvPr/>
            </p:nvSpPr>
            <p:spPr bwMode="auto">
              <a:xfrm>
                <a:off x="5967"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6" name="Rectangle 753"/>
              <p:cNvSpPr>
                <a:spLocks noChangeArrowheads="1"/>
              </p:cNvSpPr>
              <p:nvPr/>
            </p:nvSpPr>
            <p:spPr bwMode="auto">
              <a:xfrm>
                <a:off x="5967"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7" name="Rectangle 754"/>
              <p:cNvSpPr>
                <a:spLocks noChangeArrowheads="1"/>
              </p:cNvSpPr>
              <p:nvPr/>
            </p:nvSpPr>
            <p:spPr bwMode="auto">
              <a:xfrm>
                <a:off x="5967"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8" name="Freeform 755"/>
              <p:cNvSpPr>
                <a:spLocks/>
              </p:cNvSpPr>
              <p:nvPr/>
            </p:nvSpPr>
            <p:spPr bwMode="auto">
              <a:xfrm>
                <a:off x="5967"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09" name="Freeform 756"/>
              <p:cNvSpPr>
                <a:spLocks/>
              </p:cNvSpPr>
              <p:nvPr/>
            </p:nvSpPr>
            <p:spPr bwMode="auto">
              <a:xfrm>
                <a:off x="5967"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0" name="Freeform 757"/>
              <p:cNvSpPr>
                <a:spLocks/>
              </p:cNvSpPr>
              <p:nvPr/>
            </p:nvSpPr>
            <p:spPr bwMode="auto">
              <a:xfrm>
                <a:off x="5967"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1" name="Freeform 758"/>
              <p:cNvSpPr>
                <a:spLocks/>
              </p:cNvSpPr>
              <p:nvPr/>
            </p:nvSpPr>
            <p:spPr bwMode="auto">
              <a:xfrm>
                <a:off x="5967"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2" name="Freeform 759"/>
              <p:cNvSpPr>
                <a:spLocks/>
              </p:cNvSpPr>
              <p:nvPr/>
            </p:nvSpPr>
            <p:spPr bwMode="auto">
              <a:xfrm>
                <a:off x="5967"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3" name="Freeform 760"/>
              <p:cNvSpPr>
                <a:spLocks/>
              </p:cNvSpPr>
              <p:nvPr/>
            </p:nvSpPr>
            <p:spPr bwMode="auto">
              <a:xfrm>
                <a:off x="5967"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4" name="Freeform 761"/>
              <p:cNvSpPr>
                <a:spLocks/>
              </p:cNvSpPr>
              <p:nvPr/>
            </p:nvSpPr>
            <p:spPr bwMode="auto">
              <a:xfrm>
                <a:off x="5967"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5" name="Freeform 762"/>
              <p:cNvSpPr>
                <a:spLocks/>
              </p:cNvSpPr>
              <p:nvPr/>
            </p:nvSpPr>
            <p:spPr bwMode="auto">
              <a:xfrm>
                <a:off x="5967"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6" name="Rectangle 763"/>
              <p:cNvSpPr>
                <a:spLocks noChangeArrowheads="1"/>
              </p:cNvSpPr>
              <p:nvPr/>
            </p:nvSpPr>
            <p:spPr bwMode="auto">
              <a:xfrm>
                <a:off x="5967"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7" name="Rectangle 764"/>
              <p:cNvSpPr>
                <a:spLocks noChangeArrowheads="1"/>
              </p:cNvSpPr>
              <p:nvPr/>
            </p:nvSpPr>
            <p:spPr bwMode="auto">
              <a:xfrm>
                <a:off x="6001" y="3962"/>
                <a:ext cx="21"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8" name="Rectangle 765"/>
              <p:cNvSpPr>
                <a:spLocks noChangeArrowheads="1"/>
              </p:cNvSpPr>
              <p:nvPr/>
            </p:nvSpPr>
            <p:spPr bwMode="auto">
              <a:xfrm>
                <a:off x="6001" y="4018"/>
                <a:ext cx="2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19" name="Rectangle 766"/>
              <p:cNvSpPr>
                <a:spLocks noChangeArrowheads="1"/>
              </p:cNvSpPr>
              <p:nvPr/>
            </p:nvSpPr>
            <p:spPr bwMode="auto">
              <a:xfrm>
                <a:off x="6001" y="3935"/>
                <a:ext cx="2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0" name="Rectangle 767"/>
              <p:cNvSpPr>
                <a:spLocks noChangeArrowheads="1"/>
              </p:cNvSpPr>
              <p:nvPr/>
            </p:nvSpPr>
            <p:spPr bwMode="auto">
              <a:xfrm>
                <a:off x="6001" y="3990"/>
                <a:ext cx="2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1" name="Rectangle 768"/>
              <p:cNvSpPr>
                <a:spLocks noChangeArrowheads="1"/>
              </p:cNvSpPr>
              <p:nvPr/>
            </p:nvSpPr>
            <p:spPr bwMode="auto">
              <a:xfrm>
                <a:off x="6001" y="3853"/>
                <a:ext cx="21"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2" name="Rectangle 769"/>
              <p:cNvSpPr>
                <a:spLocks noChangeArrowheads="1"/>
              </p:cNvSpPr>
              <p:nvPr/>
            </p:nvSpPr>
            <p:spPr bwMode="auto">
              <a:xfrm>
                <a:off x="6001" y="3907"/>
                <a:ext cx="21"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3" name="Rectangle 770"/>
              <p:cNvSpPr>
                <a:spLocks noChangeArrowheads="1"/>
              </p:cNvSpPr>
              <p:nvPr/>
            </p:nvSpPr>
            <p:spPr bwMode="auto">
              <a:xfrm>
                <a:off x="6001" y="3881"/>
                <a:ext cx="21"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4" name="Freeform 771"/>
              <p:cNvSpPr>
                <a:spLocks/>
              </p:cNvSpPr>
              <p:nvPr/>
            </p:nvSpPr>
            <p:spPr bwMode="auto">
              <a:xfrm>
                <a:off x="6001" y="4045"/>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5" name="Freeform 772"/>
              <p:cNvSpPr>
                <a:spLocks/>
              </p:cNvSpPr>
              <p:nvPr/>
            </p:nvSpPr>
            <p:spPr bwMode="auto">
              <a:xfrm>
                <a:off x="6001" y="4018"/>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6" name="Freeform 773"/>
              <p:cNvSpPr>
                <a:spLocks/>
              </p:cNvSpPr>
              <p:nvPr/>
            </p:nvSpPr>
            <p:spPr bwMode="auto">
              <a:xfrm>
                <a:off x="6001" y="3990"/>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7" name="Freeform 774"/>
              <p:cNvSpPr>
                <a:spLocks/>
              </p:cNvSpPr>
              <p:nvPr/>
            </p:nvSpPr>
            <p:spPr bwMode="auto">
              <a:xfrm>
                <a:off x="6001" y="3962"/>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8" name="Freeform 775"/>
              <p:cNvSpPr>
                <a:spLocks/>
              </p:cNvSpPr>
              <p:nvPr/>
            </p:nvSpPr>
            <p:spPr bwMode="auto">
              <a:xfrm>
                <a:off x="6001" y="3935"/>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29" name="Freeform 776"/>
              <p:cNvSpPr>
                <a:spLocks/>
              </p:cNvSpPr>
              <p:nvPr/>
            </p:nvSpPr>
            <p:spPr bwMode="auto">
              <a:xfrm>
                <a:off x="6001" y="3907"/>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0" name="Freeform 777"/>
              <p:cNvSpPr>
                <a:spLocks/>
              </p:cNvSpPr>
              <p:nvPr/>
            </p:nvSpPr>
            <p:spPr bwMode="auto">
              <a:xfrm>
                <a:off x="6001" y="3881"/>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1" name="Freeform 778"/>
              <p:cNvSpPr>
                <a:spLocks/>
              </p:cNvSpPr>
              <p:nvPr/>
            </p:nvSpPr>
            <p:spPr bwMode="auto">
              <a:xfrm>
                <a:off x="6001" y="3853"/>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2" name="Rectangle 779"/>
              <p:cNvSpPr>
                <a:spLocks noChangeArrowheads="1"/>
              </p:cNvSpPr>
              <p:nvPr/>
            </p:nvSpPr>
            <p:spPr bwMode="auto">
              <a:xfrm>
                <a:off x="6001" y="4045"/>
                <a:ext cx="21"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3" name="Rectangle 780"/>
              <p:cNvSpPr>
                <a:spLocks noChangeArrowheads="1"/>
              </p:cNvSpPr>
              <p:nvPr/>
            </p:nvSpPr>
            <p:spPr bwMode="auto">
              <a:xfrm>
                <a:off x="6033" y="4018"/>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4" name="Freeform 781"/>
              <p:cNvSpPr>
                <a:spLocks/>
              </p:cNvSpPr>
              <p:nvPr/>
            </p:nvSpPr>
            <p:spPr bwMode="auto">
              <a:xfrm>
                <a:off x="6033" y="404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5" name="Freeform 782"/>
              <p:cNvSpPr>
                <a:spLocks/>
              </p:cNvSpPr>
              <p:nvPr/>
            </p:nvSpPr>
            <p:spPr bwMode="auto">
              <a:xfrm>
                <a:off x="6033" y="4018"/>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6" name="Rectangle 783"/>
              <p:cNvSpPr>
                <a:spLocks noChangeArrowheads="1"/>
              </p:cNvSpPr>
              <p:nvPr/>
            </p:nvSpPr>
            <p:spPr bwMode="auto">
              <a:xfrm>
                <a:off x="6033" y="4045"/>
                <a:ext cx="23"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7" name="Rectangle 784"/>
              <p:cNvSpPr>
                <a:spLocks noChangeArrowheads="1"/>
              </p:cNvSpPr>
              <p:nvPr/>
            </p:nvSpPr>
            <p:spPr bwMode="auto">
              <a:xfrm>
                <a:off x="6066"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8" name="Rectangle 785"/>
              <p:cNvSpPr>
                <a:spLocks noChangeArrowheads="1"/>
              </p:cNvSpPr>
              <p:nvPr/>
            </p:nvSpPr>
            <p:spPr bwMode="auto">
              <a:xfrm>
                <a:off x="6066"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39" name="Rectangle 786"/>
              <p:cNvSpPr>
                <a:spLocks noChangeArrowheads="1"/>
              </p:cNvSpPr>
              <p:nvPr/>
            </p:nvSpPr>
            <p:spPr bwMode="auto">
              <a:xfrm>
                <a:off x="6066"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0" name="Rectangle 787"/>
              <p:cNvSpPr>
                <a:spLocks noChangeArrowheads="1"/>
              </p:cNvSpPr>
              <p:nvPr/>
            </p:nvSpPr>
            <p:spPr bwMode="auto">
              <a:xfrm>
                <a:off x="6066"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1" name="Rectangle 788"/>
              <p:cNvSpPr>
                <a:spLocks noChangeArrowheads="1"/>
              </p:cNvSpPr>
              <p:nvPr/>
            </p:nvSpPr>
            <p:spPr bwMode="auto">
              <a:xfrm>
                <a:off x="6066"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2" name="Rectangle 789"/>
              <p:cNvSpPr>
                <a:spLocks noChangeArrowheads="1"/>
              </p:cNvSpPr>
              <p:nvPr/>
            </p:nvSpPr>
            <p:spPr bwMode="auto">
              <a:xfrm>
                <a:off x="6066" y="3853"/>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3" name="Rectangle 790"/>
              <p:cNvSpPr>
                <a:spLocks noChangeArrowheads="1"/>
              </p:cNvSpPr>
              <p:nvPr/>
            </p:nvSpPr>
            <p:spPr bwMode="auto">
              <a:xfrm>
                <a:off x="6066" y="3881"/>
                <a:ext cx="24"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4" name="Freeform 791"/>
              <p:cNvSpPr>
                <a:spLocks/>
              </p:cNvSpPr>
              <p:nvPr/>
            </p:nvSpPr>
            <p:spPr bwMode="auto">
              <a:xfrm>
                <a:off x="6066"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5" name="Freeform 792"/>
              <p:cNvSpPr>
                <a:spLocks/>
              </p:cNvSpPr>
              <p:nvPr/>
            </p:nvSpPr>
            <p:spPr bwMode="auto">
              <a:xfrm>
                <a:off x="6066"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6" name="Freeform 793"/>
              <p:cNvSpPr>
                <a:spLocks/>
              </p:cNvSpPr>
              <p:nvPr/>
            </p:nvSpPr>
            <p:spPr bwMode="auto">
              <a:xfrm>
                <a:off x="6066"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7" name="Freeform 794"/>
              <p:cNvSpPr>
                <a:spLocks/>
              </p:cNvSpPr>
              <p:nvPr/>
            </p:nvSpPr>
            <p:spPr bwMode="auto">
              <a:xfrm>
                <a:off x="6066"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8" name="Freeform 795"/>
              <p:cNvSpPr>
                <a:spLocks/>
              </p:cNvSpPr>
              <p:nvPr/>
            </p:nvSpPr>
            <p:spPr bwMode="auto">
              <a:xfrm>
                <a:off x="6066"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49" name="Freeform 796"/>
              <p:cNvSpPr>
                <a:spLocks/>
              </p:cNvSpPr>
              <p:nvPr/>
            </p:nvSpPr>
            <p:spPr bwMode="auto">
              <a:xfrm>
                <a:off x="6066"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0" name="Freeform 797"/>
              <p:cNvSpPr>
                <a:spLocks/>
              </p:cNvSpPr>
              <p:nvPr/>
            </p:nvSpPr>
            <p:spPr bwMode="auto">
              <a:xfrm>
                <a:off x="6066" y="3881"/>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1" name="Freeform 798"/>
              <p:cNvSpPr>
                <a:spLocks/>
              </p:cNvSpPr>
              <p:nvPr/>
            </p:nvSpPr>
            <p:spPr bwMode="auto">
              <a:xfrm>
                <a:off x="6066" y="3853"/>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2" name="Rectangle 799"/>
              <p:cNvSpPr>
                <a:spLocks noChangeArrowheads="1"/>
              </p:cNvSpPr>
              <p:nvPr/>
            </p:nvSpPr>
            <p:spPr bwMode="auto">
              <a:xfrm>
                <a:off x="6066"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3" name="Rectangle 800"/>
              <p:cNvSpPr>
                <a:spLocks noChangeArrowheads="1"/>
              </p:cNvSpPr>
              <p:nvPr/>
            </p:nvSpPr>
            <p:spPr bwMode="auto">
              <a:xfrm>
                <a:off x="6100"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4" name="Rectangle 801"/>
              <p:cNvSpPr>
                <a:spLocks noChangeArrowheads="1"/>
              </p:cNvSpPr>
              <p:nvPr/>
            </p:nvSpPr>
            <p:spPr bwMode="auto">
              <a:xfrm>
                <a:off x="6100"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5" name="Rectangle 802"/>
              <p:cNvSpPr>
                <a:spLocks noChangeArrowheads="1"/>
              </p:cNvSpPr>
              <p:nvPr/>
            </p:nvSpPr>
            <p:spPr bwMode="auto">
              <a:xfrm>
                <a:off x="6100"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6" name="Rectangle 803"/>
              <p:cNvSpPr>
                <a:spLocks noChangeArrowheads="1"/>
              </p:cNvSpPr>
              <p:nvPr/>
            </p:nvSpPr>
            <p:spPr bwMode="auto">
              <a:xfrm>
                <a:off x="6100"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7" name="Rectangle 804"/>
              <p:cNvSpPr>
                <a:spLocks noChangeArrowheads="1"/>
              </p:cNvSpPr>
              <p:nvPr/>
            </p:nvSpPr>
            <p:spPr bwMode="auto">
              <a:xfrm>
                <a:off x="6100"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8" name="Rectangle 805"/>
              <p:cNvSpPr>
                <a:spLocks noChangeArrowheads="1"/>
              </p:cNvSpPr>
              <p:nvPr/>
            </p:nvSpPr>
            <p:spPr bwMode="auto">
              <a:xfrm>
                <a:off x="6100"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59" name="Rectangle 806"/>
              <p:cNvSpPr>
                <a:spLocks noChangeArrowheads="1"/>
              </p:cNvSpPr>
              <p:nvPr/>
            </p:nvSpPr>
            <p:spPr bwMode="auto">
              <a:xfrm>
                <a:off x="6100"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0" name="Freeform 807"/>
              <p:cNvSpPr>
                <a:spLocks/>
              </p:cNvSpPr>
              <p:nvPr/>
            </p:nvSpPr>
            <p:spPr bwMode="auto">
              <a:xfrm>
                <a:off x="6100"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1" name="Freeform 808"/>
              <p:cNvSpPr>
                <a:spLocks/>
              </p:cNvSpPr>
              <p:nvPr/>
            </p:nvSpPr>
            <p:spPr bwMode="auto">
              <a:xfrm>
                <a:off x="6100"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2" name="Freeform 809"/>
              <p:cNvSpPr>
                <a:spLocks/>
              </p:cNvSpPr>
              <p:nvPr/>
            </p:nvSpPr>
            <p:spPr bwMode="auto">
              <a:xfrm>
                <a:off x="6100"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3" name="Freeform 810"/>
              <p:cNvSpPr>
                <a:spLocks/>
              </p:cNvSpPr>
              <p:nvPr/>
            </p:nvSpPr>
            <p:spPr bwMode="auto">
              <a:xfrm>
                <a:off x="6100"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4" name="Freeform 811"/>
              <p:cNvSpPr>
                <a:spLocks/>
              </p:cNvSpPr>
              <p:nvPr/>
            </p:nvSpPr>
            <p:spPr bwMode="auto">
              <a:xfrm>
                <a:off x="6100"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5" name="Freeform 812"/>
              <p:cNvSpPr>
                <a:spLocks/>
              </p:cNvSpPr>
              <p:nvPr/>
            </p:nvSpPr>
            <p:spPr bwMode="auto">
              <a:xfrm>
                <a:off x="6100"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6" name="Freeform 813"/>
              <p:cNvSpPr>
                <a:spLocks/>
              </p:cNvSpPr>
              <p:nvPr/>
            </p:nvSpPr>
            <p:spPr bwMode="auto">
              <a:xfrm>
                <a:off x="6100"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7" name="Freeform 814"/>
              <p:cNvSpPr>
                <a:spLocks/>
              </p:cNvSpPr>
              <p:nvPr/>
            </p:nvSpPr>
            <p:spPr bwMode="auto">
              <a:xfrm>
                <a:off x="6100"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8" name="Rectangle 815"/>
              <p:cNvSpPr>
                <a:spLocks noChangeArrowheads="1"/>
              </p:cNvSpPr>
              <p:nvPr/>
            </p:nvSpPr>
            <p:spPr bwMode="auto">
              <a:xfrm>
                <a:off x="6100"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69" name="Rectangle 816"/>
              <p:cNvSpPr>
                <a:spLocks noChangeArrowheads="1"/>
              </p:cNvSpPr>
              <p:nvPr/>
            </p:nvSpPr>
            <p:spPr bwMode="auto">
              <a:xfrm>
                <a:off x="6132"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0" name="Rectangle 817"/>
              <p:cNvSpPr>
                <a:spLocks noChangeArrowheads="1"/>
              </p:cNvSpPr>
              <p:nvPr/>
            </p:nvSpPr>
            <p:spPr bwMode="auto">
              <a:xfrm>
                <a:off x="6132"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1" name="Rectangle 818"/>
              <p:cNvSpPr>
                <a:spLocks noChangeArrowheads="1"/>
              </p:cNvSpPr>
              <p:nvPr/>
            </p:nvSpPr>
            <p:spPr bwMode="auto">
              <a:xfrm>
                <a:off x="6132"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2" name="Rectangle 819"/>
              <p:cNvSpPr>
                <a:spLocks noChangeArrowheads="1"/>
              </p:cNvSpPr>
              <p:nvPr/>
            </p:nvSpPr>
            <p:spPr bwMode="auto">
              <a:xfrm>
                <a:off x="6132"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3" name="Rectangle 820"/>
              <p:cNvSpPr>
                <a:spLocks noChangeArrowheads="1"/>
              </p:cNvSpPr>
              <p:nvPr/>
            </p:nvSpPr>
            <p:spPr bwMode="auto">
              <a:xfrm>
                <a:off x="6132"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4" name="Rectangle 821"/>
              <p:cNvSpPr>
                <a:spLocks noChangeArrowheads="1"/>
              </p:cNvSpPr>
              <p:nvPr/>
            </p:nvSpPr>
            <p:spPr bwMode="auto">
              <a:xfrm>
                <a:off x="6132" y="3881"/>
                <a:ext cx="24"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5" name="Freeform 822"/>
              <p:cNvSpPr>
                <a:spLocks/>
              </p:cNvSpPr>
              <p:nvPr/>
            </p:nvSpPr>
            <p:spPr bwMode="auto">
              <a:xfrm>
                <a:off x="6132"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6" name="Freeform 823"/>
              <p:cNvSpPr>
                <a:spLocks/>
              </p:cNvSpPr>
              <p:nvPr/>
            </p:nvSpPr>
            <p:spPr bwMode="auto">
              <a:xfrm>
                <a:off x="6132"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7" name="Freeform 824"/>
              <p:cNvSpPr>
                <a:spLocks/>
              </p:cNvSpPr>
              <p:nvPr/>
            </p:nvSpPr>
            <p:spPr bwMode="auto">
              <a:xfrm>
                <a:off x="6132"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8" name="Freeform 825"/>
              <p:cNvSpPr>
                <a:spLocks/>
              </p:cNvSpPr>
              <p:nvPr/>
            </p:nvSpPr>
            <p:spPr bwMode="auto">
              <a:xfrm>
                <a:off x="6132"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79" name="Freeform 826"/>
              <p:cNvSpPr>
                <a:spLocks/>
              </p:cNvSpPr>
              <p:nvPr/>
            </p:nvSpPr>
            <p:spPr bwMode="auto">
              <a:xfrm>
                <a:off x="6132"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0" name="Freeform 827"/>
              <p:cNvSpPr>
                <a:spLocks/>
              </p:cNvSpPr>
              <p:nvPr/>
            </p:nvSpPr>
            <p:spPr bwMode="auto">
              <a:xfrm>
                <a:off x="6132"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1" name="Freeform 828"/>
              <p:cNvSpPr>
                <a:spLocks/>
              </p:cNvSpPr>
              <p:nvPr/>
            </p:nvSpPr>
            <p:spPr bwMode="auto">
              <a:xfrm>
                <a:off x="6132" y="3881"/>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2" name="Rectangle 829"/>
              <p:cNvSpPr>
                <a:spLocks noChangeArrowheads="1"/>
              </p:cNvSpPr>
              <p:nvPr/>
            </p:nvSpPr>
            <p:spPr bwMode="auto">
              <a:xfrm>
                <a:off x="6132"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3" name="Rectangle 830"/>
              <p:cNvSpPr>
                <a:spLocks noChangeArrowheads="1"/>
              </p:cNvSpPr>
              <p:nvPr/>
            </p:nvSpPr>
            <p:spPr bwMode="auto">
              <a:xfrm>
                <a:off x="6166" y="3962"/>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4" name="Rectangle 831"/>
              <p:cNvSpPr>
                <a:spLocks noChangeArrowheads="1"/>
              </p:cNvSpPr>
              <p:nvPr/>
            </p:nvSpPr>
            <p:spPr bwMode="auto">
              <a:xfrm>
                <a:off x="6166" y="3935"/>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5" name="Rectangle 832"/>
              <p:cNvSpPr>
                <a:spLocks noChangeArrowheads="1"/>
              </p:cNvSpPr>
              <p:nvPr/>
            </p:nvSpPr>
            <p:spPr bwMode="auto">
              <a:xfrm>
                <a:off x="6166" y="4018"/>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6" name="Rectangle 833"/>
              <p:cNvSpPr>
                <a:spLocks noChangeArrowheads="1"/>
              </p:cNvSpPr>
              <p:nvPr/>
            </p:nvSpPr>
            <p:spPr bwMode="auto">
              <a:xfrm>
                <a:off x="6166" y="3990"/>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7" name="Rectangle 834"/>
              <p:cNvSpPr>
                <a:spLocks noChangeArrowheads="1"/>
              </p:cNvSpPr>
              <p:nvPr/>
            </p:nvSpPr>
            <p:spPr bwMode="auto">
              <a:xfrm>
                <a:off x="6166" y="3907"/>
                <a:ext cx="2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8" name="Rectangle 835"/>
              <p:cNvSpPr>
                <a:spLocks noChangeArrowheads="1"/>
              </p:cNvSpPr>
              <p:nvPr/>
            </p:nvSpPr>
            <p:spPr bwMode="auto">
              <a:xfrm>
                <a:off x="6166" y="3826"/>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89" name="Rectangle 836"/>
              <p:cNvSpPr>
                <a:spLocks noChangeArrowheads="1"/>
              </p:cNvSpPr>
              <p:nvPr/>
            </p:nvSpPr>
            <p:spPr bwMode="auto">
              <a:xfrm>
                <a:off x="6166" y="3881"/>
                <a:ext cx="23"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0" name="Rectangle 837"/>
              <p:cNvSpPr>
                <a:spLocks noChangeArrowheads="1"/>
              </p:cNvSpPr>
              <p:nvPr/>
            </p:nvSpPr>
            <p:spPr bwMode="auto">
              <a:xfrm>
                <a:off x="6166" y="3853"/>
                <a:ext cx="23"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1" name="Freeform 838"/>
              <p:cNvSpPr>
                <a:spLocks/>
              </p:cNvSpPr>
              <p:nvPr/>
            </p:nvSpPr>
            <p:spPr bwMode="auto">
              <a:xfrm>
                <a:off x="6166" y="404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2" name="Freeform 839"/>
              <p:cNvSpPr>
                <a:spLocks/>
              </p:cNvSpPr>
              <p:nvPr/>
            </p:nvSpPr>
            <p:spPr bwMode="auto">
              <a:xfrm>
                <a:off x="6166" y="4018"/>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3" name="Freeform 840"/>
              <p:cNvSpPr>
                <a:spLocks/>
              </p:cNvSpPr>
              <p:nvPr/>
            </p:nvSpPr>
            <p:spPr bwMode="auto">
              <a:xfrm>
                <a:off x="6166" y="3990"/>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4" name="Freeform 841"/>
              <p:cNvSpPr>
                <a:spLocks/>
              </p:cNvSpPr>
              <p:nvPr/>
            </p:nvSpPr>
            <p:spPr bwMode="auto">
              <a:xfrm>
                <a:off x="6166" y="3962"/>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5" name="Freeform 842"/>
              <p:cNvSpPr>
                <a:spLocks/>
              </p:cNvSpPr>
              <p:nvPr/>
            </p:nvSpPr>
            <p:spPr bwMode="auto">
              <a:xfrm>
                <a:off x="6166" y="3935"/>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6" name="Freeform 843"/>
              <p:cNvSpPr>
                <a:spLocks/>
              </p:cNvSpPr>
              <p:nvPr/>
            </p:nvSpPr>
            <p:spPr bwMode="auto">
              <a:xfrm>
                <a:off x="6166" y="3907"/>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7" name="Freeform 844"/>
              <p:cNvSpPr>
                <a:spLocks/>
              </p:cNvSpPr>
              <p:nvPr/>
            </p:nvSpPr>
            <p:spPr bwMode="auto">
              <a:xfrm>
                <a:off x="6166" y="3881"/>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8" name="Freeform 845"/>
              <p:cNvSpPr>
                <a:spLocks/>
              </p:cNvSpPr>
              <p:nvPr/>
            </p:nvSpPr>
            <p:spPr bwMode="auto">
              <a:xfrm>
                <a:off x="6166" y="3853"/>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99" name="Freeform 846"/>
              <p:cNvSpPr>
                <a:spLocks/>
              </p:cNvSpPr>
              <p:nvPr/>
            </p:nvSpPr>
            <p:spPr bwMode="auto">
              <a:xfrm>
                <a:off x="6166" y="3826"/>
                <a:ext cx="23"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0" name="Rectangle 847"/>
              <p:cNvSpPr>
                <a:spLocks noChangeArrowheads="1"/>
              </p:cNvSpPr>
              <p:nvPr/>
            </p:nvSpPr>
            <p:spPr bwMode="auto">
              <a:xfrm>
                <a:off x="6166" y="4045"/>
                <a:ext cx="23"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1" name="Rectangle 848"/>
              <p:cNvSpPr>
                <a:spLocks noChangeArrowheads="1"/>
              </p:cNvSpPr>
              <p:nvPr/>
            </p:nvSpPr>
            <p:spPr bwMode="auto">
              <a:xfrm>
                <a:off x="6199"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2" name="Rectangle 849"/>
              <p:cNvSpPr>
                <a:spLocks noChangeArrowheads="1"/>
              </p:cNvSpPr>
              <p:nvPr/>
            </p:nvSpPr>
            <p:spPr bwMode="auto">
              <a:xfrm>
                <a:off x="6199"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3" name="Rectangle 850"/>
              <p:cNvSpPr>
                <a:spLocks noChangeArrowheads="1"/>
              </p:cNvSpPr>
              <p:nvPr/>
            </p:nvSpPr>
            <p:spPr bwMode="auto">
              <a:xfrm>
                <a:off x="6199"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4" name="Rectangle 851"/>
              <p:cNvSpPr>
                <a:spLocks noChangeArrowheads="1"/>
              </p:cNvSpPr>
              <p:nvPr/>
            </p:nvSpPr>
            <p:spPr bwMode="auto">
              <a:xfrm>
                <a:off x="6199"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5" name="Freeform 852"/>
              <p:cNvSpPr>
                <a:spLocks/>
              </p:cNvSpPr>
              <p:nvPr/>
            </p:nvSpPr>
            <p:spPr bwMode="auto">
              <a:xfrm>
                <a:off x="6199" y="3798"/>
                <a:ext cx="22" cy="18"/>
              </a:xfrm>
              <a:custGeom>
                <a:avLst/>
                <a:gdLst>
                  <a:gd name="T0" fmla="*/ 0 w 22"/>
                  <a:gd name="T1" fmla="*/ 0 h 18"/>
                  <a:gd name="T2" fmla="*/ 0 w 22"/>
                  <a:gd name="T3" fmla="*/ 18 h 18"/>
                  <a:gd name="T4" fmla="*/ 22 w 22"/>
                  <a:gd name="T5" fmla="*/ 18 h 18"/>
                  <a:gd name="T6" fmla="*/ 22 w 22"/>
                  <a:gd name="T7" fmla="*/ 0 h 18"/>
                  <a:gd name="T8" fmla="*/ 0 w 22"/>
                  <a:gd name="T9" fmla="*/ 0 h 18"/>
                  <a:gd name="T10" fmla="*/ 0 w 22"/>
                  <a:gd name="T11" fmla="*/ 0 h 18"/>
                </a:gdLst>
                <a:ahLst/>
                <a:cxnLst>
                  <a:cxn ang="0">
                    <a:pos x="T0" y="T1"/>
                  </a:cxn>
                  <a:cxn ang="0">
                    <a:pos x="T2" y="T3"/>
                  </a:cxn>
                  <a:cxn ang="0">
                    <a:pos x="T4" y="T5"/>
                  </a:cxn>
                  <a:cxn ang="0">
                    <a:pos x="T6" y="T7"/>
                  </a:cxn>
                  <a:cxn ang="0">
                    <a:pos x="T8" y="T9"/>
                  </a:cxn>
                  <a:cxn ang="0">
                    <a:pos x="T10" y="T11"/>
                  </a:cxn>
                </a:cxnLst>
                <a:rect l="0" t="0" r="r" b="b"/>
                <a:pathLst>
                  <a:path w="22" h="18">
                    <a:moveTo>
                      <a:pt x="0" y="0"/>
                    </a:moveTo>
                    <a:lnTo>
                      <a:pt x="0" y="18"/>
                    </a:lnTo>
                    <a:lnTo>
                      <a:pt x="22" y="18"/>
                    </a:lnTo>
                    <a:lnTo>
                      <a:pt x="22"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6" name="Rectangle 853"/>
              <p:cNvSpPr>
                <a:spLocks noChangeArrowheads="1"/>
              </p:cNvSpPr>
              <p:nvPr/>
            </p:nvSpPr>
            <p:spPr bwMode="auto">
              <a:xfrm>
                <a:off x="6199"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7" name="Rectangle 854"/>
              <p:cNvSpPr>
                <a:spLocks noChangeArrowheads="1"/>
              </p:cNvSpPr>
              <p:nvPr/>
            </p:nvSpPr>
            <p:spPr bwMode="auto">
              <a:xfrm>
                <a:off x="6199"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8" name="Rectangle 855"/>
              <p:cNvSpPr>
                <a:spLocks noChangeArrowheads="1"/>
              </p:cNvSpPr>
              <p:nvPr/>
            </p:nvSpPr>
            <p:spPr bwMode="auto">
              <a:xfrm>
                <a:off x="6199"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09" name="Rectangle 856"/>
              <p:cNvSpPr>
                <a:spLocks noChangeArrowheads="1"/>
              </p:cNvSpPr>
              <p:nvPr/>
            </p:nvSpPr>
            <p:spPr bwMode="auto">
              <a:xfrm>
                <a:off x="6199"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0" name="Freeform 857"/>
              <p:cNvSpPr>
                <a:spLocks/>
              </p:cNvSpPr>
              <p:nvPr/>
            </p:nvSpPr>
            <p:spPr bwMode="auto">
              <a:xfrm>
                <a:off x="6199"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1" name="Freeform 858"/>
              <p:cNvSpPr>
                <a:spLocks/>
              </p:cNvSpPr>
              <p:nvPr/>
            </p:nvSpPr>
            <p:spPr bwMode="auto">
              <a:xfrm>
                <a:off x="6199"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2" name="Freeform 859"/>
              <p:cNvSpPr>
                <a:spLocks/>
              </p:cNvSpPr>
              <p:nvPr/>
            </p:nvSpPr>
            <p:spPr bwMode="auto">
              <a:xfrm>
                <a:off x="6199"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3" name="Freeform 860"/>
              <p:cNvSpPr>
                <a:spLocks/>
              </p:cNvSpPr>
              <p:nvPr/>
            </p:nvSpPr>
            <p:spPr bwMode="auto">
              <a:xfrm>
                <a:off x="6199"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4" name="Freeform 861"/>
              <p:cNvSpPr>
                <a:spLocks/>
              </p:cNvSpPr>
              <p:nvPr/>
            </p:nvSpPr>
            <p:spPr bwMode="auto">
              <a:xfrm>
                <a:off x="6199"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5" name="Freeform 862"/>
              <p:cNvSpPr>
                <a:spLocks/>
              </p:cNvSpPr>
              <p:nvPr/>
            </p:nvSpPr>
            <p:spPr bwMode="auto">
              <a:xfrm>
                <a:off x="6199"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6" name="Freeform 863"/>
              <p:cNvSpPr>
                <a:spLocks/>
              </p:cNvSpPr>
              <p:nvPr/>
            </p:nvSpPr>
            <p:spPr bwMode="auto">
              <a:xfrm>
                <a:off x="6199"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7" name="Freeform 864"/>
              <p:cNvSpPr>
                <a:spLocks/>
              </p:cNvSpPr>
              <p:nvPr/>
            </p:nvSpPr>
            <p:spPr bwMode="auto">
              <a:xfrm>
                <a:off x="6199"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8" name="Freeform 865"/>
              <p:cNvSpPr>
                <a:spLocks/>
              </p:cNvSpPr>
              <p:nvPr/>
            </p:nvSpPr>
            <p:spPr bwMode="auto">
              <a:xfrm>
                <a:off x="6199"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19" name="Rectangle 866"/>
              <p:cNvSpPr>
                <a:spLocks noChangeArrowheads="1"/>
              </p:cNvSpPr>
              <p:nvPr/>
            </p:nvSpPr>
            <p:spPr bwMode="auto">
              <a:xfrm>
                <a:off x="6199"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0" name="Rectangle 867"/>
              <p:cNvSpPr>
                <a:spLocks noChangeArrowheads="1"/>
              </p:cNvSpPr>
              <p:nvPr/>
            </p:nvSpPr>
            <p:spPr bwMode="auto">
              <a:xfrm>
                <a:off x="6233"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1" name="Rectangle 868"/>
              <p:cNvSpPr>
                <a:spLocks noChangeArrowheads="1"/>
              </p:cNvSpPr>
              <p:nvPr/>
            </p:nvSpPr>
            <p:spPr bwMode="auto">
              <a:xfrm>
                <a:off x="6233"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2" name="Rectangle 869"/>
              <p:cNvSpPr>
                <a:spLocks noChangeArrowheads="1"/>
              </p:cNvSpPr>
              <p:nvPr/>
            </p:nvSpPr>
            <p:spPr bwMode="auto">
              <a:xfrm>
                <a:off x="6233"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3" name="Rectangle 870"/>
              <p:cNvSpPr>
                <a:spLocks noChangeArrowheads="1"/>
              </p:cNvSpPr>
              <p:nvPr/>
            </p:nvSpPr>
            <p:spPr bwMode="auto">
              <a:xfrm>
                <a:off x="6233"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4" name="Rectangle 871"/>
              <p:cNvSpPr>
                <a:spLocks noChangeArrowheads="1"/>
              </p:cNvSpPr>
              <p:nvPr/>
            </p:nvSpPr>
            <p:spPr bwMode="auto">
              <a:xfrm>
                <a:off x="6233"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5" name="Rectangle 872"/>
              <p:cNvSpPr>
                <a:spLocks noChangeArrowheads="1"/>
              </p:cNvSpPr>
              <p:nvPr/>
            </p:nvSpPr>
            <p:spPr bwMode="auto">
              <a:xfrm>
                <a:off x="6233"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6" name="Rectangle 873"/>
              <p:cNvSpPr>
                <a:spLocks noChangeArrowheads="1"/>
              </p:cNvSpPr>
              <p:nvPr/>
            </p:nvSpPr>
            <p:spPr bwMode="auto">
              <a:xfrm>
                <a:off x="6233" y="379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7" name="Rectangle 874"/>
              <p:cNvSpPr>
                <a:spLocks noChangeArrowheads="1"/>
              </p:cNvSpPr>
              <p:nvPr/>
            </p:nvSpPr>
            <p:spPr bwMode="auto">
              <a:xfrm>
                <a:off x="6233"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8" name="Rectangle 875"/>
              <p:cNvSpPr>
                <a:spLocks noChangeArrowheads="1"/>
              </p:cNvSpPr>
              <p:nvPr/>
            </p:nvSpPr>
            <p:spPr bwMode="auto">
              <a:xfrm>
                <a:off x="6233"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29" name="Freeform 876"/>
              <p:cNvSpPr>
                <a:spLocks/>
              </p:cNvSpPr>
              <p:nvPr/>
            </p:nvSpPr>
            <p:spPr bwMode="auto">
              <a:xfrm>
                <a:off x="6233"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0" name="Freeform 877"/>
              <p:cNvSpPr>
                <a:spLocks/>
              </p:cNvSpPr>
              <p:nvPr/>
            </p:nvSpPr>
            <p:spPr bwMode="auto">
              <a:xfrm>
                <a:off x="6233"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1" name="Freeform 878"/>
              <p:cNvSpPr>
                <a:spLocks/>
              </p:cNvSpPr>
              <p:nvPr/>
            </p:nvSpPr>
            <p:spPr bwMode="auto">
              <a:xfrm>
                <a:off x="6233"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2" name="Freeform 879"/>
              <p:cNvSpPr>
                <a:spLocks/>
              </p:cNvSpPr>
              <p:nvPr/>
            </p:nvSpPr>
            <p:spPr bwMode="auto">
              <a:xfrm>
                <a:off x="6233"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3" name="Freeform 880"/>
              <p:cNvSpPr>
                <a:spLocks/>
              </p:cNvSpPr>
              <p:nvPr/>
            </p:nvSpPr>
            <p:spPr bwMode="auto">
              <a:xfrm>
                <a:off x="6233"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4" name="Freeform 881"/>
              <p:cNvSpPr>
                <a:spLocks/>
              </p:cNvSpPr>
              <p:nvPr/>
            </p:nvSpPr>
            <p:spPr bwMode="auto">
              <a:xfrm>
                <a:off x="6233"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5" name="Freeform 882"/>
              <p:cNvSpPr>
                <a:spLocks/>
              </p:cNvSpPr>
              <p:nvPr/>
            </p:nvSpPr>
            <p:spPr bwMode="auto">
              <a:xfrm>
                <a:off x="6233"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6" name="Freeform 883"/>
              <p:cNvSpPr>
                <a:spLocks/>
              </p:cNvSpPr>
              <p:nvPr/>
            </p:nvSpPr>
            <p:spPr bwMode="auto">
              <a:xfrm>
                <a:off x="6233"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7" name="Freeform 884"/>
              <p:cNvSpPr>
                <a:spLocks/>
              </p:cNvSpPr>
              <p:nvPr/>
            </p:nvSpPr>
            <p:spPr bwMode="auto">
              <a:xfrm>
                <a:off x="6233"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8" name="Freeform 885"/>
              <p:cNvSpPr>
                <a:spLocks/>
              </p:cNvSpPr>
              <p:nvPr/>
            </p:nvSpPr>
            <p:spPr bwMode="auto">
              <a:xfrm>
                <a:off x="6233" y="379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39" name="Rectangle 886"/>
              <p:cNvSpPr>
                <a:spLocks noChangeArrowheads="1"/>
              </p:cNvSpPr>
              <p:nvPr/>
            </p:nvSpPr>
            <p:spPr bwMode="auto">
              <a:xfrm>
                <a:off x="6233"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0" name="Rectangle 887"/>
              <p:cNvSpPr>
                <a:spLocks noChangeArrowheads="1"/>
              </p:cNvSpPr>
              <p:nvPr/>
            </p:nvSpPr>
            <p:spPr bwMode="auto">
              <a:xfrm>
                <a:off x="6265" y="3907"/>
                <a:ext cx="24"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1" name="Rectangle 888"/>
              <p:cNvSpPr>
                <a:spLocks noChangeArrowheads="1"/>
              </p:cNvSpPr>
              <p:nvPr/>
            </p:nvSpPr>
            <p:spPr bwMode="auto">
              <a:xfrm>
                <a:off x="6265" y="3962"/>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2" name="Rectangle 889"/>
              <p:cNvSpPr>
                <a:spLocks noChangeArrowheads="1"/>
              </p:cNvSpPr>
              <p:nvPr/>
            </p:nvSpPr>
            <p:spPr bwMode="auto">
              <a:xfrm>
                <a:off x="6265" y="401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3" name="Rectangle 890"/>
              <p:cNvSpPr>
                <a:spLocks noChangeArrowheads="1"/>
              </p:cNvSpPr>
              <p:nvPr/>
            </p:nvSpPr>
            <p:spPr bwMode="auto">
              <a:xfrm>
                <a:off x="6265" y="3990"/>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4" name="Rectangle 891"/>
              <p:cNvSpPr>
                <a:spLocks noChangeArrowheads="1"/>
              </p:cNvSpPr>
              <p:nvPr/>
            </p:nvSpPr>
            <p:spPr bwMode="auto">
              <a:xfrm>
                <a:off x="6265" y="3935"/>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5" name="Rectangle 892"/>
              <p:cNvSpPr>
                <a:spLocks noChangeArrowheads="1"/>
              </p:cNvSpPr>
              <p:nvPr/>
            </p:nvSpPr>
            <p:spPr bwMode="auto">
              <a:xfrm>
                <a:off x="6265" y="3798"/>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6" name="Rectangle 893"/>
              <p:cNvSpPr>
                <a:spLocks noChangeArrowheads="1"/>
              </p:cNvSpPr>
              <p:nvPr/>
            </p:nvSpPr>
            <p:spPr bwMode="auto">
              <a:xfrm>
                <a:off x="6265" y="3881"/>
                <a:ext cx="24"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7" name="Rectangle 894"/>
              <p:cNvSpPr>
                <a:spLocks noChangeArrowheads="1"/>
              </p:cNvSpPr>
              <p:nvPr/>
            </p:nvSpPr>
            <p:spPr bwMode="auto">
              <a:xfrm>
                <a:off x="6265" y="3853"/>
                <a:ext cx="24"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8" name="Rectangle 895"/>
              <p:cNvSpPr>
                <a:spLocks noChangeArrowheads="1"/>
              </p:cNvSpPr>
              <p:nvPr/>
            </p:nvSpPr>
            <p:spPr bwMode="auto">
              <a:xfrm>
                <a:off x="6265" y="3826"/>
                <a:ext cx="2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49" name="Freeform 896"/>
              <p:cNvSpPr>
                <a:spLocks/>
              </p:cNvSpPr>
              <p:nvPr/>
            </p:nvSpPr>
            <p:spPr bwMode="auto">
              <a:xfrm>
                <a:off x="6265" y="404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0" name="Freeform 897"/>
              <p:cNvSpPr>
                <a:spLocks/>
              </p:cNvSpPr>
              <p:nvPr/>
            </p:nvSpPr>
            <p:spPr bwMode="auto">
              <a:xfrm>
                <a:off x="6265" y="401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1" name="Freeform 898"/>
              <p:cNvSpPr>
                <a:spLocks/>
              </p:cNvSpPr>
              <p:nvPr/>
            </p:nvSpPr>
            <p:spPr bwMode="auto">
              <a:xfrm>
                <a:off x="6265" y="3990"/>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2" name="Freeform 899"/>
              <p:cNvSpPr>
                <a:spLocks/>
              </p:cNvSpPr>
              <p:nvPr/>
            </p:nvSpPr>
            <p:spPr bwMode="auto">
              <a:xfrm>
                <a:off x="6265" y="3962"/>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3" name="Freeform 900"/>
              <p:cNvSpPr>
                <a:spLocks/>
              </p:cNvSpPr>
              <p:nvPr/>
            </p:nvSpPr>
            <p:spPr bwMode="auto">
              <a:xfrm>
                <a:off x="6265" y="3935"/>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4" name="Freeform 901"/>
              <p:cNvSpPr>
                <a:spLocks/>
              </p:cNvSpPr>
              <p:nvPr/>
            </p:nvSpPr>
            <p:spPr bwMode="auto">
              <a:xfrm>
                <a:off x="6265" y="3907"/>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5" name="Freeform 902"/>
              <p:cNvSpPr>
                <a:spLocks/>
              </p:cNvSpPr>
              <p:nvPr/>
            </p:nvSpPr>
            <p:spPr bwMode="auto">
              <a:xfrm>
                <a:off x="6265" y="3881"/>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6" name="Freeform 903"/>
              <p:cNvSpPr>
                <a:spLocks/>
              </p:cNvSpPr>
              <p:nvPr/>
            </p:nvSpPr>
            <p:spPr bwMode="auto">
              <a:xfrm>
                <a:off x="6265" y="3853"/>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7" name="Freeform 904"/>
              <p:cNvSpPr>
                <a:spLocks/>
              </p:cNvSpPr>
              <p:nvPr/>
            </p:nvSpPr>
            <p:spPr bwMode="auto">
              <a:xfrm>
                <a:off x="6265" y="3826"/>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8" name="Freeform 905"/>
              <p:cNvSpPr>
                <a:spLocks/>
              </p:cNvSpPr>
              <p:nvPr/>
            </p:nvSpPr>
            <p:spPr bwMode="auto">
              <a:xfrm>
                <a:off x="6265" y="3798"/>
                <a:ext cx="24"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59" name="Rectangle 906"/>
              <p:cNvSpPr>
                <a:spLocks noChangeArrowheads="1"/>
              </p:cNvSpPr>
              <p:nvPr/>
            </p:nvSpPr>
            <p:spPr bwMode="auto">
              <a:xfrm>
                <a:off x="6265" y="4045"/>
                <a:ext cx="24"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0" name="Rectangle 907"/>
              <p:cNvSpPr>
                <a:spLocks noChangeArrowheads="1"/>
              </p:cNvSpPr>
              <p:nvPr/>
            </p:nvSpPr>
            <p:spPr bwMode="auto">
              <a:xfrm>
                <a:off x="6299" y="3935"/>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1" name="Rectangle 908"/>
              <p:cNvSpPr>
                <a:spLocks noChangeArrowheads="1"/>
              </p:cNvSpPr>
              <p:nvPr/>
            </p:nvSpPr>
            <p:spPr bwMode="auto">
              <a:xfrm>
                <a:off x="6299" y="3962"/>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2" name="Rectangle 909"/>
              <p:cNvSpPr>
                <a:spLocks noChangeArrowheads="1"/>
              </p:cNvSpPr>
              <p:nvPr/>
            </p:nvSpPr>
            <p:spPr bwMode="auto">
              <a:xfrm>
                <a:off x="6299" y="3990"/>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3" name="Rectangle 910"/>
              <p:cNvSpPr>
                <a:spLocks noChangeArrowheads="1"/>
              </p:cNvSpPr>
              <p:nvPr/>
            </p:nvSpPr>
            <p:spPr bwMode="auto">
              <a:xfrm>
                <a:off x="6299" y="401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4" name="Rectangle 911"/>
              <p:cNvSpPr>
                <a:spLocks noChangeArrowheads="1"/>
              </p:cNvSpPr>
              <p:nvPr/>
            </p:nvSpPr>
            <p:spPr bwMode="auto">
              <a:xfrm>
                <a:off x="6299" y="3907"/>
                <a:ext cx="22"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5" name="Rectangle 912"/>
              <p:cNvSpPr>
                <a:spLocks noChangeArrowheads="1"/>
              </p:cNvSpPr>
              <p:nvPr/>
            </p:nvSpPr>
            <p:spPr bwMode="auto">
              <a:xfrm>
                <a:off x="6299" y="3798"/>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6" name="Rectangle 913"/>
              <p:cNvSpPr>
                <a:spLocks noChangeArrowheads="1"/>
              </p:cNvSpPr>
              <p:nvPr/>
            </p:nvSpPr>
            <p:spPr bwMode="auto">
              <a:xfrm>
                <a:off x="6299" y="3770"/>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7" name="Rectangle 914"/>
              <p:cNvSpPr>
                <a:spLocks noChangeArrowheads="1"/>
              </p:cNvSpPr>
              <p:nvPr/>
            </p:nvSpPr>
            <p:spPr bwMode="auto">
              <a:xfrm>
                <a:off x="6299" y="3881"/>
                <a:ext cx="22"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8" name="Rectangle 915"/>
              <p:cNvSpPr>
                <a:spLocks noChangeArrowheads="1"/>
              </p:cNvSpPr>
              <p:nvPr/>
            </p:nvSpPr>
            <p:spPr bwMode="auto">
              <a:xfrm>
                <a:off x="6299" y="3826"/>
                <a:ext cx="22"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69" name="Rectangle 916"/>
              <p:cNvSpPr>
                <a:spLocks noChangeArrowheads="1"/>
              </p:cNvSpPr>
              <p:nvPr/>
            </p:nvSpPr>
            <p:spPr bwMode="auto">
              <a:xfrm>
                <a:off x="6299" y="3853"/>
                <a:ext cx="22" cy="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0" name="Freeform 917"/>
              <p:cNvSpPr>
                <a:spLocks/>
              </p:cNvSpPr>
              <p:nvPr/>
            </p:nvSpPr>
            <p:spPr bwMode="auto">
              <a:xfrm>
                <a:off x="6299" y="404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1" name="Freeform 918"/>
              <p:cNvSpPr>
                <a:spLocks/>
              </p:cNvSpPr>
              <p:nvPr/>
            </p:nvSpPr>
            <p:spPr bwMode="auto">
              <a:xfrm>
                <a:off x="6299" y="401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2" name="Freeform 919"/>
              <p:cNvSpPr>
                <a:spLocks/>
              </p:cNvSpPr>
              <p:nvPr/>
            </p:nvSpPr>
            <p:spPr bwMode="auto">
              <a:xfrm>
                <a:off x="6299" y="3990"/>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3" name="Freeform 920"/>
              <p:cNvSpPr>
                <a:spLocks/>
              </p:cNvSpPr>
              <p:nvPr/>
            </p:nvSpPr>
            <p:spPr bwMode="auto">
              <a:xfrm>
                <a:off x="6299" y="3962"/>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4" name="Freeform 921"/>
              <p:cNvSpPr>
                <a:spLocks/>
              </p:cNvSpPr>
              <p:nvPr/>
            </p:nvSpPr>
            <p:spPr bwMode="auto">
              <a:xfrm>
                <a:off x="6299" y="3935"/>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5" name="Freeform 922"/>
              <p:cNvSpPr>
                <a:spLocks/>
              </p:cNvSpPr>
              <p:nvPr/>
            </p:nvSpPr>
            <p:spPr bwMode="auto">
              <a:xfrm>
                <a:off x="6299" y="3907"/>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6" name="Freeform 923"/>
              <p:cNvSpPr>
                <a:spLocks/>
              </p:cNvSpPr>
              <p:nvPr/>
            </p:nvSpPr>
            <p:spPr bwMode="auto">
              <a:xfrm>
                <a:off x="6299" y="3881"/>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7" name="Freeform 924"/>
              <p:cNvSpPr>
                <a:spLocks/>
              </p:cNvSpPr>
              <p:nvPr/>
            </p:nvSpPr>
            <p:spPr bwMode="auto">
              <a:xfrm>
                <a:off x="6299" y="3853"/>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8" name="Freeform 925"/>
              <p:cNvSpPr>
                <a:spLocks/>
              </p:cNvSpPr>
              <p:nvPr/>
            </p:nvSpPr>
            <p:spPr bwMode="auto">
              <a:xfrm>
                <a:off x="6299" y="3826"/>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79" name="Freeform 926"/>
              <p:cNvSpPr>
                <a:spLocks/>
              </p:cNvSpPr>
              <p:nvPr/>
            </p:nvSpPr>
            <p:spPr bwMode="auto">
              <a:xfrm>
                <a:off x="6299" y="3798"/>
                <a:ext cx="22"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0" name="Freeform 927"/>
              <p:cNvSpPr>
                <a:spLocks/>
              </p:cNvSpPr>
              <p:nvPr/>
            </p:nvSpPr>
            <p:spPr bwMode="auto">
              <a:xfrm>
                <a:off x="6303" y="3770"/>
                <a:ext cx="18" cy="0"/>
              </a:xfrm>
              <a:custGeom>
                <a:avLst/>
                <a:gdLst>
                  <a:gd name="T0" fmla="*/ 0 w 12"/>
                  <a:gd name="T1" fmla="*/ 12 w 12"/>
                </a:gdLst>
                <a:ahLst/>
                <a:cxnLst>
                  <a:cxn ang="0">
                    <a:pos x="T0" y="0"/>
                  </a:cxn>
                  <a:cxn ang="0">
                    <a:pos x="T1" y="0"/>
                  </a:cxn>
                </a:cxnLst>
                <a:rect l="0" t="0" r="r" b="b"/>
                <a:pathLst>
                  <a:path w="12">
                    <a:moveTo>
                      <a:pt x="0" y="0"/>
                    </a:moveTo>
                    <a:cubicBezTo>
                      <a:pt x="4" y="0"/>
                      <a:pt x="8"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1" name="Freeform 928"/>
              <p:cNvSpPr>
                <a:spLocks/>
              </p:cNvSpPr>
              <p:nvPr/>
            </p:nvSpPr>
            <p:spPr bwMode="auto">
              <a:xfrm>
                <a:off x="6303" y="3770"/>
                <a:ext cx="18" cy="0"/>
              </a:xfrm>
              <a:custGeom>
                <a:avLst/>
                <a:gdLst>
                  <a:gd name="T0" fmla="*/ 12 w 12"/>
                  <a:gd name="T1" fmla="*/ 0 w 12"/>
                </a:gdLst>
                <a:ahLst/>
                <a:cxnLst>
                  <a:cxn ang="0">
                    <a:pos x="T0" y="0"/>
                  </a:cxn>
                  <a:cxn ang="0">
                    <a:pos x="T1" y="0"/>
                  </a:cxn>
                </a:cxnLst>
                <a:rect l="0" t="0" r="r" b="b"/>
                <a:pathLst>
                  <a:path w="12">
                    <a:moveTo>
                      <a:pt x="12" y="0"/>
                    </a:moveTo>
                    <a:cubicBezTo>
                      <a:pt x="8" y="0"/>
                      <a:pt x="4"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2" name="Rectangle 929"/>
              <p:cNvSpPr>
                <a:spLocks noChangeArrowheads="1"/>
              </p:cNvSpPr>
              <p:nvPr/>
            </p:nvSpPr>
            <p:spPr bwMode="auto">
              <a:xfrm>
                <a:off x="6299" y="4045"/>
                <a:ext cx="22"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3" name="Rectangle 930"/>
              <p:cNvSpPr>
                <a:spLocks noChangeArrowheads="1"/>
              </p:cNvSpPr>
              <p:nvPr/>
            </p:nvSpPr>
            <p:spPr bwMode="auto">
              <a:xfrm>
                <a:off x="6333" y="3990"/>
                <a:ext cx="2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4" name="Rectangle 931"/>
              <p:cNvSpPr>
                <a:spLocks noChangeArrowheads="1"/>
              </p:cNvSpPr>
              <p:nvPr/>
            </p:nvSpPr>
            <p:spPr bwMode="auto">
              <a:xfrm>
                <a:off x="6333" y="4018"/>
                <a:ext cx="21"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5" name="Freeform 932"/>
              <p:cNvSpPr>
                <a:spLocks/>
              </p:cNvSpPr>
              <p:nvPr/>
            </p:nvSpPr>
            <p:spPr bwMode="auto">
              <a:xfrm>
                <a:off x="6333" y="4045"/>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6" name="Freeform 933"/>
              <p:cNvSpPr>
                <a:spLocks/>
              </p:cNvSpPr>
              <p:nvPr/>
            </p:nvSpPr>
            <p:spPr bwMode="auto">
              <a:xfrm>
                <a:off x="6333" y="4018"/>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7" name="Freeform 934"/>
              <p:cNvSpPr>
                <a:spLocks/>
              </p:cNvSpPr>
              <p:nvPr/>
            </p:nvSpPr>
            <p:spPr bwMode="auto">
              <a:xfrm>
                <a:off x="6333" y="3990"/>
                <a:ext cx="21" cy="0"/>
              </a:xfrm>
              <a:custGeom>
                <a:avLst/>
                <a:gdLst>
                  <a:gd name="T0" fmla="*/ 21 w 21"/>
                  <a:gd name="T1" fmla="*/ 0 w 21"/>
                  <a:gd name="T2" fmla="*/ 21 w 21"/>
                  <a:gd name="T3" fmla="*/ 21 w 21"/>
                </a:gdLst>
                <a:ahLst/>
                <a:cxnLst>
                  <a:cxn ang="0">
                    <a:pos x="T0" y="0"/>
                  </a:cxn>
                  <a:cxn ang="0">
                    <a:pos x="T1" y="0"/>
                  </a:cxn>
                  <a:cxn ang="0">
                    <a:pos x="T2" y="0"/>
                  </a:cxn>
                  <a:cxn ang="0">
                    <a:pos x="T3" y="0"/>
                  </a:cxn>
                </a:cxnLst>
                <a:rect l="0" t="0" r="r" b="b"/>
                <a:pathLst>
                  <a:path w="21">
                    <a:moveTo>
                      <a:pt x="21" y="0"/>
                    </a:moveTo>
                    <a:lnTo>
                      <a:pt x="0"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8" name="Rectangle 935"/>
              <p:cNvSpPr>
                <a:spLocks noChangeArrowheads="1"/>
              </p:cNvSpPr>
              <p:nvPr/>
            </p:nvSpPr>
            <p:spPr bwMode="auto">
              <a:xfrm>
                <a:off x="6333" y="4045"/>
                <a:ext cx="21" cy="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89" name="Rectangle 936"/>
              <p:cNvSpPr>
                <a:spLocks noChangeArrowheads="1"/>
              </p:cNvSpPr>
              <p:nvPr/>
            </p:nvSpPr>
            <p:spPr bwMode="auto">
              <a:xfrm>
                <a:off x="6365" y="3935"/>
                <a:ext cx="23"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0" name="Rectangle 937"/>
              <p:cNvSpPr>
                <a:spLocks noChangeArrowheads="1"/>
              </p:cNvSpPr>
              <p:nvPr/>
            </p:nvSpPr>
            <p:spPr bwMode="auto">
              <a:xfrm>
                <a:off x="6365" y="3881"/>
                <a:ext cx="23" cy="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691" name="Rectangle 938"/>
              <p:cNvSpPr>
                <a:spLocks noChangeArrowheads="1"/>
              </p:cNvSpPr>
              <p:nvPr/>
            </p:nvSpPr>
            <p:spPr bwMode="auto">
              <a:xfrm>
                <a:off x="6365" y="3907"/>
                <a:ext cx="23" cy="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345" name="Rectangle 940"/>
            <p:cNvSpPr>
              <a:spLocks noChangeArrowheads="1"/>
            </p:cNvSpPr>
            <p:nvPr/>
          </p:nvSpPr>
          <p:spPr bwMode="auto">
            <a:xfrm>
              <a:off x="10104438"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46" name="Rectangle 941"/>
            <p:cNvSpPr>
              <a:spLocks noChangeArrowheads="1"/>
            </p:cNvSpPr>
            <p:nvPr/>
          </p:nvSpPr>
          <p:spPr bwMode="auto">
            <a:xfrm>
              <a:off x="10104438"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47" name="Rectangle 942"/>
            <p:cNvSpPr>
              <a:spLocks noChangeArrowheads="1"/>
            </p:cNvSpPr>
            <p:nvPr/>
          </p:nvSpPr>
          <p:spPr bwMode="auto">
            <a:xfrm>
              <a:off x="10104438"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48" name="Rectangle 943"/>
            <p:cNvSpPr>
              <a:spLocks noChangeArrowheads="1"/>
            </p:cNvSpPr>
            <p:nvPr/>
          </p:nvSpPr>
          <p:spPr bwMode="auto">
            <a:xfrm>
              <a:off x="10104438" y="60737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49" name="Rectangle 944"/>
            <p:cNvSpPr>
              <a:spLocks noChangeArrowheads="1"/>
            </p:cNvSpPr>
            <p:nvPr/>
          </p:nvSpPr>
          <p:spPr bwMode="auto">
            <a:xfrm>
              <a:off x="10104438" y="6116638"/>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0" name="Freeform 945"/>
            <p:cNvSpPr>
              <a:spLocks/>
            </p:cNvSpPr>
            <p:nvPr/>
          </p:nvSpPr>
          <p:spPr bwMode="auto">
            <a:xfrm>
              <a:off x="10104438" y="642143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1" name="Freeform 946"/>
            <p:cNvSpPr>
              <a:spLocks/>
            </p:cNvSpPr>
            <p:nvPr/>
          </p:nvSpPr>
          <p:spPr bwMode="auto">
            <a:xfrm>
              <a:off x="10104438"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2" name="Freeform 947"/>
            <p:cNvSpPr>
              <a:spLocks/>
            </p:cNvSpPr>
            <p:nvPr/>
          </p:nvSpPr>
          <p:spPr bwMode="auto">
            <a:xfrm>
              <a:off x="10104438"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3" name="Freeform 948"/>
            <p:cNvSpPr>
              <a:spLocks/>
            </p:cNvSpPr>
            <p:nvPr/>
          </p:nvSpPr>
          <p:spPr bwMode="auto">
            <a:xfrm>
              <a:off x="10104438" y="62896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4" name="Freeform 949"/>
            <p:cNvSpPr>
              <a:spLocks/>
            </p:cNvSpPr>
            <p:nvPr/>
          </p:nvSpPr>
          <p:spPr bwMode="auto">
            <a:xfrm>
              <a:off x="10104438" y="6246813"/>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5" name="Freeform 950"/>
            <p:cNvSpPr>
              <a:spLocks/>
            </p:cNvSpPr>
            <p:nvPr/>
          </p:nvSpPr>
          <p:spPr bwMode="auto">
            <a:xfrm>
              <a:off x="10104438" y="6202363"/>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6" name="Freeform 951"/>
            <p:cNvSpPr>
              <a:spLocks/>
            </p:cNvSpPr>
            <p:nvPr/>
          </p:nvSpPr>
          <p:spPr bwMode="auto">
            <a:xfrm>
              <a:off x="10104438" y="616108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7" name="Freeform 952"/>
            <p:cNvSpPr>
              <a:spLocks/>
            </p:cNvSpPr>
            <p:nvPr/>
          </p:nvSpPr>
          <p:spPr bwMode="auto">
            <a:xfrm>
              <a:off x="10104438" y="611663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8" name="Freeform 953"/>
            <p:cNvSpPr>
              <a:spLocks/>
            </p:cNvSpPr>
            <p:nvPr/>
          </p:nvSpPr>
          <p:spPr bwMode="auto">
            <a:xfrm>
              <a:off x="10104438" y="60737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59" name="Rectangle 954"/>
            <p:cNvSpPr>
              <a:spLocks noChangeArrowheads="1"/>
            </p:cNvSpPr>
            <p:nvPr/>
          </p:nvSpPr>
          <p:spPr bwMode="auto">
            <a:xfrm>
              <a:off x="10104438" y="6421438"/>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0" name="Rectangle 955"/>
            <p:cNvSpPr>
              <a:spLocks noChangeArrowheads="1"/>
            </p:cNvSpPr>
            <p:nvPr/>
          </p:nvSpPr>
          <p:spPr bwMode="auto">
            <a:xfrm>
              <a:off x="10156825" y="6161088"/>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1" name="Rectangle 956"/>
            <p:cNvSpPr>
              <a:spLocks noChangeArrowheads="1"/>
            </p:cNvSpPr>
            <p:nvPr/>
          </p:nvSpPr>
          <p:spPr bwMode="auto">
            <a:xfrm>
              <a:off x="10156825" y="6202363"/>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2" name="Rectangle 957"/>
            <p:cNvSpPr>
              <a:spLocks noChangeArrowheads="1"/>
            </p:cNvSpPr>
            <p:nvPr/>
          </p:nvSpPr>
          <p:spPr bwMode="auto">
            <a:xfrm>
              <a:off x="10156825" y="6246813"/>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3" name="Rectangle 958"/>
            <p:cNvSpPr>
              <a:spLocks noChangeArrowheads="1"/>
            </p:cNvSpPr>
            <p:nvPr/>
          </p:nvSpPr>
          <p:spPr bwMode="auto">
            <a:xfrm>
              <a:off x="10156825"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4" name="Rectangle 959"/>
            <p:cNvSpPr>
              <a:spLocks noChangeArrowheads="1"/>
            </p:cNvSpPr>
            <p:nvPr/>
          </p:nvSpPr>
          <p:spPr bwMode="auto">
            <a:xfrm>
              <a:off x="10156825"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5" name="Rectangle 960"/>
            <p:cNvSpPr>
              <a:spLocks noChangeArrowheads="1"/>
            </p:cNvSpPr>
            <p:nvPr/>
          </p:nvSpPr>
          <p:spPr bwMode="auto">
            <a:xfrm>
              <a:off x="10156825"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6" name="Rectangle 961"/>
            <p:cNvSpPr>
              <a:spLocks noChangeArrowheads="1"/>
            </p:cNvSpPr>
            <p:nvPr/>
          </p:nvSpPr>
          <p:spPr bwMode="auto">
            <a:xfrm>
              <a:off x="10156825" y="59848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7" name="Rectangle 962"/>
            <p:cNvSpPr>
              <a:spLocks noChangeArrowheads="1"/>
            </p:cNvSpPr>
            <p:nvPr/>
          </p:nvSpPr>
          <p:spPr bwMode="auto">
            <a:xfrm>
              <a:off x="10156825" y="5942013"/>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8" name="Rectangle 963"/>
            <p:cNvSpPr>
              <a:spLocks noChangeArrowheads="1"/>
            </p:cNvSpPr>
            <p:nvPr/>
          </p:nvSpPr>
          <p:spPr bwMode="auto">
            <a:xfrm>
              <a:off x="10156825" y="60737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69" name="Rectangle 964"/>
            <p:cNvSpPr>
              <a:spLocks noChangeArrowheads="1"/>
            </p:cNvSpPr>
            <p:nvPr/>
          </p:nvSpPr>
          <p:spPr bwMode="auto">
            <a:xfrm>
              <a:off x="10156825" y="60293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0" name="Rectangle 965"/>
            <p:cNvSpPr>
              <a:spLocks noChangeArrowheads="1"/>
            </p:cNvSpPr>
            <p:nvPr/>
          </p:nvSpPr>
          <p:spPr bwMode="auto">
            <a:xfrm>
              <a:off x="10156825" y="6116638"/>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1" name="Freeform 966"/>
            <p:cNvSpPr>
              <a:spLocks/>
            </p:cNvSpPr>
            <p:nvPr/>
          </p:nvSpPr>
          <p:spPr bwMode="auto">
            <a:xfrm>
              <a:off x="10156825" y="64214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2" name="Freeform 967"/>
            <p:cNvSpPr>
              <a:spLocks/>
            </p:cNvSpPr>
            <p:nvPr/>
          </p:nvSpPr>
          <p:spPr bwMode="auto">
            <a:xfrm>
              <a:off x="10156825"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3" name="Freeform 968"/>
            <p:cNvSpPr>
              <a:spLocks/>
            </p:cNvSpPr>
            <p:nvPr/>
          </p:nvSpPr>
          <p:spPr bwMode="auto">
            <a:xfrm>
              <a:off x="10156825"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4" name="Freeform 969"/>
            <p:cNvSpPr>
              <a:spLocks/>
            </p:cNvSpPr>
            <p:nvPr/>
          </p:nvSpPr>
          <p:spPr bwMode="auto">
            <a:xfrm>
              <a:off x="10156825"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5" name="Freeform 970"/>
            <p:cNvSpPr>
              <a:spLocks/>
            </p:cNvSpPr>
            <p:nvPr/>
          </p:nvSpPr>
          <p:spPr bwMode="auto">
            <a:xfrm>
              <a:off x="10156825" y="624681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6" name="Freeform 971"/>
            <p:cNvSpPr>
              <a:spLocks/>
            </p:cNvSpPr>
            <p:nvPr/>
          </p:nvSpPr>
          <p:spPr bwMode="auto">
            <a:xfrm>
              <a:off x="10156825" y="620236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7" name="Freeform 972"/>
            <p:cNvSpPr>
              <a:spLocks/>
            </p:cNvSpPr>
            <p:nvPr/>
          </p:nvSpPr>
          <p:spPr bwMode="auto">
            <a:xfrm>
              <a:off x="10156825" y="616108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8" name="Freeform 973"/>
            <p:cNvSpPr>
              <a:spLocks/>
            </p:cNvSpPr>
            <p:nvPr/>
          </p:nvSpPr>
          <p:spPr bwMode="auto">
            <a:xfrm>
              <a:off x="10156825" y="61166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79" name="Freeform 974"/>
            <p:cNvSpPr>
              <a:spLocks/>
            </p:cNvSpPr>
            <p:nvPr/>
          </p:nvSpPr>
          <p:spPr bwMode="auto">
            <a:xfrm>
              <a:off x="10156825" y="60737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0" name="Freeform 975"/>
            <p:cNvSpPr>
              <a:spLocks/>
            </p:cNvSpPr>
            <p:nvPr/>
          </p:nvSpPr>
          <p:spPr bwMode="auto">
            <a:xfrm>
              <a:off x="10156825" y="60293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1" name="Freeform 976"/>
            <p:cNvSpPr>
              <a:spLocks/>
            </p:cNvSpPr>
            <p:nvPr/>
          </p:nvSpPr>
          <p:spPr bwMode="auto">
            <a:xfrm>
              <a:off x="10156825" y="59848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2" name="Freeform 977"/>
            <p:cNvSpPr>
              <a:spLocks/>
            </p:cNvSpPr>
            <p:nvPr/>
          </p:nvSpPr>
          <p:spPr bwMode="auto">
            <a:xfrm>
              <a:off x="10156825" y="594201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3" name="Rectangle 978"/>
            <p:cNvSpPr>
              <a:spLocks noChangeArrowheads="1"/>
            </p:cNvSpPr>
            <p:nvPr/>
          </p:nvSpPr>
          <p:spPr bwMode="auto">
            <a:xfrm>
              <a:off x="10156825" y="6421438"/>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4" name="Rectangle 979"/>
            <p:cNvSpPr>
              <a:spLocks noChangeArrowheads="1"/>
            </p:cNvSpPr>
            <p:nvPr/>
          </p:nvSpPr>
          <p:spPr bwMode="auto">
            <a:xfrm>
              <a:off x="10210800"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5" name="Rectangle 980"/>
            <p:cNvSpPr>
              <a:spLocks noChangeArrowheads="1"/>
            </p:cNvSpPr>
            <p:nvPr/>
          </p:nvSpPr>
          <p:spPr bwMode="auto">
            <a:xfrm>
              <a:off x="10210800" y="6246813"/>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6" name="Rectangle 981"/>
            <p:cNvSpPr>
              <a:spLocks noChangeArrowheads="1"/>
            </p:cNvSpPr>
            <p:nvPr/>
          </p:nvSpPr>
          <p:spPr bwMode="auto">
            <a:xfrm>
              <a:off x="10210800"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7" name="Rectangle 982"/>
            <p:cNvSpPr>
              <a:spLocks noChangeArrowheads="1"/>
            </p:cNvSpPr>
            <p:nvPr/>
          </p:nvSpPr>
          <p:spPr bwMode="auto">
            <a:xfrm>
              <a:off x="10210800"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8" name="Rectangle 983"/>
            <p:cNvSpPr>
              <a:spLocks noChangeArrowheads="1"/>
            </p:cNvSpPr>
            <p:nvPr/>
          </p:nvSpPr>
          <p:spPr bwMode="auto">
            <a:xfrm>
              <a:off x="10210800" y="6202363"/>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89" name="Freeform 984"/>
            <p:cNvSpPr>
              <a:spLocks/>
            </p:cNvSpPr>
            <p:nvPr/>
          </p:nvSpPr>
          <p:spPr bwMode="auto">
            <a:xfrm>
              <a:off x="10210800" y="64214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0" name="Freeform 985"/>
            <p:cNvSpPr>
              <a:spLocks/>
            </p:cNvSpPr>
            <p:nvPr/>
          </p:nvSpPr>
          <p:spPr bwMode="auto">
            <a:xfrm>
              <a:off x="10210800"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1" name="Freeform 986"/>
            <p:cNvSpPr>
              <a:spLocks/>
            </p:cNvSpPr>
            <p:nvPr/>
          </p:nvSpPr>
          <p:spPr bwMode="auto">
            <a:xfrm>
              <a:off x="10210800"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2" name="Freeform 987"/>
            <p:cNvSpPr>
              <a:spLocks/>
            </p:cNvSpPr>
            <p:nvPr/>
          </p:nvSpPr>
          <p:spPr bwMode="auto">
            <a:xfrm>
              <a:off x="10210800"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3" name="Freeform 988"/>
            <p:cNvSpPr>
              <a:spLocks/>
            </p:cNvSpPr>
            <p:nvPr/>
          </p:nvSpPr>
          <p:spPr bwMode="auto">
            <a:xfrm>
              <a:off x="10210800" y="624681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4" name="Freeform 989"/>
            <p:cNvSpPr>
              <a:spLocks/>
            </p:cNvSpPr>
            <p:nvPr/>
          </p:nvSpPr>
          <p:spPr bwMode="auto">
            <a:xfrm>
              <a:off x="10210800" y="620236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5" name="Rectangle 990"/>
            <p:cNvSpPr>
              <a:spLocks noChangeArrowheads="1"/>
            </p:cNvSpPr>
            <p:nvPr/>
          </p:nvSpPr>
          <p:spPr bwMode="auto">
            <a:xfrm>
              <a:off x="10210800" y="6421438"/>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6" name="Rectangle 991"/>
            <p:cNvSpPr>
              <a:spLocks noChangeArrowheads="1"/>
            </p:cNvSpPr>
            <p:nvPr/>
          </p:nvSpPr>
          <p:spPr bwMode="auto">
            <a:xfrm>
              <a:off x="10261600" y="6246813"/>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7" name="Rectangle 992"/>
            <p:cNvSpPr>
              <a:spLocks noChangeArrowheads="1"/>
            </p:cNvSpPr>
            <p:nvPr/>
          </p:nvSpPr>
          <p:spPr bwMode="auto">
            <a:xfrm>
              <a:off x="10261600" y="6161088"/>
              <a:ext cx="38100"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8" name="Rectangle 993"/>
            <p:cNvSpPr>
              <a:spLocks noChangeArrowheads="1"/>
            </p:cNvSpPr>
            <p:nvPr/>
          </p:nvSpPr>
          <p:spPr bwMode="auto">
            <a:xfrm>
              <a:off x="10261600" y="6289676"/>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99" name="Rectangle 994"/>
            <p:cNvSpPr>
              <a:spLocks noChangeArrowheads="1"/>
            </p:cNvSpPr>
            <p:nvPr/>
          </p:nvSpPr>
          <p:spPr bwMode="auto">
            <a:xfrm>
              <a:off x="10261600" y="637857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0" name="Rectangle 995"/>
            <p:cNvSpPr>
              <a:spLocks noChangeArrowheads="1"/>
            </p:cNvSpPr>
            <p:nvPr/>
          </p:nvSpPr>
          <p:spPr bwMode="auto">
            <a:xfrm>
              <a:off x="10261600" y="633412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1" name="Rectangle 996"/>
            <p:cNvSpPr>
              <a:spLocks noChangeArrowheads="1"/>
            </p:cNvSpPr>
            <p:nvPr/>
          </p:nvSpPr>
          <p:spPr bwMode="auto">
            <a:xfrm>
              <a:off x="10261600" y="6202363"/>
              <a:ext cx="38100"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2" name="Rectangle 997"/>
            <p:cNvSpPr>
              <a:spLocks noChangeArrowheads="1"/>
            </p:cNvSpPr>
            <p:nvPr/>
          </p:nvSpPr>
          <p:spPr bwMode="auto">
            <a:xfrm>
              <a:off x="10261600" y="6116638"/>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3" name="Rectangle 998"/>
            <p:cNvSpPr>
              <a:spLocks noChangeArrowheads="1"/>
            </p:cNvSpPr>
            <p:nvPr/>
          </p:nvSpPr>
          <p:spPr bwMode="auto">
            <a:xfrm>
              <a:off x="10261600" y="5984876"/>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4" name="Rectangle 999"/>
            <p:cNvSpPr>
              <a:spLocks noChangeArrowheads="1"/>
            </p:cNvSpPr>
            <p:nvPr/>
          </p:nvSpPr>
          <p:spPr bwMode="auto">
            <a:xfrm>
              <a:off x="10261600" y="5942013"/>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5" name="Rectangle 1000"/>
            <p:cNvSpPr>
              <a:spLocks noChangeArrowheads="1"/>
            </p:cNvSpPr>
            <p:nvPr/>
          </p:nvSpPr>
          <p:spPr bwMode="auto">
            <a:xfrm>
              <a:off x="10261600" y="602932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6" name="Rectangle 1001"/>
            <p:cNvSpPr>
              <a:spLocks noChangeArrowheads="1"/>
            </p:cNvSpPr>
            <p:nvPr/>
          </p:nvSpPr>
          <p:spPr bwMode="auto">
            <a:xfrm>
              <a:off x="10261600" y="607377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7" name="Freeform 1002"/>
            <p:cNvSpPr>
              <a:spLocks/>
            </p:cNvSpPr>
            <p:nvPr/>
          </p:nvSpPr>
          <p:spPr bwMode="auto">
            <a:xfrm>
              <a:off x="10261600" y="6421438"/>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8" name="Freeform 1003"/>
            <p:cNvSpPr>
              <a:spLocks/>
            </p:cNvSpPr>
            <p:nvPr/>
          </p:nvSpPr>
          <p:spPr bwMode="auto">
            <a:xfrm>
              <a:off x="10261600" y="63785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09" name="Freeform 1004"/>
            <p:cNvSpPr>
              <a:spLocks/>
            </p:cNvSpPr>
            <p:nvPr/>
          </p:nvSpPr>
          <p:spPr bwMode="auto">
            <a:xfrm>
              <a:off x="10261600" y="633412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0" name="Freeform 1005"/>
            <p:cNvSpPr>
              <a:spLocks/>
            </p:cNvSpPr>
            <p:nvPr/>
          </p:nvSpPr>
          <p:spPr bwMode="auto">
            <a:xfrm>
              <a:off x="10261600" y="62896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1" name="Freeform 1006"/>
            <p:cNvSpPr>
              <a:spLocks/>
            </p:cNvSpPr>
            <p:nvPr/>
          </p:nvSpPr>
          <p:spPr bwMode="auto">
            <a:xfrm>
              <a:off x="10261600" y="6246813"/>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2" name="Freeform 1007"/>
            <p:cNvSpPr>
              <a:spLocks/>
            </p:cNvSpPr>
            <p:nvPr/>
          </p:nvSpPr>
          <p:spPr bwMode="auto">
            <a:xfrm>
              <a:off x="10261600" y="6202363"/>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3" name="Freeform 1008"/>
            <p:cNvSpPr>
              <a:spLocks/>
            </p:cNvSpPr>
            <p:nvPr/>
          </p:nvSpPr>
          <p:spPr bwMode="auto">
            <a:xfrm>
              <a:off x="10261600" y="6161088"/>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4" name="Freeform 1009"/>
            <p:cNvSpPr>
              <a:spLocks/>
            </p:cNvSpPr>
            <p:nvPr/>
          </p:nvSpPr>
          <p:spPr bwMode="auto">
            <a:xfrm>
              <a:off x="10261600" y="6116638"/>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5" name="Freeform 1010"/>
            <p:cNvSpPr>
              <a:spLocks/>
            </p:cNvSpPr>
            <p:nvPr/>
          </p:nvSpPr>
          <p:spPr bwMode="auto">
            <a:xfrm>
              <a:off x="10261600" y="60737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6" name="Freeform 1011"/>
            <p:cNvSpPr>
              <a:spLocks/>
            </p:cNvSpPr>
            <p:nvPr/>
          </p:nvSpPr>
          <p:spPr bwMode="auto">
            <a:xfrm>
              <a:off x="10261600" y="602932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7" name="Freeform 1012"/>
            <p:cNvSpPr>
              <a:spLocks/>
            </p:cNvSpPr>
            <p:nvPr/>
          </p:nvSpPr>
          <p:spPr bwMode="auto">
            <a:xfrm>
              <a:off x="10261600" y="59848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8" name="Freeform 1013"/>
            <p:cNvSpPr>
              <a:spLocks/>
            </p:cNvSpPr>
            <p:nvPr/>
          </p:nvSpPr>
          <p:spPr bwMode="auto">
            <a:xfrm>
              <a:off x="10261600" y="5942013"/>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19" name="Rectangle 1014"/>
            <p:cNvSpPr>
              <a:spLocks noChangeArrowheads="1"/>
            </p:cNvSpPr>
            <p:nvPr/>
          </p:nvSpPr>
          <p:spPr bwMode="auto">
            <a:xfrm>
              <a:off x="10261600" y="6421438"/>
              <a:ext cx="38100"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0" name="Rectangle 1015"/>
            <p:cNvSpPr>
              <a:spLocks noChangeArrowheads="1"/>
            </p:cNvSpPr>
            <p:nvPr/>
          </p:nvSpPr>
          <p:spPr bwMode="auto">
            <a:xfrm>
              <a:off x="10315575" y="6202363"/>
              <a:ext cx="36512"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1" name="Rectangle 1016"/>
            <p:cNvSpPr>
              <a:spLocks noChangeArrowheads="1"/>
            </p:cNvSpPr>
            <p:nvPr/>
          </p:nvSpPr>
          <p:spPr bwMode="auto">
            <a:xfrm>
              <a:off x="10315575" y="6289676"/>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2" name="Rectangle 1017"/>
            <p:cNvSpPr>
              <a:spLocks noChangeArrowheads="1"/>
            </p:cNvSpPr>
            <p:nvPr/>
          </p:nvSpPr>
          <p:spPr bwMode="auto">
            <a:xfrm>
              <a:off x="10315575" y="6246813"/>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3" name="Rectangle 1018"/>
            <p:cNvSpPr>
              <a:spLocks noChangeArrowheads="1"/>
            </p:cNvSpPr>
            <p:nvPr/>
          </p:nvSpPr>
          <p:spPr bwMode="auto">
            <a:xfrm>
              <a:off x="10315575"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4" name="Rectangle 1019"/>
            <p:cNvSpPr>
              <a:spLocks noChangeArrowheads="1"/>
            </p:cNvSpPr>
            <p:nvPr/>
          </p:nvSpPr>
          <p:spPr bwMode="auto">
            <a:xfrm>
              <a:off x="10315575"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5" name="Rectangle 1020"/>
            <p:cNvSpPr>
              <a:spLocks noChangeArrowheads="1"/>
            </p:cNvSpPr>
            <p:nvPr/>
          </p:nvSpPr>
          <p:spPr bwMode="auto">
            <a:xfrm>
              <a:off x="10315575" y="6161088"/>
              <a:ext cx="36512"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6" name="Rectangle 1021"/>
            <p:cNvSpPr>
              <a:spLocks noChangeArrowheads="1"/>
            </p:cNvSpPr>
            <p:nvPr/>
          </p:nvSpPr>
          <p:spPr bwMode="auto">
            <a:xfrm>
              <a:off x="10315575" y="60293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7" name="Rectangle 1022"/>
            <p:cNvSpPr>
              <a:spLocks noChangeArrowheads="1"/>
            </p:cNvSpPr>
            <p:nvPr/>
          </p:nvSpPr>
          <p:spPr bwMode="auto">
            <a:xfrm>
              <a:off x="10315575" y="6116638"/>
              <a:ext cx="36512"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8" name="Rectangle 1023"/>
            <p:cNvSpPr>
              <a:spLocks noChangeArrowheads="1"/>
            </p:cNvSpPr>
            <p:nvPr/>
          </p:nvSpPr>
          <p:spPr bwMode="auto">
            <a:xfrm>
              <a:off x="10315575" y="60737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29" name="Freeform 1024"/>
            <p:cNvSpPr>
              <a:spLocks/>
            </p:cNvSpPr>
            <p:nvPr/>
          </p:nvSpPr>
          <p:spPr bwMode="auto">
            <a:xfrm>
              <a:off x="10315575" y="642143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0" name="Freeform 1025"/>
            <p:cNvSpPr>
              <a:spLocks/>
            </p:cNvSpPr>
            <p:nvPr/>
          </p:nvSpPr>
          <p:spPr bwMode="auto">
            <a:xfrm>
              <a:off x="10315575"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1" name="Freeform 1026"/>
            <p:cNvSpPr>
              <a:spLocks/>
            </p:cNvSpPr>
            <p:nvPr/>
          </p:nvSpPr>
          <p:spPr bwMode="auto">
            <a:xfrm>
              <a:off x="10315575"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2" name="Freeform 1027"/>
            <p:cNvSpPr>
              <a:spLocks/>
            </p:cNvSpPr>
            <p:nvPr/>
          </p:nvSpPr>
          <p:spPr bwMode="auto">
            <a:xfrm>
              <a:off x="10315575" y="62896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3" name="Freeform 1028"/>
            <p:cNvSpPr>
              <a:spLocks/>
            </p:cNvSpPr>
            <p:nvPr/>
          </p:nvSpPr>
          <p:spPr bwMode="auto">
            <a:xfrm>
              <a:off x="10315575" y="6246813"/>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4" name="Freeform 1029"/>
            <p:cNvSpPr>
              <a:spLocks/>
            </p:cNvSpPr>
            <p:nvPr/>
          </p:nvSpPr>
          <p:spPr bwMode="auto">
            <a:xfrm>
              <a:off x="10315575" y="6202363"/>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5" name="Freeform 1030"/>
            <p:cNvSpPr>
              <a:spLocks/>
            </p:cNvSpPr>
            <p:nvPr/>
          </p:nvSpPr>
          <p:spPr bwMode="auto">
            <a:xfrm>
              <a:off x="10315575" y="616108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6" name="Freeform 1031"/>
            <p:cNvSpPr>
              <a:spLocks/>
            </p:cNvSpPr>
            <p:nvPr/>
          </p:nvSpPr>
          <p:spPr bwMode="auto">
            <a:xfrm>
              <a:off x="10315575" y="611663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7" name="Freeform 1032"/>
            <p:cNvSpPr>
              <a:spLocks/>
            </p:cNvSpPr>
            <p:nvPr/>
          </p:nvSpPr>
          <p:spPr bwMode="auto">
            <a:xfrm>
              <a:off x="10315575" y="60737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8" name="Freeform 1033"/>
            <p:cNvSpPr>
              <a:spLocks/>
            </p:cNvSpPr>
            <p:nvPr/>
          </p:nvSpPr>
          <p:spPr bwMode="auto">
            <a:xfrm>
              <a:off x="10315575" y="60293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39" name="Rectangle 1034"/>
            <p:cNvSpPr>
              <a:spLocks noChangeArrowheads="1"/>
            </p:cNvSpPr>
            <p:nvPr/>
          </p:nvSpPr>
          <p:spPr bwMode="auto">
            <a:xfrm>
              <a:off x="10315575" y="6421438"/>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0" name="Rectangle 1035"/>
            <p:cNvSpPr>
              <a:spLocks noChangeArrowheads="1"/>
            </p:cNvSpPr>
            <p:nvPr/>
          </p:nvSpPr>
          <p:spPr bwMode="auto">
            <a:xfrm>
              <a:off x="10367963"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1" name="Rectangle 1036"/>
            <p:cNvSpPr>
              <a:spLocks noChangeArrowheads="1"/>
            </p:cNvSpPr>
            <p:nvPr/>
          </p:nvSpPr>
          <p:spPr bwMode="auto">
            <a:xfrm>
              <a:off x="10367963" y="6246813"/>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2" name="Rectangle 1037"/>
            <p:cNvSpPr>
              <a:spLocks noChangeArrowheads="1"/>
            </p:cNvSpPr>
            <p:nvPr/>
          </p:nvSpPr>
          <p:spPr bwMode="auto">
            <a:xfrm>
              <a:off x="10367963" y="6202363"/>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3" name="Rectangle 1038"/>
            <p:cNvSpPr>
              <a:spLocks noChangeArrowheads="1"/>
            </p:cNvSpPr>
            <p:nvPr/>
          </p:nvSpPr>
          <p:spPr bwMode="auto">
            <a:xfrm>
              <a:off x="10367963"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4" name="Rectangle 1039"/>
            <p:cNvSpPr>
              <a:spLocks noChangeArrowheads="1"/>
            </p:cNvSpPr>
            <p:nvPr/>
          </p:nvSpPr>
          <p:spPr bwMode="auto">
            <a:xfrm>
              <a:off x="10367963"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5" name="Freeform 1040"/>
            <p:cNvSpPr>
              <a:spLocks/>
            </p:cNvSpPr>
            <p:nvPr/>
          </p:nvSpPr>
          <p:spPr bwMode="auto">
            <a:xfrm>
              <a:off x="10367963" y="64214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6" name="Freeform 1041"/>
            <p:cNvSpPr>
              <a:spLocks/>
            </p:cNvSpPr>
            <p:nvPr/>
          </p:nvSpPr>
          <p:spPr bwMode="auto">
            <a:xfrm>
              <a:off x="10367963"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7" name="Freeform 1042"/>
            <p:cNvSpPr>
              <a:spLocks/>
            </p:cNvSpPr>
            <p:nvPr/>
          </p:nvSpPr>
          <p:spPr bwMode="auto">
            <a:xfrm>
              <a:off x="10367963"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8" name="Freeform 1043"/>
            <p:cNvSpPr>
              <a:spLocks/>
            </p:cNvSpPr>
            <p:nvPr/>
          </p:nvSpPr>
          <p:spPr bwMode="auto">
            <a:xfrm>
              <a:off x="10367963"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49" name="Freeform 1044"/>
            <p:cNvSpPr>
              <a:spLocks/>
            </p:cNvSpPr>
            <p:nvPr/>
          </p:nvSpPr>
          <p:spPr bwMode="auto">
            <a:xfrm>
              <a:off x="10367963" y="624681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0" name="Freeform 1045"/>
            <p:cNvSpPr>
              <a:spLocks/>
            </p:cNvSpPr>
            <p:nvPr/>
          </p:nvSpPr>
          <p:spPr bwMode="auto">
            <a:xfrm>
              <a:off x="10367963" y="620236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1" name="Rectangle 1046"/>
            <p:cNvSpPr>
              <a:spLocks noChangeArrowheads="1"/>
            </p:cNvSpPr>
            <p:nvPr/>
          </p:nvSpPr>
          <p:spPr bwMode="auto">
            <a:xfrm>
              <a:off x="10367963" y="6421438"/>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2" name="Rectangle 1047"/>
            <p:cNvSpPr>
              <a:spLocks noChangeArrowheads="1"/>
            </p:cNvSpPr>
            <p:nvPr/>
          </p:nvSpPr>
          <p:spPr bwMode="auto">
            <a:xfrm>
              <a:off x="10420350" y="633412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3" name="Rectangle 1048"/>
            <p:cNvSpPr>
              <a:spLocks noChangeArrowheads="1"/>
            </p:cNvSpPr>
            <p:nvPr/>
          </p:nvSpPr>
          <p:spPr bwMode="auto">
            <a:xfrm>
              <a:off x="10420350" y="6378576"/>
              <a:ext cx="36512"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4" name="Freeform 1049"/>
            <p:cNvSpPr>
              <a:spLocks/>
            </p:cNvSpPr>
            <p:nvPr/>
          </p:nvSpPr>
          <p:spPr bwMode="auto">
            <a:xfrm>
              <a:off x="10420350" y="6421438"/>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5" name="Freeform 1050"/>
            <p:cNvSpPr>
              <a:spLocks/>
            </p:cNvSpPr>
            <p:nvPr/>
          </p:nvSpPr>
          <p:spPr bwMode="auto">
            <a:xfrm>
              <a:off x="10420350" y="637857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6" name="Freeform 1051"/>
            <p:cNvSpPr>
              <a:spLocks/>
            </p:cNvSpPr>
            <p:nvPr/>
          </p:nvSpPr>
          <p:spPr bwMode="auto">
            <a:xfrm>
              <a:off x="10420350" y="6334126"/>
              <a:ext cx="36512" cy="0"/>
            </a:xfrm>
            <a:custGeom>
              <a:avLst/>
              <a:gdLst>
                <a:gd name="T0" fmla="*/ 23 w 23"/>
                <a:gd name="T1" fmla="*/ 0 w 23"/>
                <a:gd name="T2" fmla="*/ 23 w 23"/>
                <a:gd name="T3" fmla="*/ 23 w 23"/>
              </a:gdLst>
              <a:ahLst/>
              <a:cxnLst>
                <a:cxn ang="0">
                  <a:pos x="T0" y="0"/>
                </a:cxn>
                <a:cxn ang="0">
                  <a:pos x="T1" y="0"/>
                </a:cxn>
                <a:cxn ang="0">
                  <a:pos x="T2" y="0"/>
                </a:cxn>
                <a:cxn ang="0">
                  <a:pos x="T3" y="0"/>
                </a:cxn>
              </a:cxnLst>
              <a:rect l="0" t="0" r="r" b="b"/>
              <a:pathLst>
                <a:path w="23">
                  <a:moveTo>
                    <a:pt x="23" y="0"/>
                  </a:moveTo>
                  <a:lnTo>
                    <a:pt x="0" y="0"/>
                  </a:lnTo>
                  <a:lnTo>
                    <a:pt x="23" y="0"/>
                  </a:lnTo>
                  <a:lnTo>
                    <a:pt x="23"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7" name="Rectangle 1052"/>
            <p:cNvSpPr>
              <a:spLocks noChangeArrowheads="1"/>
            </p:cNvSpPr>
            <p:nvPr/>
          </p:nvSpPr>
          <p:spPr bwMode="auto">
            <a:xfrm>
              <a:off x="10420350" y="6421438"/>
              <a:ext cx="36512"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8" name="Rectangle 1053"/>
            <p:cNvSpPr>
              <a:spLocks noChangeArrowheads="1"/>
            </p:cNvSpPr>
            <p:nvPr/>
          </p:nvSpPr>
          <p:spPr bwMode="auto">
            <a:xfrm>
              <a:off x="10472738" y="6246813"/>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59" name="Rectangle 1054"/>
            <p:cNvSpPr>
              <a:spLocks noChangeArrowheads="1"/>
            </p:cNvSpPr>
            <p:nvPr/>
          </p:nvSpPr>
          <p:spPr bwMode="auto">
            <a:xfrm>
              <a:off x="10472738" y="6202363"/>
              <a:ext cx="38100"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0" name="Rectangle 1055"/>
            <p:cNvSpPr>
              <a:spLocks noChangeArrowheads="1"/>
            </p:cNvSpPr>
            <p:nvPr/>
          </p:nvSpPr>
          <p:spPr bwMode="auto">
            <a:xfrm>
              <a:off x="10472738" y="6289676"/>
              <a:ext cx="38100"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1" name="Rectangle 1056"/>
            <p:cNvSpPr>
              <a:spLocks noChangeArrowheads="1"/>
            </p:cNvSpPr>
            <p:nvPr/>
          </p:nvSpPr>
          <p:spPr bwMode="auto">
            <a:xfrm>
              <a:off x="10472738" y="633412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2" name="Rectangle 1057"/>
            <p:cNvSpPr>
              <a:spLocks noChangeArrowheads="1"/>
            </p:cNvSpPr>
            <p:nvPr/>
          </p:nvSpPr>
          <p:spPr bwMode="auto">
            <a:xfrm>
              <a:off x="10472738" y="6378576"/>
              <a:ext cx="38100"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3" name="Rectangle 1058"/>
            <p:cNvSpPr>
              <a:spLocks noChangeArrowheads="1"/>
            </p:cNvSpPr>
            <p:nvPr/>
          </p:nvSpPr>
          <p:spPr bwMode="auto">
            <a:xfrm>
              <a:off x="10472738" y="6161088"/>
              <a:ext cx="38100"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4" name="Freeform 1059"/>
            <p:cNvSpPr>
              <a:spLocks/>
            </p:cNvSpPr>
            <p:nvPr/>
          </p:nvSpPr>
          <p:spPr bwMode="auto">
            <a:xfrm>
              <a:off x="10472738" y="6421438"/>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5" name="Freeform 1060"/>
            <p:cNvSpPr>
              <a:spLocks/>
            </p:cNvSpPr>
            <p:nvPr/>
          </p:nvSpPr>
          <p:spPr bwMode="auto">
            <a:xfrm>
              <a:off x="10472738" y="63785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6" name="Freeform 1061"/>
            <p:cNvSpPr>
              <a:spLocks/>
            </p:cNvSpPr>
            <p:nvPr/>
          </p:nvSpPr>
          <p:spPr bwMode="auto">
            <a:xfrm>
              <a:off x="10472738" y="633412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7" name="Freeform 1062"/>
            <p:cNvSpPr>
              <a:spLocks/>
            </p:cNvSpPr>
            <p:nvPr/>
          </p:nvSpPr>
          <p:spPr bwMode="auto">
            <a:xfrm>
              <a:off x="10472738" y="6289676"/>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8" name="Freeform 1063"/>
            <p:cNvSpPr>
              <a:spLocks/>
            </p:cNvSpPr>
            <p:nvPr/>
          </p:nvSpPr>
          <p:spPr bwMode="auto">
            <a:xfrm>
              <a:off x="10472738" y="6246813"/>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69" name="Freeform 1064"/>
            <p:cNvSpPr>
              <a:spLocks/>
            </p:cNvSpPr>
            <p:nvPr/>
          </p:nvSpPr>
          <p:spPr bwMode="auto">
            <a:xfrm>
              <a:off x="10472738" y="6202363"/>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0" name="Freeform 1065"/>
            <p:cNvSpPr>
              <a:spLocks/>
            </p:cNvSpPr>
            <p:nvPr/>
          </p:nvSpPr>
          <p:spPr bwMode="auto">
            <a:xfrm>
              <a:off x="10472738" y="6161088"/>
              <a:ext cx="38100" cy="0"/>
            </a:xfrm>
            <a:custGeom>
              <a:avLst/>
              <a:gdLst>
                <a:gd name="T0" fmla="*/ 24 w 24"/>
                <a:gd name="T1" fmla="*/ 0 w 24"/>
                <a:gd name="T2" fmla="*/ 24 w 24"/>
                <a:gd name="T3" fmla="*/ 24 w 24"/>
              </a:gdLst>
              <a:ahLst/>
              <a:cxnLst>
                <a:cxn ang="0">
                  <a:pos x="T0" y="0"/>
                </a:cxn>
                <a:cxn ang="0">
                  <a:pos x="T1" y="0"/>
                </a:cxn>
                <a:cxn ang="0">
                  <a:pos x="T2" y="0"/>
                </a:cxn>
                <a:cxn ang="0">
                  <a:pos x="T3" y="0"/>
                </a:cxn>
              </a:cxnLst>
              <a:rect l="0" t="0" r="r" b="b"/>
              <a:pathLst>
                <a:path w="24">
                  <a:moveTo>
                    <a:pt x="24" y="0"/>
                  </a:moveTo>
                  <a:lnTo>
                    <a:pt x="0" y="0"/>
                  </a:lnTo>
                  <a:lnTo>
                    <a:pt x="24" y="0"/>
                  </a:lnTo>
                  <a:lnTo>
                    <a:pt x="24"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1" name="Rectangle 1066"/>
            <p:cNvSpPr>
              <a:spLocks noChangeArrowheads="1"/>
            </p:cNvSpPr>
            <p:nvPr/>
          </p:nvSpPr>
          <p:spPr bwMode="auto">
            <a:xfrm>
              <a:off x="10472738" y="6421438"/>
              <a:ext cx="38100"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2" name="Rectangle 1067"/>
            <p:cNvSpPr>
              <a:spLocks noChangeArrowheads="1"/>
            </p:cNvSpPr>
            <p:nvPr/>
          </p:nvSpPr>
          <p:spPr bwMode="auto">
            <a:xfrm>
              <a:off x="10526713" y="63341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3" name="Rectangle 1068"/>
            <p:cNvSpPr>
              <a:spLocks noChangeArrowheads="1"/>
            </p:cNvSpPr>
            <p:nvPr/>
          </p:nvSpPr>
          <p:spPr bwMode="auto">
            <a:xfrm>
              <a:off x="10526713" y="6289676"/>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4" name="Rectangle 1069"/>
            <p:cNvSpPr>
              <a:spLocks noChangeArrowheads="1"/>
            </p:cNvSpPr>
            <p:nvPr/>
          </p:nvSpPr>
          <p:spPr bwMode="auto">
            <a:xfrm>
              <a:off x="10526713" y="63785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5" name="Rectangle 1070"/>
            <p:cNvSpPr>
              <a:spLocks noChangeArrowheads="1"/>
            </p:cNvSpPr>
            <p:nvPr/>
          </p:nvSpPr>
          <p:spPr bwMode="auto">
            <a:xfrm>
              <a:off x="10526713" y="6246813"/>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6" name="Rectangle 1071"/>
            <p:cNvSpPr>
              <a:spLocks noChangeArrowheads="1"/>
            </p:cNvSpPr>
            <p:nvPr/>
          </p:nvSpPr>
          <p:spPr bwMode="auto">
            <a:xfrm>
              <a:off x="10526713" y="6202363"/>
              <a:ext cx="34925" cy="31750"/>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7" name="Rectangle 1072"/>
            <p:cNvSpPr>
              <a:spLocks noChangeArrowheads="1"/>
            </p:cNvSpPr>
            <p:nvPr/>
          </p:nvSpPr>
          <p:spPr bwMode="auto">
            <a:xfrm>
              <a:off x="10526713" y="6161088"/>
              <a:ext cx="34925" cy="269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8" name="Rectangle 1073"/>
            <p:cNvSpPr>
              <a:spLocks noChangeArrowheads="1"/>
            </p:cNvSpPr>
            <p:nvPr/>
          </p:nvSpPr>
          <p:spPr bwMode="auto">
            <a:xfrm>
              <a:off x="10526713" y="607377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79" name="Rectangle 1074"/>
            <p:cNvSpPr>
              <a:spLocks noChangeArrowheads="1"/>
            </p:cNvSpPr>
            <p:nvPr/>
          </p:nvSpPr>
          <p:spPr bwMode="auto">
            <a:xfrm>
              <a:off x="10526713" y="6029326"/>
              <a:ext cx="34925" cy="2857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0" name="Rectangle 1075"/>
            <p:cNvSpPr>
              <a:spLocks noChangeArrowheads="1"/>
            </p:cNvSpPr>
            <p:nvPr/>
          </p:nvSpPr>
          <p:spPr bwMode="auto">
            <a:xfrm>
              <a:off x="10526713" y="6116638"/>
              <a:ext cx="34925" cy="3016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1" name="Freeform 1076"/>
            <p:cNvSpPr>
              <a:spLocks/>
            </p:cNvSpPr>
            <p:nvPr/>
          </p:nvSpPr>
          <p:spPr bwMode="auto">
            <a:xfrm>
              <a:off x="10526713" y="64214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2" name="Freeform 1077"/>
            <p:cNvSpPr>
              <a:spLocks/>
            </p:cNvSpPr>
            <p:nvPr/>
          </p:nvSpPr>
          <p:spPr bwMode="auto">
            <a:xfrm>
              <a:off x="10526713" y="63785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3" name="Freeform 1078"/>
            <p:cNvSpPr>
              <a:spLocks/>
            </p:cNvSpPr>
            <p:nvPr/>
          </p:nvSpPr>
          <p:spPr bwMode="auto">
            <a:xfrm>
              <a:off x="10526713" y="633412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4" name="Freeform 1079"/>
            <p:cNvSpPr>
              <a:spLocks/>
            </p:cNvSpPr>
            <p:nvPr/>
          </p:nvSpPr>
          <p:spPr bwMode="auto">
            <a:xfrm>
              <a:off x="10526713" y="62896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5" name="Freeform 1080"/>
            <p:cNvSpPr>
              <a:spLocks/>
            </p:cNvSpPr>
            <p:nvPr/>
          </p:nvSpPr>
          <p:spPr bwMode="auto">
            <a:xfrm>
              <a:off x="10526713" y="624681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6" name="Freeform 1081"/>
            <p:cNvSpPr>
              <a:spLocks/>
            </p:cNvSpPr>
            <p:nvPr/>
          </p:nvSpPr>
          <p:spPr bwMode="auto">
            <a:xfrm>
              <a:off x="10526713" y="6202363"/>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7" name="Freeform 1082"/>
            <p:cNvSpPr>
              <a:spLocks/>
            </p:cNvSpPr>
            <p:nvPr/>
          </p:nvSpPr>
          <p:spPr bwMode="auto">
            <a:xfrm>
              <a:off x="10526713" y="616108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8" name="Freeform 1083"/>
            <p:cNvSpPr>
              <a:spLocks/>
            </p:cNvSpPr>
            <p:nvPr/>
          </p:nvSpPr>
          <p:spPr bwMode="auto">
            <a:xfrm>
              <a:off x="10526713" y="6116638"/>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89" name="Freeform 1084"/>
            <p:cNvSpPr>
              <a:spLocks/>
            </p:cNvSpPr>
            <p:nvPr/>
          </p:nvSpPr>
          <p:spPr bwMode="auto">
            <a:xfrm>
              <a:off x="10526713" y="6073776"/>
              <a:ext cx="34925" cy="0"/>
            </a:xfrm>
            <a:custGeom>
              <a:avLst/>
              <a:gdLst>
                <a:gd name="T0" fmla="*/ 22 w 22"/>
                <a:gd name="T1" fmla="*/ 0 w 22"/>
                <a:gd name="T2" fmla="*/ 22 w 22"/>
                <a:gd name="T3" fmla="*/ 22 w 22"/>
              </a:gdLst>
              <a:ahLst/>
              <a:cxnLst>
                <a:cxn ang="0">
                  <a:pos x="T0" y="0"/>
                </a:cxn>
                <a:cxn ang="0">
                  <a:pos x="T1" y="0"/>
                </a:cxn>
                <a:cxn ang="0">
                  <a:pos x="T2" y="0"/>
                </a:cxn>
                <a:cxn ang="0">
                  <a:pos x="T3" y="0"/>
                </a:cxn>
              </a:cxnLst>
              <a:rect l="0" t="0" r="r" b="b"/>
              <a:pathLst>
                <a:path w="22">
                  <a:moveTo>
                    <a:pt x="22" y="0"/>
                  </a:moveTo>
                  <a:lnTo>
                    <a:pt x="0" y="0"/>
                  </a:lnTo>
                  <a:lnTo>
                    <a:pt x="22" y="0"/>
                  </a:lnTo>
                  <a:lnTo>
                    <a:pt x="22" y="0"/>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90" name="Freeform 1085"/>
            <p:cNvSpPr>
              <a:spLocks/>
            </p:cNvSpPr>
            <p:nvPr/>
          </p:nvSpPr>
          <p:spPr bwMode="auto">
            <a:xfrm>
              <a:off x="10526713" y="6029326"/>
              <a:ext cx="23812" cy="0"/>
            </a:xfrm>
            <a:custGeom>
              <a:avLst/>
              <a:gdLst>
                <a:gd name="T0" fmla="*/ 10 w 10"/>
                <a:gd name="T1" fmla="*/ 0 w 10"/>
                <a:gd name="T2" fmla="*/ 10 w 10"/>
              </a:gdLst>
              <a:ahLst/>
              <a:cxnLst>
                <a:cxn ang="0">
                  <a:pos x="T0" y="0"/>
                </a:cxn>
                <a:cxn ang="0">
                  <a:pos x="T1" y="0"/>
                </a:cxn>
                <a:cxn ang="0">
                  <a:pos x="T2" y="0"/>
                </a:cxn>
              </a:cxnLst>
              <a:rect l="0" t="0" r="r" b="b"/>
              <a:pathLst>
                <a:path w="10">
                  <a:moveTo>
                    <a:pt x="10" y="0"/>
                  </a:moveTo>
                  <a:cubicBezTo>
                    <a:pt x="6" y="0"/>
                    <a:pt x="3" y="0"/>
                    <a:pt x="0" y="0"/>
                  </a:cubicBezTo>
                  <a:cubicBezTo>
                    <a:pt x="3" y="0"/>
                    <a:pt x="6" y="0"/>
                    <a:pt x="10" y="0"/>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491" name="Rectangle 1086"/>
            <p:cNvSpPr>
              <a:spLocks noChangeArrowheads="1"/>
            </p:cNvSpPr>
            <p:nvPr/>
          </p:nvSpPr>
          <p:spPr bwMode="auto">
            <a:xfrm>
              <a:off x="10526713" y="6421438"/>
              <a:ext cx="34925" cy="142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3028" name="Group 3027"/>
          <p:cNvGrpSpPr/>
          <p:nvPr/>
        </p:nvGrpSpPr>
        <p:grpSpPr>
          <a:xfrm>
            <a:off x="7925116" y="895350"/>
            <a:ext cx="170818" cy="1822871"/>
            <a:chOff x="9323387" y="3158066"/>
            <a:chExt cx="111125" cy="1185863"/>
          </a:xfrm>
        </p:grpSpPr>
        <p:sp>
          <p:nvSpPr>
            <p:cNvPr id="1172" name="Freeform 328"/>
            <p:cNvSpPr>
              <a:spLocks noEditPoints="1"/>
            </p:cNvSpPr>
            <p:nvPr/>
          </p:nvSpPr>
          <p:spPr bwMode="auto">
            <a:xfrm>
              <a:off x="9323387" y="3158066"/>
              <a:ext cx="111125" cy="1185863"/>
            </a:xfrm>
            <a:custGeom>
              <a:avLst/>
              <a:gdLst>
                <a:gd name="T0" fmla="*/ 70 w 70"/>
                <a:gd name="T1" fmla="*/ 747 h 747"/>
                <a:gd name="T2" fmla="*/ 0 w 70"/>
                <a:gd name="T3" fmla="*/ 747 h 747"/>
                <a:gd name="T4" fmla="*/ 0 w 70"/>
                <a:gd name="T5" fmla="*/ 0 h 747"/>
                <a:gd name="T6" fmla="*/ 70 w 70"/>
                <a:gd name="T7" fmla="*/ 0 h 747"/>
                <a:gd name="T8" fmla="*/ 70 w 70"/>
                <a:gd name="T9" fmla="*/ 747 h 747"/>
                <a:gd name="T10" fmla="*/ 5 w 70"/>
                <a:gd name="T11" fmla="*/ 742 h 747"/>
                <a:gd name="T12" fmla="*/ 64 w 70"/>
                <a:gd name="T13" fmla="*/ 742 h 747"/>
                <a:gd name="T14" fmla="*/ 64 w 70"/>
                <a:gd name="T15" fmla="*/ 6 h 747"/>
                <a:gd name="T16" fmla="*/ 5 w 70"/>
                <a:gd name="T17" fmla="*/ 6 h 747"/>
                <a:gd name="T18" fmla="*/ 5 w 70"/>
                <a:gd name="T19" fmla="*/ 74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47">
                  <a:moveTo>
                    <a:pt x="70" y="747"/>
                  </a:moveTo>
                  <a:lnTo>
                    <a:pt x="0" y="747"/>
                  </a:lnTo>
                  <a:lnTo>
                    <a:pt x="0" y="0"/>
                  </a:lnTo>
                  <a:lnTo>
                    <a:pt x="70" y="0"/>
                  </a:lnTo>
                  <a:lnTo>
                    <a:pt x="70" y="747"/>
                  </a:lnTo>
                  <a:close/>
                  <a:moveTo>
                    <a:pt x="5" y="742"/>
                  </a:moveTo>
                  <a:lnTo>
                    <a:pt x="64" y="742"/>
                  </a:lnTo>
                  <a:lnTo>
                    <a:pt x="64" y="6"/>
                  </a:lnTo>
                  <a:lnTo>
                    <a:pt x="5" y="6"/>
                  </a:lnTo>
                  <a:lnTo>
                    <a:pt x="5" y="742"/>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73" name="Rectangle 329"/>
            <p:cNvSpPr>
              <a:spLocks noChangeArrowheads="1"/>
            </p:cNvSpPr>
            <p:nvPr/>
          </p:nvSpPr>
          <p:spPr bwMode="auto">
            <a:xfrm>
              <a:off x="9336088" y="3326341"/>
              <a:ext cx="84138" cy="100488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3038" name="Group 3037"/>
          <p:cNvGrpSpPr/>
          <p:nvPr/>
        </p:nvGrpSpPr>
        <p:grpSpPr>
          <a:xfrm>
            <a:off x="8305800" y="2283863"/>
            <a:ext cx="475988" cy="565547"/>
            <a:chOff x="11276013" y="5770563"/>
            <a:chExt cx="911225" cy="1082674"/>
          </a:xfrm>
        </p:grpSpPr>
        <p:sp>
          <p:nvSpPr>
            <p:cNvPr id="3035" name="Freeform 1090"/>
            <p:cNvSpPr>
              <a:spLocks noEditPoints="1"/>
            </p:cNvSpPr>
            <p:nvPr/>
          </p:nvSpPr>
          <p:spPr bwMode="auto">
            <a:xfrm>
              <a:off x="11276013" y="6527800"/>
              <a:ext cx="911225" cy="325437"/>
            </a:xfrm>
            <a:custGeom>
              <a:avLst/>
              <a:gdLst>
                <a:gd name="T0" fmla="*/ 196 w 240"/>
                <a:gd name="T1" fmla="*/ 86 h 86"/>
                <a:gd name="T2" fmla="*/ 44 w 240"/>
                <a:gd name="T3" fmla="*/ 86 h 86"/>
                <a:gd name="T4" fmla="*/ 0 w 240"/>
                <a:gd name="T5" fmla="*/ 43 h 86"/>
                <a:gd name="T6" fmla="*/ 44 w 240"/>
                <a:gd name="T7" fmla="*/ 0 h 86"/>
                <a:gd name="T8" fmla="*/ 196 w 240"/>
                <a:gd name="T9" fmla="*/ 0 h 86"/>
                <a:gd name="T10" fmla="*/ 240 w 240"/>
                <a:gd name="T11" fmla="*/ 43 h 86"/>
                <a:gd name="T12" fmla="*/ 196 w 240"/>
                <a:gd name="T13" fmla="*/ 86 h 86"/>
                <a:gd name="T14" fmla="*/ 44 w 240"/>
                <a:gd name="T15" fmla="*/ 4 h 86"/>
                <a:gd name="T16" fmla="*/ 4 w 240"/>
                <a:gd name="T17" fmla="*/ 43 h 86"/>
                <a:gd name="T18" fmla="*/ 44 w 240"/>
                <a:gd name="T19" fmla="*/ 82 h 86"/>
                <a:gd name="T20" fmla="*/ 196 w 240"/>
                <a:gd name="T21" fmla="*/ 82 h 86"/>
                <a:gd name="T22" fmla="*/ 235 w 240"/>
                <a:gd name="T23" fmla="*/ 43 h 86"/>
                <a:gd name="T24" fmla="*/ 196 w 240"/>
                <a:gd name="T25" fmla="*/ 4 h 86"/>
                <a:gd name="T26" fmla="*/ 44 w 240"/>
                <a:gd name="T27"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86">
                  <a:moveTo>
                    <a:pt x="196" y="86"/>
                  </a:moveTo>
                  <a:cubicBezTo>
                    <a:pt x="44" y="86"/>
                    <a:pt x="44" y="86"/>
                    <a:pt x="44" y="86"/>
                  </a:cubicBezTo>
                  <a:cubicBezTo>
                    <a:pt x="20" y="86"/>
                    <a:pt x="0" y="67"/>
                    <a:pt x="0" y="43"/>
                  </a:cubicBezTo>
                  <a:cubicBezTo>
                    <a:pt x="0" y="19"/>
                    <a:pt x="20" y="0"/>
                    <a:pt x="44" y="0"/>
                  </a:cubicBezTo>
                  <a:cubicBezTo>
                    <a:pt x="196" y="0"/>
                    <a:pt x="196" y="0"/>
                    <a:pt x="196" y="0"/>
                  </a:cubicBezTo>
                  <a:cubicBezTo>
                    <a:pt x="220" y="0"/>
                    <a:pt x="240" y="19"/>
                    <a:pt x="240" y="43"/>
                  </a:cubicBezTo>
                  <a:cubicBezTo>
                    <a:pt x="240" y="67"/>
                    <a:pt x="220" y="86"/>
                    <a:pt x="196" y="86"/>
                  </a:cubicBezTo>
                  <a:close/>
                  <a:moveTo>
                    <a:pt x="44" y="4"/>
                  </a:moveTo>
                  <a:cubicBezTo>
                    <a:pt x="22" y="4"/>
                    <a:pt x="4" y="22"/>
                    <a:pt x="4" y="43"/>
                  </a:cubicBezTo>
                  <a:cubicBezTo>
                    <a:pt x="4" y="65"/>
                    <a:pt x="22" y="82"/>
                    <a:pt x="44" y="82"/>
                  </a:cubicBezTo>
                  <a:cubicBezTo>
                    <a:pt x="196" y="82"/>
                    <a:pt x="196" y="82"/>
                    <a:pt x="196" y="82"/>
                  </a:cubicBezTo>
                  <a:cubicBezTo>
                    <a:pt x="218" y="82"/>
                    <a:pt x="235" y="65"/>
                    <a:pt x="235" y="43"/>
                  </a:cubicBezTo>
                  <a:cubicBezTo>
                    <a:pt x="235" y="22"/>
                    <a:pt x="218" y="4"/>
                    <a:pt x="196" y="4"/>
                  </a:cubicBezTo>
                  <a:lnTo>
                    <a:pt x="44"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36" name="Freeform 1091"/>
            <p:cNvSpPr>
              <a:spLocks noEditPoints="1"/>
            </p:cNvSpPr>
            <p:nvPr/>
          </p:nvSpPr>
          <p:spPr bwMode="auto">
            <a:xfrm>
              <a:off x="11276013" y="6149975"/>
              <a:ext cx="911225" cy="325437"/>
            </a:xfrm>
            <a:custGeom>
              <a:avLst/>
              <a:gdLst>
                <a:gd name="T0" fmla="*/ 196 w 240"/>
                <a:gd name="T1" fmla="*/ 86 h 86"/>
                <a:gd name="T2" fmla="*/ 44 w 240"/>
                <a:gd name="T3" fmla="*/ 86 h 86"/>
                <a:gd name="T4" fmla="*/ 0 w 240"/>
                <a:gd name="T5" fmla="*/ 43 h 86"/>
                <a:gd name="T6" fmla="*/ 44 w 240"/>
                <a:gd name="T7" fmla="*/ 0 h 86"/>
                <a:gd name="T8" fmla="*/ 196 w 240"/>
                <a:gd name="T9" fmla="*/ 0 h 86"/>
                <a:gd name="T10" fmla="*/ 240 w 240"/>
                <a:gd name="T11" fmla="*/ 43 h 86"/>
                <a:gd name="T12" fmla="*/ 196 w 240"/>
                <a:gd name="T13" fmla="*/ 86 h 86"/>
                <a:gd name="T14" fmla="*/ 44 w 240"/>
                <a:gd name="T15" fmla="*/ 4 h 86"/>
                <a:gd name="T16" fmla="*/ 4 w 240"/>
                <a:gd name="T17" fmla="*/ 43 h 86"/>
                <a:gd name="T18" fmla="*/ 44 w 240"/>
                <a:gd name="T19" fmla="*/ 82 h 86"/>
                <a:gd name="T20" fmla="*/ 196 w 240"/>
                <a:gd name="T21" fmla="*/ 82 h 86"/>
                <a:gd name="T22" fmla="*/ 235 w 240"/>
                <a:gd name="T23" fmla="*/ 43 h 86"/>
                <a:gd name="T24" fmla="*/ 196 w 240"/>
                <a:gd name="T25" fmla="*/ 4 h 86"/>
                <a:gd name="T26" fmla="*/ 44 w 240"/>
                <a:gd name="T27"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86">
                  <a:moveTo>
                    <a:pt x="196" y="86"/>
                  </a:moveTo>
                  <a:cubicBezTo>
                    <a:pt x="44" y="86"/>
                    <a:pt x="44" y="86"/>
                    <a:pt x="44" y="86"/>
                  </a:cubicBezTo>
                  <a:cubicBezTo>
                    <a:pt x="20" y="86"/>
                    <a:pt x="0" y="67"/>
                    <a:pt x="0" y="43"/>
                  </a:cubicBezTo>
                  <a:cubicBezTo>
                    <a:pt x="0" y="19"/>
                    <a:pt x="20" y="0"/>
                    <a:pt x="44" y="0"/>
                  </a:cubicBezTo>
                  <a:cubicBezTo>
                    <a:pt x="196" y="0"/>
                    <a:pt x="196" y="0"/>
                    <a:pt x="196" y="0"/>
                  </a:cubicBezTo>
                  <a:cubicBezTo>
                    <a:pt x="220" y="0"/>
                    <a:pt x="240" y="19"/>
                    <a:pt x="240" y="43"/>
                  </a:cubicBezTo>
                  <a:cubicBezTo>
                    <a:pt x="240" y="67"/>
                    <a:pt x="220" y="86"/>
                    <a:pt x="196" y="86"/>
                  </a:cubicBezTo>
                  <a:close/>
                  <a:moveTo>
                    <a:pt x="44" y="4"/>
                  </a:moveTo>
                  <a:cubicBezTo>
                    <a:pt x="22" y="4"/>
                    <a:pt x="4" y="22"/>
                    <a:pt x="4" y="43"/>
                  </a:cubicBezTo>
                  <a:cubicBezTo>
                    <a:pt x="4" y="65"/>
                    <a:pt x="22" y="82"/>
                    <a:pt x="44" y="82"/>
                  </a:cubicBezTo>
                  <a:cubicBezTo>
                    <a:pt x="196" y="82"/>
                    <a:pt x="196" y="82"/>
                    <a:pt x="196" y="82"/>
                  </a:cubicBezTo>
                  <a:cubicBezTo>
                    <a:pt x="218" y="82"/>
                    <a:pt x="235" y="65"/>
                    <a:pt x="235" y="43"/>
                  </a:cubicBezTo>
                  <a:cubicBezTo>
                    <a:pt x="235" y="22"/>
                    <a:pt x="218" y="4"/>
                    <a:pt x="196" y="4"/>
                  </a:cubicBezTo>
                  <a:lnTo>
                    <a:pt x="44"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037" name="Freeform 1092"/>
            <p:cNvSpPr>
              <a:spLocks noEditPoints="1"/>
            </p:cNvSpPr>
            <p:nvPr/>
          </p:nvSpPr>
          <p:spPr bwMode="auto">
            <a:xfrm>
              <a:off x="11276013" y="5770563"/>
              <a:ext cx="911225" cy="325437"/>
            </a:xfrm>
            <a:custGeom>
              <a:avLst/>
              <a:gdLst>
                <a:gd name="T0" fmla="*/ 196 w 240"/>
                <a:gd name="T1" fmla="*/ 86 h 86"/>
                <a:gd name="T2" fmla="*/ 44 w 240"/>
                <a:gd name="T3" fmla="*/ 86 h 86"/>
                <a:gd name="T4" fmla="*/ 0 w 240"/>
                <a:gd name="T5" fmla="*/ 43 h 86"/>
                <a:gd name="T6" fmla="*/ 44 w 240"/>
                <a:gd name="T7" fmla="*/ 0 h 86"/>
                <a:gd name="T8" fmla="*/ 196 w 240"/>
                <a:gd name="T9" fmla="*/ 0 h 86"/>
                <a:gd name="T10" fmla="*/ 240 w 240"/>
                <a:gd name="T11" fmla="*/ 43 h 86"/>
                <a:gd name="T12" fmla="*/ 196 w 240"/>
                <a:gd name="T13" fmla="*/ 86 h 86"/>
                <a:gd name="T14" fmla="*/ 44 w 240"/>
                <a:gd name="T15" fmla="*/ 4 h 86"/>
                <a:gd name="T16" fmla="*/ 4 w 240"/>
                <a:gd name="T17" fmla="*/ 43 h 86"/>
                <a:gd name="T18" fmla="*/ 44 w 240"/>
                <a:gd name="T19" fmla="*/ 82 h 86"/>
                <a:gd name="T20" fmla="*/ 196 w 240"/>
                <a:gd name="T21" fmla="*/ 82 h 86"/>
                <a:gd name="T22" fmla="*/ 235 w 240"/>
                <a:gd name="T23" fmla="*/ 43 h 86"/>
                <a:gd name="T24" fmla="*/ 196 w 240"/>
                <a:gd name="T25" fmla="*/ 4 h 86"/>
                <a:gd name="T26" fmla="*/ 44 w 240"/>
                <a:gd name="T27"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86">
                  <a:moveTo>
                    <a:pt x="196" y="86"/>
                  </a:moveTo>
                  <a:cubicBezTo>
                    <a:pt x="44" y="86"/>
                    <a:pt x="44" y="86"/>
                    <a:pt x="44" y="86"/>
                  </a:cubicBezTo>
                  <a:cubicBezTo>
                    <a:pt x="20" y="86"/>
                    <a:pt x="0" y="67"/>
                    <a:pt x="0" y="43"/>
                  </a:cubicBezTo>
                  <a:cubicBezTo>
                    <a:pt x="0" y="19"/>
                    <a:pt x="20" y="0"/>
                    <a:pt x="44" y="0"/>
                  </a:cubicBezTo>
                  <a:cubicBezTo>
                    <a:pt x="196" y="0"/>
                    <a:pt x="196" y="0"/>
                    <a:pt x="196" y="0"/>
                  </a:cubicBezTo>
                  <a:cubicBezTo>
                    <a:pt x="220" y="0"/>
                    <a:pt x="240" y="19"/>
                    <a:pt x="240" y="43"/>
                  </a:cubicBezTo>
                  <a:cubicBezTo>
                    <a:pt x="240" y="67"/>
                    <a:pt x="220" y="86"/>
                    <a:pt x="196" y="86"/>
                  </a:cubicBezTo>
                  <a:close/>
                  <a:moveTo>
                    <a:pt x="44" y="4"/>
                  </a:moveTo>
                  <a:cubicBezTo>
                    <a:pt x="22" y="4"/>
                    <a:pt x="4" y="21"/>
                    <a:pt x="4" y="43"/>
                  </a:cubicBezTo>
                  <a:cubicBezTo>
                    <a:pt x="4" y="65"/>
                    <a:pt x="22" y="82"/>
                    <a:pt x="44" y="82"/>
                  </a:cubicBezTo>
                  <a:cubicBezTo>
                    <a:pt x="196" y="82"/>
                    <a:pt x="196" y="82"/>
                    <a:pt x="196" y="82"/>
                  </a:cubicBezTo>
                  <a:cubicBezTo>
                    <a:pt x="218" y="82"/>
                    <a:pt x="235" y="65"/>
                    <a:pt x="235" y="43"/>
                  </a:cubicBezTo>
                  <a:cubicBezTo>
                    <a:pt x="235" y="21"/>
                    <a:pt x="218" y="4"/>
                    <a:pt x="196" y="4"/>
                  </a:cubicBezTo>
                  <a:lnTo>
                    <a:pt x="44" y="4"/>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52" name="Rectangle 1251"/>
          <p:cNvSpPr/>
          <p:nvPr/>
        </p:nvSpPr>
        <p:spPr>
          <a:xfrm>
            <a:off x="4638223" y="3211983"/>
            <a:ext cx="998036" cy="290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pc="225" dirty="0">
                <a:latin typeface="Software Tester 7" panose="02000500000000000000" pitchFamily="2" charset="0"/>
              </a:rPr>
              <a:t>60</a:t>
            </a:r>
            <a:r>
              <a:rPr lang="id-ID" sz="2400" spc="225" dirty="0">
                <a:latin typeface="Software Tester 7" panose="02000500000000000000" pitchFamily="2" charset="0"/>
              </a:rPr>
              <a:t>%</a:t>
            </a:r>
            <a:endParaRPr lang="en-US" sz="2400" spc="225" dirty="0">
              <a:latin typeface="Software Tester 7" panose="02000500000000000000" pitchFamily="2" charset="0"/>
            </a:endParaRPr>
          </a:p>
        </p:txBody>
      </p:sp>
      <p:sp>
        <p:nvSpPr>
          <p:cNvPr id="1009" name="Rounded Rectangle 55">
            <a:extLst>
              <a:ext uri="{FF2B5EF4-FFF2-40B4-BE49-F238E27FC236}">
                <a16:creationId xmlns:a16="http://schemas.microsoft.com/office/drawing/2014/main" id="{8080C136-4F05-42FC-90D2-1DEBC320416B}"/>
              </a:ext>
            </a:extLst>
          </p:cNvPr>
          <p:cNvSpPr/>
          <p:nvPr/>
        </p:nvSpPr>
        <p:spPr>
          <a:xfrm>
            <a:off x="4706182" y="621846"/>
            <a:ext cx="508636" cy="169335"/>
          </a:xfrm>
          <a:prstGeom prst="roundRect">
            <a:avLst>
              <a:gd name="adj" fmla="val 50000"/>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dirty="0">
                <a:solidFill>
                  <a:schemeClr val="bg1"/>
                </a:solidFill>
                <a:latin typeface="Software Tester 7" panose="02000500000000000000" pitchFamily="2" charset="0"/>
              </a:rPr>
              <a:t>7</a:t>
            </a:r>
            <a:r>
              <a:rPr lang="id-ID" sz="1050" dirty="0">
                <a:solidFill>
                  <a:schemeClr val="bg1"/>
                </a:solidFill>
                <a:latin typeface="Software Tester 7" panose="02000500000000000000" pitchFamily="2" charset="0"/>
              </a:rPr>
              <a:t>0%</a:t>
            </a:r>
            <a:endParaRPr lang="en-US" sz="1050" dirty="0">
              <a:solidFill>
                <a:schemeClr val="bg1"/>
              </a:solidFill>
              <a:latin typeface="Software Tester 7" panose="02000500000000000000" pitchFamily="2" charset="0"/>
            </a:endParaRPr>
          </a:p>
        </p:txBody>
      </p:sp>
      <p:sp>
        <p:nvSpPr>
          <p:cNvPr id="1010" name="Rectangle 1009">
            <a:extLst>
              <a:ext uri="{FF2B5EF4-FFF2-40B4-BE49-F238E27FC236}">
                <a16:creationId xmlns:a16="http://schemas.microsoft.com/office/drawing/2014/main" id="{029A25DB-544F-42F0-B354-EFAB8D46D7FC}"/>
              </a:ext>
            </a:extLst>
          </p:cNvPr>
          <p:cNvSpPr/>
          <p:nvPr/>
        </p:nvSpPr>
        <p:spPr>
          <a:xfrm>
            <a:off x="2760072" y="1737563"/>
            <a:ext cx="1350439" cy="282065"/>
          </a:xfrm>
          <a:prstGeom prst="rect">
            <a:avLst/>
          </a:prstGeom>
        </p:spPr>
        <p:txBody>
          <a:bodyPr wrap="square" lIns="0" tIns="0" rIns="0" bIns="0">
            <a:spAutoFit/>
          </a:bodyPr>
          <a:lstStyle/>
          <a:p>
            <a:pPr algn="ctr">
              <a:lnSpc>
                <a:spcPct val="120000"/>
              </a:lnSpc>
            </a:pPr>
            <a:r>
              <a:rPr lang="en-US" sz="800" dirty="0">
                <a:solidFill>
                  <a:srgbClr val="00B0F0"/>
                </a:solidFill>
              </a:rPr>
              <a:t>have open positions on cybersecurity</a:t>
            </a:r>
            <a:endParaRPr lang="en-US" sz="750" dirty="0">
              <a:solidFill>
                <a:schemeClr val="bg1"/>
              </a:solidFill>
              <a:latin typeface="Roboto Condensed" panose="02000000000000000000" pitchFamily="2" charset="0"/>
              <a:ea typeface="Roboto Condensed" panose="02000000000000000000" pitchFamily="2" charset="0"/>
            </a:endParaRPr>
          </a:p>
        </p:txBody>
      </p:sp>
      <p:sp>
        <p:nvSpPr>
          <p:cNvPr id="1013" name="Rounded Rectangle 55">
            <a:extLst>
              <a:ext uri="{FF2B5EF4-FFF2-40B4-BE49-F238E27FC236}">
                <a16:creationId xmlns:a16="http://schemas.microsoft.com/office/drawing/2014/main" id="{D20B31CF-DEB0-4B94-A2DA-496185DE8FC4}"/>
              </a:ext>
            </a:extLst>
          </p:cNvPr>
          <p:cNvSpPr/>
          <p:nvPr/>
        </p:nvSpPr>
        <p:spPr>
          <a:xfrm>
            <a:off x="6312519" y="1160166"/>
            <a:ext cx="508636" cy="169335"/>
          </a:xfrm>
          <a:prstGeom prst="roundRect">
            <a:avLst>
              <a:gd name="adj" fmla="val 50000"/>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dirty="0">
                <a:solidFill>
                  <a:schemeClr val="bg1"/>
                </a:solidFill>
                <a:latin typeface="Software Tester 7" panose="02000500000000000000" pitchFamily="2" charset="0"/>
              </a:rPr>
              <a:t>33</a:t>
            </a:r>
            <a:r>
              <a:rPr lang="id-ID" sz="1050" dirty="0">
                <a:solidFill>
                  <a:schemeClr val="bg1"/>
                </a:solidFill>
                <a:latin typeface="Software Tester 7" panose="02000500000000000000" pitchFamily="2" charset="0"/>
              </a:rPr>
              <a:t>%</a:t>
            </a:r>
            <a:endParaRPr lang="en-US" sz="1050" dirty="0">
              <a:solidFill>
                <a:schemeClr val="bg1"/>
              </a:solidFill>
              <a:latin typeface="Software Tester 7" panose="02000500000000000000" pitchFamily="2" charset="0"/>
            </a:endParaRPr>
          </a:p>
        </p:txBody>
      </p:sp>
      <p:sp>
        <p:nvSpPr>
          <p:cNvPr id="1016" name="Rounded Rectangle 55">
            <a:extLst>
              <a:ext uri="{FF2B5EF4-FFF2-40B4-BE49-F238E27FC236}">
                <a16:creationId xmlns:a16="http://schemas.microsoft.com/office/drawing/2014/main" id="{D718B99D-9700-44E3-918C-5D9EFF0CC1E2}"/>
              </a:ext>
            </a:extLst>
          </p:cNvPr>
          <p:cNvSpPr/>
          <p:nvPr/>
        </p:nvSpPr>
        <p:spPr>
          <a:xfrm>
            <a:off x="6762474" y="2513918"/>
            <a:ext cx="508636" cy="169335"/>
          </a:xfrm>
          <a:prstGeom prst="roundRect">
            <a:avLst>
              <a:gd name="adj" fmla="val 50000"/>
            </a:avLst>
          </a:prstGeom>
          <a:ln>
            <a:solidFill>
              <a:schemeClr val="accent1"/>
            </a:solidFill>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050" dirty="0">
                <a:solidFill>
                  <a:schemeClr val="bg1"/>
                </a:solidFill>
                <a:latin typeface="Software Tester 7" panose="02000500000000000000" pitchFamily="2" charset="0"/>
              </a:rPr>
              <a:t>25</a:t>
            </a:r>
            <a:r>
              <a:rPr lang="id-ID" sz="1050" dirty="0">
                <a:solidFill>
                  <a:schemeClr val="bg1"/>
                </a:solidFill>
                <a:latin typeface="Software Tester 7" panose="02000500000000000000" pitchFamily="2" charset="0"/>
              </a:rPr>
              <a:t>%</a:t>
            </a:r>
            <a:endParaRPr lang="en-US" sz="1050" dirty="0">
              <a:solidFill>
                <a:schemeClr val="bg1"/>
              </a:solidFill>
              <a:latin typeface="Software Tester 7" panose="02000500000000000000" pitchFamily="2" charset="0"/>
            </a:endParaRPr>
          </a:p>
        </p:txBody>
      </p:sp>
      <p:sp>
        <p:nvSpPr>
          <p:cNvPr id="1022" name="Rectangle 1021">
            <a:extLst>
              <a:ext uri="{FF2B5EF4-FFF2-40B4-BE49-F238E27FC236}">
                <a16:creationId xmlns:a16="http://schemas.microsoft.com/office/drawing/2014/main" id="{CA353DAC-9A68-4F8F-A8E0-CC06E2F8AFF4}"/>
              </a:ext>
            </a:extLst>
          </p:cNvPr>
          <p:cNvSpPr/>
          <p:nvPr/>
        </p:nvSpPr>
        <p:spPr>
          <a:xfrm>
            <a:off x="2776705" y="1533722"/>
            <a:ext cx="1310075" cy="150875"/>
          </a:xfrm>
          <a:prstGeom prst="rect">
            <a:avLst/>
          </a:prstGeom>
        </p:spPr>
        <p:txBody>
          <a:bodyPr wrap="square" lIns="0" tIns="0" rIns="0" bIns="0">
            <a:spAutoFit/>
          </a:bodyPr>
          <a:lstStyle/>
          <a:p>
            <a:pPr algn="ctr">
              <a:lnSpc>
                <a:spcPct val="120000"/>
              </a:lnSpc>
            </a:pPr>
            <a:r>
              <a:rPr lang="en-US" sz="900" b="1" dirty="0">
                <a:solidFill>
                  <a:schemeClr val="bg1"/>
                </a:solidFill>
                <a:latin typeface="Roboto Condensed" panose="02000000000000000000" pitchFamily="2" charset="0"/>
                <a:ea typeface="Roboto Condensed" panose="02000000000000000000" pitchFamily="2" charset="0"/>
              </a:rPr>
              <a:t>OPEN JOBS</a:t>
            </a:r>
          </a:p>
        </p:txBody>
      </p:sp>
      <p:sp>
        <p:nvSpPr>
          <p:cNvPr id="1023" name="Rectangle 1022">
            <a:extLst>
              <a:ext uri="{FF2B5EF4-FFF2-40B4-BE49-F238E27FC236}">
                <a16:creationId xmlns:a16="http://schemas.microsoft.com/office/drawing/2014/main" id="{20FE1CB5-8B10-4824-AA05-854CA7A12747}"/>
              </a:ext>
            </a:extLst>
          </p:cNvPr>
          <p:cNvSpPr/>
          <p:nvPr/>
        </p:nvSpPr>
        <p:spPr>
          <a:xfrm>
            <a:off x="4304634" y="1023772"/>
            <a:ext cx="1350439" cy="282065"/>
          </a:xfrm>
          <a:prstGeom prst="rect">
            <a:avLst/>
          </a:prstGeom>
        </p:spPr>
        <p:txBody>
          <a:bodyPr wrap="square" lIns="0" tIns="0" rIns="0" bIns="0">
            <a:spAutoFit/>
          </a:bodyPr>
          <a:lstStyle/>
          <a:p>
            <a:pPr algn="ctr">
              <a:lnSpc>
                <a:spcPct val="120000"/>
              </a:lnSpc>
            </a:pPr>
            <a:r>
              <a:rPr lang="en-US" sz="800" dirty="0">
                <a:solidFill>
                  <a:srgbClr val="00B0F0"/>
                </a:solidFill>
              </a:rPr>
              <a:t>assume they are understaffed on cybersecurity</a:t>
            </a:r>
            <a:endParaRPr lang="en-US" sz="750" dirty="0">
              <a:solidFill>
                <a:schemeClr val="bg1"/>
              </a:solidFill>
              <a:latin typeface="Roboto Condensed" panose="02000000000000000000" pitchFamily="2" charset="0"/>
              <a:ea typeface="Roboto Condensed" panose="02000000000000000000" pitchFamily="2" charset="0"/>
            </a:endParaRPr>
          </a:p>
        </p:txBody>
      </p:sp>
      <p:sp>
        <p:nvSpPr>
          <p:cNvPr id="1024" name="Rectangle 1023">
            <a:extLst>
              <a:ext uri="{FF2B5EF4-FFF2-40B4-BE49-F238E27FC236}">
                <a16:creationId xmlns:a16="http://schemas.microsoft.com/office/drawing/2014/main" id="{F2A9E54F-F6CD-4C85-ADE1-37AF430BBC7F}"/>
              </a:ext>
            </a:extLst>
          </p:cNvPr>
          <p:cNvSpPr/>
          <p:nvPr/>
        </p:nvSpPr>
        <p:spPr>
          <a:xfrm>
            <a:off x="4317152" y="836770"/>
            <a:ext cx="1310075" cy="150875"/>
          </a:xfrm>
          <a:prstGeom prst="rect">
            <a:avLst/>
          </a:prstGeom>
        </p:spPr>
        <p:txBody>
          <a:bodyPr wrap="square" lIns="0" tIns="0" rIns="0" bIns="0">
            <a:spAutoFit/>
          </a:bodyPr>
          <a:lstStyle/>
          <a:p>
            <a:pPr algn="ctr">
              <a:lnSpc>
                <a:spcPct val="120000"/>
              </a:lnSpc>
            </a:pPr>
            <a:r>
              <a:rPr lang="en-US" sz="900" b="1" dirty="0">
                <a:solidFill>
                  <a:schemeClr val="bg1"/>
                </a:solidFill>
                <a:latin typeface="Roboto Condensed" panose="02000000000000000000" pitchFamily="2" charset="0"/>
                <a:ea typeface="Roboto Condensed" panose="02000000000000000000" pitchFamily="2" charset="0"/>
              </a:rPr>
              <a:t>UNDERSTAFFED</a:t>
            </a:r>
          </a:p>
        </p:txBody>
      </p:sp>
      <p:cxnSp>
        <p:nvCxnSpPr>
          <p:cNvPr id="1025" name="Straight Connector 1024">
            <a:extLst>
              <a:ext uri="{FF2B5EF4-FFF2-40B4-BE49-F238E27FC236}">
                <a16:creationId xmlns:a16="http://schemas.microsoft.com/office/drawing/2014/main" id="{060943C7-72FE-433B-B6C0-6161CCBF4392}"/>
              </a:ext>
            </a:extLst>
          </p:cNvPr>
          <p:cNvCxnSpPr>
            <a:cxnSpLocks/>
          </p:cNvCxnSpPr>
          <p:nvPr/>
        </p:nvCxnSpPr>
        <p:spPr>
          <a:xfrm flipH="1" flipV="1">
            <a:off x="3564032" y="2727493"/>
            <a:ext cx="333669" cy="134436"/>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27" name="Rectangle 1026">
            <a:extLst>
              <a:ext uri="{FF2B5EF4-FFF2-40B4-BE49-F238E27FC236}">
                <a16:creationId xmlns:a16="http://schemas.microsoft.com/office/drawing/2014/main" id="{ED14815B-27DC-460A-9DDF-6683E3D1D3C5}"/>
              </a:ext>
            </a:extLst>
          </p:cNvPr>
          <p:cNvSpPr/>
          <p:nvPr/>
        </p:nvSpPr>
        <p:spPr>
          <a:xfrm>
            <a:off x="2459561" y="3043203"/>
            <a:ext cx="1350439" cy="577530"/>
          </a:xfrm>
          <a:prstGeom prst="rect">
            <a:avLst/>
          </a:prstGeom>
        </p:spPr>
        <p:txBody>
          <a:bodyPr wrap="square" lIns="0" tIns="0" rIns="0" bIns="0">
            <a:spAutoFit/>
          </a:bodyPr>
          <a:lstStyle/>
          <a:p>
            <a:pPr algn="ctr">
              <a:lnSpc>
                <a:spcPct val="120000"/>
              </a:lnSpc>
            </a:pPr>
            <a:r>
              <a:rPr lang="en-US" sz="800" dirty="0">
                <a:solidFill>
                  <a:srgbClr val="00B0F0"/>
                </a:solidFill>
              </a:rPr>
              <a:t>Breaches are not reported at all, and half (50%) say they do not report even when obliged by law to do it</a:t>
            </a:r>
            <a:endParaRPr lang="en-US" sz="750" dirty="0">
              <a:solidFill>
                <a:schemeClr val="bg1"/>
              </a:solidFill>
              <a:latin typeface="Roboto Condensed" panose="02000000000000000000" pitchFamily="2" charset="0"/>
              <a:ea typeface="Roboto Condensed" panose="02000000000000000000" pitchFamily="2" charset="0"/>
            </a:endParaRPr>
          </a:p>
        </p:txBody>
      </p:sp>
      <p:sp>
        <p:nvSpPr>
          <p:cNvPr id="1028" name="Rectangle 1027">
            <a:extLst>
              <a:ext uri="{FF2B5EF4-FFF2-40B4-BE49-F238E27FC236}">
                <a16:creationId xmlns:a16="http://schemas.microsoft.com/office/drawing/2014/main" id="{09B4A986-614D-4326-9AC3-4E31D46F3B9A}"/>
              </a:ext>
            </a:extLst>
          </p:cNvPr>
          <p:cNvSpPr/>
          <p:nvPr/>
        </p:nvSpPr>
        <p:spPr>
          <a:xfrm>
            <a:off x="2438437" y="2839362"/>
            <a:ext cx="1310075" cy="150875"/>
          </a:xfrm>
          <a:prstGeom prst="rect">
            <a:avLst/>
          </a:prstGeom>
        </p:spPr>
        <p:txBody>
          <a:bodyPr wrap="square" lIns="0" tIns="0" rIns="0" bIns="0">
            <a:spAutoFit/>
          </a:bodyPr>
          <a:lstStyle/>
          <a:p>
            <a:pPr algn="ctr">
              <a:lnSpc>
                <a:spcPct val="120000"/>
              </a:lnSpc>
            </a:pPr>
            <a:r>
              <a:rPr lang="en-US" sz="900" b="1" dirty="0">
                <a:solidFill>
                  <a:schemeClr val="bg1"/>
                </a:solidFill>
                <a:latin typeface="Roboto Condensed" panose="02000000000000000000" pitchFamily="2" charset="0"/>
                <a:ea typeface="Roboto Condensed" panose="02000000000000000000" pitchFamily="2" charset="0"/>
              </a:rPr>
              <a:t>UNDERREPORTED</a:t>
            </a:r>
          </a:p>
        </p:txBody>
      </p:sp>
      <p:cxnSp>
        <p:nvCxnSpPr>
          <p:cNvPr id="1029" name="Straight Connector 1028">
            <a:extLst>
              <a:ext uri="{FF2B5EF4-FFF2-40B4-BE49-F238E27FC236}">
                <a16:creationId xmlns:a16="http://schemas.microsoft.com/office/drawing/2014/main" id="{14E0F079-1775-4E4D-8495-72CD5B7D0211}"/>
              </a:ext>
            </a:extLst>
          </p:cNvPr>
          <p:cNvCxnSpPr>
            <a:cxnSpLocks/>
            <a:endCxn id="1022" idx="3"/>
          </p:cNvCxnSpPr>
          <p:nvPr/>
        </p:nvCxnSpPr>
        <p:spPr>
          <a:xfrm flipH="1" flipV="1">
            <a:off x="4086780" y="1609160"/>
            <a:ext cx="319578" cy="399130"/>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3E8777C1-8407-48C3-A371-8192E0D2240C}"/>
              </a:ext>
            </a:extLst>
          </p:cNvPr>
          <p:cNvCxnSpPr>
            <a:cxnSpLocks/>
          </p:cNvCxnSpPr>
          <p:nvPr/>
        </p:nvCxnSpPr>
        <p:spPr>
          <a:xfrm flipH="1" flipV="1">
            <a:off x="5058836" y="1473638"/>
            <a:ext cx="2529" cy="320381"/>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44C5A223-DCBD-4BEE-9C74-8BE4B032F839}"/>
              </a:ext>
            </a:extLst>
          </p:cNvPr>
          <p:cNvSpPr/>
          <p:nvPr/>
        </p:nvSpPr>
        <p:spPr>
          <a:xfrm>
            <a:off x="5932545" y="1582944"/>
            <a:ext cx="1350439" cy="282065"/>
          </a:xfrm>
          <a:prstGeom prst="rect">
            <a:avLst/>
          </a:prstGeom>
        </p:spPr>
        <p:txBody>
          <a:bodyPr wrap="square" lIns="0" tIns="0" rIns="0" bIns="0">
            <a:spAutoFit/>
          </a:bodyPr>
          <a:lstStyle/>
          <a:p>
            <a:pPr algn="ctr">
              <a:lnSpc>
                <a:spcPct val="120000"/>
              </a:lnSpc>
            </a:pPr>
            <a:r>
              <a:rPr lang="en-US" sz="800" dirty="0">
                <a:solidFill>
                  <a:srgbClr val="00B0F0"/>
                </a:solidFill>
              </a:rPr>
              <a:t>assume they need at least 6 months to fill-in vacancies</a:t>
            </a:r>
            <a:endParaRPr lang="en-US" sz="750" dirty="0">
              <a:solidFill>
                <a:schemeClr val="bg1"/>
              </a:solidFill>
              <a:latin typeface="Roboto Condensed" panose="02000000000000000000" pitchFamily="2" charset="0"/>
              <a:ea typeface="Roboto Condensed" panose="02000000000000000000" pitchFamily="2" charset="0"/>
            </a:endParaRPr>
          </a:p>
        </p:txBody>
      </p:sp>
      <p:sp>
        <p:nvSpPr>
          <p:cNvPr id="1036" name="Rectangle 1035">
            <a:extLst>
              <a:ext uri="{FF2B5EF4-FFF2-40B4-BE49-F238E27FC236}">
                <a16:creationId xmlns:a16="http://schemas.microsoft.com/office/drawing/2014/main" id="{99DBD395-7588-4D5C-9737-213E141CC50C}"/>
              </a:ext>
            </a:extLst>
          </p:cNvPr>
          <p:cNvSpPr/>
          <p:nvPr/>
        </p:nvSpPr>
        <p:spPr>
          <a:xfrm>
            <a:off x="5945063" y="1398549"/>
            <a:ext cx="1310075" cy="150875"/>
          </a:xfrm>
          <a:prstGeom prst="rect">
            <a:avLst/>
          </a:prstGeom>
        </p:spPr>
        <p:txBody>
          <a:bodyPr wrap="square" lIns="0" tIns="0" rIns="0" bIns="0">
            <a:spAutoFit/>
          </a:bodyPr>
          <a:lstStyle/>
          <a:p>
            <a:pPr algn="ctr">
              <a:lnSpc>
                <a:spcPct val="120000"/>
              </a:lnSpc>
            </a:pPr>
            <a:r>
              <a:rPr lang="en-US" sz="900" b="1" dirty="0">
                <a:solidFill>
                  <a:schemeClr val="bg1"/>
                </a:solidFill>
                <a:latin typeface="Roboto Condensed" panose="02000000000000000000" pitchFamily="2" charset="0"/>
                <a:ea typeface="Roboto Condensed" panose="02000000000000000000" pitchFamily="2" charset="0"/>
              </a:rPr>
              <a:t>NEED 6 MONTHS</a:t>
            </a:r>
          </a:p>
        </p:txBody>
      </p:sp>
      <p:sp>
        <p:nvSpPr>
          <p:cNvPr id="1037" name="Rectangle 1036">
            <a:extLst>
              <a:ext uri="{FF2B5EF4-FFF2-40B4-BE49-F238E27FC236}">
                <a16:creationId xmlns:a16="http://schemas.microsoft.com/office/drawing/2014/main" id="{37E84A95-6BB8-40A5-9087-FB3D302B1EE2}"/>
              </a:ext>
            </a:extLst>
          </p:cNvPr>
          <p:cNvSpPr/>
          <p:nvPr/>
        </p:nvSpPr>
        <p:spPr>
          <a:xfrm>
            <a:off x="6421961" y="2974970"/>
            <a:ext cx="1350439" cy="369332"/>
          </a:xfrm>
          <a:prstGeom prst="rect">
            <a:avLst/>
          </a:prstGeom>
        </p:spPr>
        <p:txBody>
          <a:bodyPr wrap="square" lIns="0" tIns="0" rIns="0" bIns="0">
            <a:spAutoFit/>
          </a:bodyPr>
          <a:lstStyle/>
          <a:p>
            <a:pPr algn="ctr"/>
            <a:r>
              <a:rPr lang="en-US" sz="800" dirty="0">
                <a:solidFill>
                  <a:srgbClr val="00B0F0"/>
                </a:solidFill>
              </a:rPr>
              <a:t>are underqualified for cybersecurity positions </a:t>
            </a:r>
          </a:p>
          <a:p>
            <a:pPr algn="ctr"/>
            <a:r>
              <a:rPr lang="en-US" sz="800" dirty="0">
                <a:solidFill>
                  <a:srgbClr val="00B0F0"/>
                </a:solidFill>
              </a:rPr>
              <a:t>they offer</a:t>
            </a:r>
          </a:p>
        </p:txBody>
      </p:sp>
      <p:sp>
        <p:nvSpPr>
          <p:cNvPr id="1038" name="Rectangle 1037">
            <a:extLst>
              <a:ext uri="{FF2B5EF4-FFF2-40B4-BE49-F238E27FC236}">
                <a16:creationId xmlns:a16="http://schemas.microsoft.com/office/drawing/2014/main" id="{A77DC363-7B0B-4F57-85AA-68BF92F40A8F}"/>
              </a:ext>
            </a:extLst>
          </p:cNvPr>
          <p:cNvSpPr/>
          <p:nvPr/>
        </p:nvSpPr>
        <p:spPr>
          <a:xfrm>
            <a:off x="6434479" y="2790575"/>
            <a:ext cx="1310075" cy="150875"/>
          </a:xfrm>
          <a:prstGeom prst="rect">
            <a:avLst/>
          </a:prstGeom>
        </p:spPr>
        <p:txBody>
          <a:bodyPr wrap="square" lIns="0" tIns="0" rIns="0" bIns="0">
            <a:spAutoFit/>
          </a:bodyPr>
          <a:lstStyle/>
          <a:p>
            <a:pPr algn="ctr">
              <a:lnSpc>
                <a:spcPct val="120000"/>
              </a:lnSpc>
            </a:pPr>
            <a:r>
              <a:rPr lang="en-US" sz="900" b="1" dirty="0">
                <a:solidFill>
                  <a:schemeClr val="bg1"/>
                </a:solidFill>
                <a:latin typeface="Roboto Condensed" panose="02000000000000000000" pitchFamily="2" charset="0"/>
                <a:ea typeface="Roboto Condensed" panose="02000000000000000000" pitchFamily="2" charset="0"/>
              </a:rPr>
              <a:t>UNDERQUALIFIED</a:t>
            </a:r>
          </a:p>
        </p:txBody>
      </p:sp>
      <p:cxnSp>
        <p:nvCxnSpPr>
          <p:cNvPr id="1039" name="Straight Connector 1038">
            <a:extLst>
              <a:ext uri="{FF2B5EF4-FFF2-40B4-BE49-F238E27FC236}">
                <a16:creationId xmlns:a16="http://schemas.microsoft.com/office/drawing/2014/main" id="{8FC794C3-2CAB-4354-8E70-962DF10B5B63}"/>
              </a:ext>
            </a:extLst>
          </p:cNvPr>
          <p:cNvCxnSpPr>
            <a:cxnSpLocks/>
          </p:cNvCxnSpPr>
          <p:nvPr/>
        </p:nvCxnSpPr>
        <p:spPr>
          <a:xfrm>
            <a:off x="5975003" y="2387563"/>
            <a:ext cx="294624" cy="30716"/>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911" name="Rectangle 910">
            <a:extLst>
              <a:ext uri="{FF2B5EF4-FFF2-40B4-BE49-F238E27FC236}">
                <a16:creationId xmlns:a16="http://schemas.microsoft.com/office/drawing/2014/main" id="{67132AA8-F548-41F4-B092-2B218B4B3A01}"/>
              </a:ext>
            </a:extLst>
          </p:cNvPr>
          <p:cNvSpPr/>
          <p:nvPr/>
        </p:nvSpPr>
        <p:spPr>
          <a:xfrm>
            <a:off x="4328915" y="4035724"/>
            <a:ext cx="1520350" cy="429798"/>
          </a:xfrm>
          <a:prstGeom prst="rect">
            <a:avLst/>
          </a:prstGeom>
        </p:spPr>
        <p:txBody>
          <a:bodyPr wrap="square" lIns="0" tIns="0" rIns="0" bIns="0">
            <a:spAutoFit/>
          </a:bodyPr>
          <a:lstStyle/>
          <a:p>
            <a:pPr algn="ctr">
              <a:lnSpc>
                <a:spcPct val="120000"/>
              </a:lnSpc>
            </a:pPr>
            <a:r>
              <a:rPr lang="en-US" sz="800" dirty="0">
                <a:solidFill>
                  <a:srgbClr val="00B0F0"/>
                </a:solidFill>
              </a:rPr>
              <a:t>of all information security professionals believe their company will be attacked this year</a:t>
            </a:r>
            <a:endParaRPr lang="en-US" sz="750" dirty="0">
              <a:solidFill>
                <a:schemeClr val="bg1"/>
              </a:solidFill>
              <a:latin typeface="Roboto Condensed" panose="02000000000000000000" pitchFamily="2" charset="0"/>
              <a:ea typeface="Roboto Condensed" panose="02000000000000000000" pitchFamily="2" charset="0"/>
            </a:endParaRPr>
          </a:p>
        </p:txBody>
      </p:sp>
      <p:cxnSp>
        <p:nvCxnSpPr>
          <p:cNvPr id="913" name="Straight Connector 912">
            <a:extLst>
              <a:ext uri="{FF2B5EF4-FFF2-40B4-BE49-F238E27FC236}">
                <a16:creationId xmlns:a16="http://schemas.microsoft.com/office/drawing/2014/main" id="{8ED35643-91FD-4F9F-AEDC-B771AB18F754}"/>
              </a:ext>
            </a:extLst>
          </p:cNvPr>
          <p:cNvCxnSpPr>
            <a:cxnSpLocks/>
          </p:cNvCxnSpPr>
          <p:nvPr/>
        </p:nvCxnSpPr>
        <p:spPr>
          <a:xfrm flipV="1">
            <a:off x="5551742" y="1621822"/>
            <a:ext cx="261291" cy="273585"/>
          </a:xfrm>
          <a:prstGeom prst="line">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925" name="Title 7">
            <a:extLst>
              <a:ext uri="{FF2B5EF4-FFF2-40B4-BE49-F238E27FC236}">
                <a16:creationId xmlns:a16="http://schemas.microsoft.com/office/drawing/2014/main" id="{96A13396-137B-44E5-8D00-CE1B448BCDE2}"/>
              </a:ext>
            </a:extLst>
          </p:cNvPr>
          <p:cNvSpPr txBox="1">
            <a:spLocks/>
          </p:cNvSpPr>
          <p:nvPr/>
        </p:nvSpPr>
        <p:spPr>
          <a:xfrm>
            <a:off x="2361282" y="114300"/>
            <a:ext cx="6477000" cy="708422"/>
          </a:xfrm>
          <a:prstGeom prst="rect">
            <a:avLst/>
          </a:prstGeom>
        </p:spPr>
        <p:txBody>
          <a:bodyPr/>
          <a:lstStyle>
            <a:lvl1pPr algn="l" defTabSz="914400" rtl="0" eaLnBrk="1" latinLnBrk="0" hangingPunct="1">
              <a:spcBef>
                <a:spcPct val="0"/>
              </a:spcBef>
              <a:buNone/>
              <a:defRPr sz="3600" kern="1200">
                <a:ln>
                  <a:solidFill>
                    <a:schemeClr val="accent1">
                      <a:lumMod val="50000"/>
                    </a:schemeClr>
                  </a:solidFill>
                </a:ln>
                <a:solidFill>
                  <a:schemeClr val="accent2">
                    <a:lumMod val="60000"/>
                    <a:lumOff val="40000"/>
                  </a:schemeClr>
                </a:solidFill>
                <a:latin typeface="+mj-lt"/>
                <a:ea typeface="+mj-ea"/>
                <a:cs typeface="+mj-cs"/>
              </a:defRPr>
            </a:lvl1pPr>
          </a:lstStyle>
          <a:p>
            <a:r>
              <a:rPr lang="en-US" sz="2400" b="1" dirty="0"/>
              <a:t>Motivation</a:t>
            </a:r>
          </a:p>
        </p:txBody>
      </p:sp>
      <p:pic>
        <p:nvPicPr>
          <p:cNvPr id="920" name="animation">
            <a:extLst>
              <a:ext uri="{FF2B5EF4-FFF2-40B4-BE49-F238E27FC236}">
                <a16:creationId xmlns:a16="http://schemas.microsoft.com/office/drawing/2014/main" id="{1E9B5094-B788-4E0B-9A5E-2F83DE51E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912" name="Picture 911">
            <a:extLst>
              <a:ext uri="{FF2B5EF4-FFF2-40B4-BE49-F238E27FC236}">
                <a16:creationId xmlns:a16="http://schemas.microsoft.com/office/drawing/2014/main" id="{E0821363-B4B8-4B66-9364-C4C6B9047CE1}"/>
              </a:ext>
            </a:extLst>
          </p:cNvPr>
          <p:cNvPicPr>
            <a:picLocks noChangeAspect="1"/>
          </p:cNvPicPr>
          <p:nvPr/>
        </p:nvPicPr>
        <p:blipFill>
          <a:blip r:embed="rId3"/>
          <a:stretch>
            <a:fillRect/>
          </a:stretch>
        </p:blipFill>
        <p:spPr>
          <a:xfrm>
            <a:off x="51488" y="4591230"/>
            <a:ext cx="528779" cy="518308"/>
          </a:xfrm>
          <a:prstGeom prst="rect">
            <a:avLst/>
          </a:prstGeom>
          <a:solidFill>
            <a:schemeClr val="tx1"/>
          </a:solidFill>
        </p:spPr>
      </p:pic>
      <p:pic>
        <p:nvPicPr>
          <p:cNvPr id="914" name="Picture 913">
            <a:extLst>
              <a:ext uri="{FF2B5EF4-FFF2-40B4-BE49-F238E27FC236}">
                <a16:creationId xmlns:a16="http://schemas.microsoft.com/office/drawing/2014/main" id="{5E12F30D-4E13-4869-9E3D-7F01EAE79E3D}"/>
              </a:ext>
            </a:extLst>
          </p:cNvPr>
          <p:cNvPicPr>
            <a:picLocks noChangeAspect="1"/>
          </p:cNvPicPr>
          <p:nvPr/>
        </p:nvPicPr>
        <p:blipFill>
          <a:blip r:embed="rId4"/>
          <a:stretch>
            <a:fillRect/>
          </a:stretch>
        </p:blipFill>
        <p:spPr>
          <a:xfrm>
            <a:off x="631755" y="4752870"/>
            <a:ext cx="2275517" cy="222261"/>
          </a:xfrm>
          <a:prstGeom prst="rect">
            <a:avLst/>
          </a:prstGeom>
          <a:solidFill>
            <a:schemeClr val="tx1"/>
          </a:solidFill>
        </p:spPr>
      </p:pic>
    </p:spTree>
    <p:extLst>
      <p:ext uri="{BB962C8B-B14F-4D97-AF65-F5344CB8AC3E}">
        <p14:creationId xmlns:p14="http://schemas.microsoft.com/office/powerpoint/2010/main" val="20155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030"/>
                                        </p:tgtEl>
                                        <p:attrNameLst>
                                          <p:attrName>style.visibility</p:attrName>
                                        </p:attrNameLst>
                                      </p:cBhvr>
                                      <p:to>
                                        <p:strVal val="visible"/>
                                      </p:to>
                                    </p:set>
                                    <p:anim calcmode="lin" valueType="num">
                                      <p:cBhvr>
                                        <p:cTn id="12" dur="500" fill="hold"/>
                                        <p:tgtEl>
                                          <p:spTgt spid="3030"/>
                                        </p:tgtEl>
                                        <p:attrNameLst>
                                          <p:attrName>ppt_w</p:attrName>
                                        </p:attrNameLst>
                                      </p:cBhvr>
                                      <p:tavLst>
                                        <p:tav tm="0">
                                          <p:val>
                                            <p:fltVal val="0"/>
                                          </p:val>
                                        </p:tav>
                                        <p:tav tm="100000">
                                          <p:val>
                                            <p:strVal val="#ppt_w"/>
                                          </p:val>
                                        </p:tav>
                                      </p:tavLst>
                                    </p:anim>
                                    <p:anim calcmode="lin" valueType="num">
                                      <p:cBhvr>
                                        <p:cTn id="13" dur="500" fill="hold"/>
                                        <p:tgtEl>
                                          <p:spTgt spid="3030"/>
                                        </p:tgtEl>
                                        <p:attrNameLst>
                                          <p:attrName>ppt_h</p:attrName>
                                        </p:attrNameLst>
                                      </p:cBhvr>
                                      <p:tavLst>
                                        <p:tav tm="0">
                                          <p:val>
                                            <p:fltVal val="0"/>
                                          </p:val>
                                        </p:tav>
                                        <p:tav tm="100000">
                                          <p:val>
                                            <p:strVal val="#ppt_h"/>
                                          </p:val>
                                        </p:tav>
                                      </p:tavLst>
                                    </p:anim>
                                    <p:animEffect transition="in" filter="fade">
                                      <p:cBhvr>
                                        <p:cTn id="14" dur="500"/>
                                        <p:tgtEl>
                                          <p:spTgt spid="30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53" presetClass="entr" presetSubtype="16"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par>
                                <p:cTn id="45" presetID="53" presetClass="entr" presetSubtype="16" fill="hold" nodeType="withEffect">
                                  <p:stCondLst>
                                    <p:cond delay="0"/>
                                  </p:stCondLst>
                                  <p:childTnLst>
                                    <p:set>
                                      <p:cBhvr>
                                        <p:cTn id="46" dur="1" fill="hold">
                                          <p:stCondLst>
                                            <p:cond delay="0"/>
                                          </p:stCondLst>
                                        </p:cTn>
                                        <p:tgtEl>
                                          <p:spTgt spid="2148"/>
                                        </p:tgtEl>
                                        <p:attrNameLst>
                                          <p:attrName>style.visibility</p:attrName>
                                        </p:attrNameLst>
                                      </p:cBhvr>
                                      <p:to>
                                        <p:strVal val="visible"/>
                                      </p:to>
                                    </p:set>
                                    <p:anim calcmode="lin" valueType="num">
                                      <p:cBhvr>
                                        <p:cTn id="47" dur="500" fill="hold"/>
                                        <p:tgtEl>
                                          <p:spTgt spid="2148"/>
                                        </p:tgtEl>
                                        <p:attrNameLst>
                                          <p:attrName>ppt_w</p:attrName>
                                        </p:attrNameLst>
                                      </p:cBhvr>
                                      <p:tavLst>
                                        <p:tav tm="0">
                                          <p:val>
                                            <p:fltVal val="0"/>
                                          </p:val>
                                        </p:tav>
                                        <p:tav tm="100000">
                                          <p:val>
                                            <p:strVal val="#ppt_w"/>
                                          </p:val>
                                        </p:tav>
                                      </p:tavLst>
                                    </p:anim>
                                    <p:anim calcmode="lin" valueType="num">
                                      <p:cBhvr>
                                        <p:cTn id="48" dur="500" fill="hold"/>
                                        <p:tgtEl>
                                          <p:spTgt spid="2148"/>
                                        </p:tgtEl>
                                        <p:attrNameLst>
                                          <p:attrName>ppt_h</p:attrName>
                                        </p:attrNameLst>
                                      </p:cBhvr>
                                      <p:tavLst>
                                        <p:tav tm="0">
                                          <p:val>
                                            <p:fltVal val="0"/>
                                          </p:val>
                                        </p:tav>
                                        <p:tav tm="100000">
                                          <p:val>
                                            <p:strVal val="#ppt_h"/>
                                          </p:val>
                                        </p:tav>
                                      </p:tavLst>
                                    </p:anim>
                                    <p:animEffect transition="in" filter="fade">
                                      <p:cBhvr>
                                        <p:cTn id="49" dur="500"/>
                                        <p:tgtEl>
                                          <p:spTgt spid="2148"/>
                                        </p:tgtEl>
                                      </p:cBhvr>
                                    </p:animEffect>
                                  </p:childTnLst>
                                </p:cTn>
                              </p:par>
                              <p:par>
                                <p:cTn id="50" presetID="53" presetClass="entr" presetSubtype="16"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 calcmode="lin" valueType="num">
                                      <p:cBhvr>
                                        <p:cTn id="52" dur="500" fill="hold"/>
                                        <p:tgtEl>
                                          <p:spTgt spid="170"/>
                                        </p:tgtEl>
                                        <p:attrNameLst>
                                          <p:attrName>ppt_w</p:attrName>
                                        </p:attrNameLst>
                                      </p:cBhvr>
                                      <p:tavLst>
                                        <p:tav tm="0">
                                          <p:val>
                                            <p:fltVal val="0"/>
                                          </p:val>
                                        </p:tav>
                                        <p:tav tm="100000">
                                          <p:val>
                                            <p:strVal val="#ppt_w"/>
                                          </p:val>
                                        </p:tav>
                                      </p:tavLst>
                                    </p:anim>
                                    <p:anim calcmode="lin" valueType="num">
                                      <p:cBhvr>
                                        <p:cTn id="53" dur="500" fill="hold"/>
                                        <p:tgtEl>
                                          <p:spTgt spid="170"/>
                                        </p:tgtEl>
                                        <p:attrNameLst>
                                          <p:attrName>ppt_h</p:attrName>
                                        </p:attrNameLst>
                                      </p:cBhvr>
                                      <p:tavLst>
                                        <p:tav tm="0">
                                          <p:val>
                                            <p:fltVal val="0"/>
                                          </p:val>
                                        </p:tav>
                                        <p:tav tm="100000">
                                          <p:val>
                                            <p:strVal val="#ppt_h"/>
                                          </p:val>
                                        </p:tav>
                                      </p:tavLst>
                                    </p:anim>
                                    <p:animEffect transition="in" filter="fade">
                                      <p:cBhvr>
                                        <p:cTn id="54" dur="500"/>
                                        <p:tgtEl>
                                          <p:spTgt spid="170"/>
                                        </p:tgtEl>
                                      </p:cBhvr>
                                    </p:animEffect>
                                  </p:childTnLst>
                                </p:cTn>
                              </p:par>
                              <p:par>
                                <p:cTn id="55" presetID="53" presetClass="entr" presetSubtype="16" fill="hold" nodeType="withEffect">
                                  <p:stCondLst>
                                    <p:cond delay="0"/>
                                  </p:stCondLst>
                                  <p:childTnLst>
                                    <p:set>
                                      <p:cBhvr>
                                        <p:cTn id="56" dur="1" fill="hold">
                                          <p:stCondLst>
                                            <p:cond delay="0"/>
                                          </p:stCondLst>
                                        </p:cTn>
                                        <p:tgtEl>
                                          <p:spTgt spid="2303"/>
                                        </p:tgtEl>
                                        <p:attrNameLst>
                                          <p:attrName>style.visibility</p:attrName>
                                        </p:attrNameLst>
                                      </p:cBhvr>
                                      <p:to>
                                        <p:strVal val="visible"/>
                                      </p:to>
                                    </p:set>
                                    <p:anim calcmode="lin" valueType="num">
                                      <p:cBhvr>
                                        <p:cTn id="57" dur="500" fill="hold"/>
                                        <p:tgtEl>
                                          <p:spTgt spid="2303"/>
                                        </p:tgtEl>
                                        <p:attrNameLst>
                                          <p:attrName>ppt_w</p:attrName>
                                        </p:attrNameLst>
                                      </p:cBhvr>
                                      <p:tavLst>
                                        <p:tav tm="0">
                                          <p:val>
                                            <p:fltVal val="0"/>
                                          </p:val>
                                        </p:tav>
                                        <p:tav tm="100000">
                                          <p:val>
                                            <p:strVal val="#ppt_w"/>
                                          </p:val>
                                        </p:tav>
                                      </p:tavLst>
                                    </p:anim>
                                    <p:anim calcmode="lin" valueType="num">
                                      <p:cBhvr>
                                        <p:cTn id="58" dur="500" fill="hold"/>
                                        <p:tgtEl>
                                          <p:spTgt spid="2303"/>
                                        </p:tgtEl>
                                        <p:attrNameLst>
                                          <p:attrName>ppt_h</p:attrName>
                                        </p:attrNameLst>
                                      </p:cBhvr>
                                      <p:tavLst>
                                        <p:tav tm="0">
                                          <p:val>
                                            <p:fltVal val="0"/>
                                          </p:val>
                                        </p:tav>
                                        <p:tav tm="100000">
                                          <p:val>
                                            <p:strVal val="#ppt_h"/>
                                          </p:val>
                                        </p:tav>
                                      </p:tavLst>
                                    </p:anim>
                                    <p:animEffect transition="in" filter="fade">
                                      <p:cBhvr>
                                        <p:cTn id="59" dur="500"/>
                                        <p:tgtEl>
                                          <p:spTgt spid="2303"/>
                                        </p:tgtEl>
                                      </p:cBhvr>
                                    </p:animEffect>
                                  </p:childTnLst>
                                </p:cTn>
                              </p:par>
                              <p:par>
                                <p:cTn id="60" presetID="53" presetClass="entr" presetSubtype="16" fill="hold" nodeType="withEffect">
                                  <p:stCondLst>
                                    <p:cond delay="0"/>
                                  </p:stCondLst>
                                  <p:childTnLst>
                                    <p:set>
                                      <p:cBhvr>
                                        <p:cTn id="61" dur="1" fill="hold">
                                          <p:stCondLst>
                                            <p:cond delay="0"/>
                                          </p:stCondLst>
                                        </p:cTn>
                                        <p:tgtEl>
                                          <p:spTgt spid="2304"/>
                                        </p:tgtEl>
                                        <p:attrNameLst>
                                          <p:attrName>style.visibility</p:attrName>
                                        </p:attrNameLst>
                                      </p:cBhvr>
                                      <p:to>
                                        <p:strVal val="visible"/>
                                      </p:to>
                                    </p:set>
                                    <p:anim calcmode="lin" valueType="num">
                                      <p:cBhvr>
                                        <p:cTn id="62" dur="500" fill="hold"/>
                                        <p:tgtEl>
                                          <p:spTgt spid="2304"/>
                                        </p:tgtEl>
                                        <p:attrNameLst>
                                          <p:attrName>ppt_w</p:attrName>
                                        </p:attrNameLst>
                                      </p:cBhvr>
                                      <p:tavLst>
                                        <p:tav tm="0">
                                          <p:val>
                                            <p:fltVal val="0"/>
                                          </p:val>
                                        </p:tav>
                                        <p:tav tm="100000">
                                          <p:val>
                                            <p:strVal val="#ppt_w"/>
                                          </p:val>
                                        </p:tav>
                                      </p:tavLst>
                                    </p:anim>
                                    <p:anim calcmode="lin" valueType="num">
                                      <p:cBhvr>
                                        <p:cTn id="63" dur="500" fill="hold"/>
                                        <p:tgtEl>
                                          <p:spTgt spid="2304"/>
                                        </p:tgtEl>
                                        <p:attrNameLst>
                                          <p:attrName>ppt_h</p:attrName>
                                        </p:attrNameLst>
                                      </p:cBhvr>
                                      <p:tavLst>
                                        <p:tav tm="0">
                                          <p:val>
                                            <p:fltVal val="0"/>
                                          </p:val>
                                        </p:tav>
                                        <p:tav tm="100000">
                                          <p:val>
                                            <p:strVal val="#ppt_h"/>
                                          </p:val>
                                        </p:tav>
                                      </p:tavLst>
                                    </p:anim>
                                    <p:animEffect transition="in" filter="fade">
                                      <p:cBhvr>
                                        <p:cTn id="64" dur="500"/>
                                        <p:tgtEl>
                                          <p:spTgt spid="2304"/>
                                        </p:tgtEl>
                                      </p:cBhvr>
                                    </p:animEffect>
                                  </p:childTnLst>
                                </p:cTn>
                              </p:par>
                              <p:par>
                                <p:cTn id="65" presetID="53" presetClass="entr" presetSubtype="16" fill="hold" nodeType="withEffect">
                                  <p:stCondLst>
                                    <p:cond delay="0"/>
                                  </p:stCondLst>
                                  <p:childTnLst>
                                    <p:set>
                                      <p:cBhvr>
                                        <p:cTn id="66" dur="1" fill="hold">
                                          <p:stCondLst>
                                            <p:cond delay="0"/>
                                          </p:stCondLst>
                                        </p:cTn>
                                        <p:tgtEl>
                                          <p:spTgt spid="2301"/>
                                        </p:tgtEl>
                                        <p:attrNameLst>
                                          <p:attrName>style.visibility</p:attrName>
                                        </p:attrNameLst>
                                      </p:cBhvr>
                                      <p:to>
                                        <p:strVal val="visible"/>
                                      </p:to>
                                    </p:set>
                                    <p:anim calcmode="lin" valueType="num">
                                      <p:cBhvr>
                                        <p:cTn id="67" dur="500" fill="hold"/>
                                        <p:tgtEl>
                                          <p:spTgt spid="2301"/>
                                        </p:tgtEl>
                                        <p:attrNameLst>
                                          <p:attrName>ppt_w</p:attrName>
                                        </p:attrNameLst>
                                      </p:cBhvr>
                                      <p:tavLst>
                                        <p:tav tm="0">
                                          <p:val>
                                            <p:fltVal val="0"/>
                                          </p:val>
                                        </p:tav>
                                        <p:tav tm="100000">
                                          <p:val>
                                            <p:strVal val="#ppt_w"/>
                                          </p:val>
                                        </p:tav>
                                      </p:tavLst>
                                    </p:anim>
                                    <p:anim calcmode="lin" valueType="num">
                                      <p:cBhvr>
                                        <p:cTn id="68" dur="500" fill="hold"/>
                                        <p:tgtEl>
                                          <p:spTgt spid="2301"/>
                                        </p:tgtEl>
                                        <p:attrNameLst>
                                          <p:attrName>ppt_h</p:attrName>
                                        </p:attrNameLst>
                                      </p:cBhvr>
                                      <p:tavLst>
                                        <p:tav tm="0">
                                          <p:val>
                                            <p:fltVal val="0"/>
                                          </p:val>
                                        </p:tav>
                                        <p:tav tm="100000">
                                          <p:val>
                                            <p:strVal val="#ppt_h"/>
                                          </p:val>
                                        </p:tav>
                                      </p:tavLst>
                                    </p:anim>
                                    <p:animEffect transition="in" filter="fade">
                                      <p:cBhvr>
                                        <p:cTn id="69" dur="500"/>
                                        <p:tgtEl>
                                          <p:spTgt spid="2301"/>
                                        </p:tgtEl>
                                      </p:cBhvr>
                                    </p:animEffect>
                                  </p:childTnLst>
                                </p:cTn>
                              </p:par>
                              <p:par>
                                <p:cTn id="70" presetID="53" presetClass="entr" presetSubtype="16" fill="hold" nodeType="withEffect">
                                  <p:stCondLst>
                                    <p:cond delay="0"/>
                                  </p:stCondLst>
                                  <p:childTnLst>
                                    <p:set>
                                      <p:cBhvr>
                                        <p:cTn id="71" dur="1" fill="hold">
                                          <p:stCondLst>
                                            <p:cond delay="0"/>
                                          </p:stCondLst>
                                        </p:cTn>
                                        <p:tgtEl>
                                          <p:spTgt spid="3029"/>
                                        </p:tgtEl>
                                        <p:attrNameLst>
                                          <p:attrName>style.visibility</p:attrName>
                                        </p:attrNameLst>
                                      </p:cBhvr>
                                      <p:to>
                                        <p:strVal val="visible"/>
                                      </p:to>
                                    </p:set>
                                    <p:anim calcmode="lin" valueType="num">
                                      <p:cBhvr>
                                        <p:cTn id="72" dur="500" fill="hold"/>
                                        <p:tgtEl>
                                          <p:spTgt spid="3029"/>
                                        </p:tgtEl>
                                        <p:attrNameLst>
                                          <p:attrName>ppt_w</p:attrName>
                                        </p:attrNameLst>
                                      </p:cBhvr>
                                      <p:tavLst>
                                        <p:tav tm="0">
                                          <p:val>
                                            <p:fltVal val="0"/>
                                          </p:val>
                                        </p:tav>
                                        <p:tav tm="100000">
                                          <p:val>
                                            <p:strVal val="#ppt_w"/>
                                          </p:val>
                                        </p:tav>
                                      </p:tavLst>
                                    </p:anim>
                                    <p:anim calcmode="lin" valueType="num">
                                      <p:cBhvr>
                                        <p:cTn id="73" dur="500" fill="hold"/>
                                        <p:tgtEl>
                                          <p:spTgt spid="3029"/>
                                        </p:tgtEl>
                                        <p:attrNameLst>
                                          <p:attrName>ppt_h</p:attrName>
                                        </p:attrNameLst>
                                      </p:cBhvr>
                                      <p:tavLst>
                                        <p:tav tm="0">
                                          <p:val>
                                            <p:fltVal val="0"/>
                                          </p:val>
                                        </p:tav>
                                        <p:tav tm="100000">
                                          <p:val>
                                            <p:strVal val="#ppt_h"/>
                                          </p:val>
                                        </p:tav>
                                      </p:tavLst>
                                    </p:anim>
                                    <p:animEffect transition="in" filter="fade">
                                      <p:cBhvr>
                                        <p:cTn id="74" dur="500"/>
                                        <p:tgtEl>
                                          <p:spTgt spid="3029"/>
                                        </p:tgtEl>
                                      </p:cBhvr>
                                    </p:animEffect>
                                  </p:childTnLst>
                                </p:cTn>
                              </p:par>
                              <p:par>
                                <p:cTn id="75" presetID="53" presetClass="entr" presetSubtype="16" fill="hold" nodeType="withEffect">
                                  <p:stCondLst>
                                    <p:cond delay="0"/>
                                  </p:stCondLst>
                                  <p:childTnLst>
                                    <p:set>
                                      <p:cBhvr>
                                        <p:cTn id="76" dur="1" fill="hold">
                                          <p:stCondLst>
                                            <p:cond delay="0"/>
                                          </p:stCondLst>
                                        </p:cTn>
                                        <p:tgtEl>
                                          <p:spTgt spid="3028"/>
                                        </p:tgtEl>
                                        <p:attrNameLst>
                                          <p:attrName>style.visibility</p:attrName>
                                        </p:attrNameLst>
                                      </p:cBhvr>
                                      <p:to>
                                        <p:strVal val="visible"/>
                                      </p:to>
                                    </p:set>
                                    <p:anim calcmode="lin" valueType="num">
                                      <p:cBhvr>
                                        <p:cTn id="77" dur="500" fill="hold"/>
                                        <p:tgtEl>
                                          <p:spTgt spid="3028"/>
                                        </p:tgtEl>
                                        <p:attrNameLst>
                                          <p:attrName>ppt_w</p:attrName>
                                        </p:attrNameLst>
                                      </p:cBhvr>
                                      <p:tavLst>
                                        <p:tav tm="0">
                                          <p:val>
                                            <p:fltVal val="0"/>
                                          </p:val>
                                        </p:tav>
                                        <p:tav tm="100000">
                                          <p:val>
                                            <p:strVal val="#ppt_w"/>
                                          </p:val>
                                        </p:tav>
                                      </p:tavLst>
                                    </p:anim>
                                    <p:anim calcmode="lin" valueType="num">
                                      <p:cBhvr>
                                        <p:cTn id="78" dur="500" fill="hold"/>
                                        <p:tgtEl>
                                          <p:spTgt spid="3028"/>
                                        </p:tgtEl>
                                        <p:attrNameLst>
                                          <p:attrName>ppt_h</p:attrName>
                                        </p:attrNameLst>
                                      </p:cBhvr>
                                      <p:tavLst>
                                        <p:tav tm="0">
                                          <p:val>
                                            <p:fltVal val="0"/>
                                          </p:val>
                                        </p:tav>
                                        <p:tav tm="100000">
                                          <p:val>
                                            <p:strVal val="#ppt_h"/>
                                          </p:val>
                                        </p:tav>
                                      </p:tavLst>
                                    </p:anim>
                                    <p:animEffect transition="in" filter="fade">
                                      <p:cBhvr>
                                        <p:cTn id="79" dur="500"/>
                                        <p:tgtEl>
                                          <p:spTgt spid="3028"/>
                                        </p:tgtEl>
                                      </p:cBhvr>
                                    </p:animEffect>
                                  </p:childTnLst>
                                </p:cTn>
                              </p:par>
                              <p:par>
                                <p:cTn id="80" presetID="53" presetClass="entr" presetSubtype="16" fill="hold" nodeType="withEffect">
                                  <p:stCondLst>
                                    <p:cond delay="0"/>
                                  </p:stCondLst>
                                  <p:childTnLst>
                                    <p:set>
                                      <p:cBhvr>
                                        <p:cTn id="81" dur="1" fill="hold">
                                          <p:stCondLst>
                                            <p:cond delay="0"/>
                                          </p:stCondLst>
                                        </p:cTn>
                                        <p:tgtEl>
                                          <p:spTgt spid="3038"/>
                                        </p:tgtEl>
                                        <p:attrNameLst>
                                          <p:attrName>style.visibility</p:attrName>
                                        </p:attrNameLst>
                                      </p:cBhvr>
                                      <p:to>
                                        <p:strVal val="visible"/>
                                      </p:to>
                                    </p:set>
                                    <p:anim calcmode="lin" valueType="num">
                                      <p:cBhvr>
                                        <p:cTn id="82" dur="500" fill="hold"/>
                                        <p:tgtEl>
                                          <p:spTgt spid="3038"/>
                                        </p:tgtEl>
                                        <p:attrNameLst>
                                          <p:attrName>ppt_w</p:attrName>
                                        </p:attrNameLst>
                                      </p:cBhvr>
                                      <p:tavLst>
                                        <p:tav tm="0">
                                          <p:val>
                                            <p:fltVal val="0"/>
                                          </p:val>
                                        </p:tav>
                                        <p:tav tm="100000">
                                          <p:val>
                                            <p:strVal val="#ppt_w"/>
                                          </p:val>
                                        </p:tav>
                                      </p:tavLst>
                                    </p:anim>
                                    <p:anim calcmode="lin" valueType="num">
                                      <p:cBhvr>
                                        <p:cTn id="83" dur="500" fill="hold"/>
                                        <p:tgtEl>
                                          <p:spTgt spid="3038"/>
                                        </p:tgtEl>
                                        <p:attrNameLst>
                                          <p:attrName>ppt_h</p:attrName>
                                        </p:attrNameLst>
                                      </p:cBhvr>
                                      <p:tavLst>
                                        <p:tav tm="0">
                                          <p:val>
                                            <p:fltVal val="0"/>
                                          </p:val>
                                        </p:tav>
                                        <p:tav tm="100000">
                                          <p:val>
                                            <p:strVal val="#ppt_h"/>
                                          </p:val>
                                        </p:tav>
                                      </p:tavLst>
                                    </p:anim>
                                    <p:animEffect transition="in" filter="fade">
                                      <p:cBhvr>
                                        <p:cTn id="84" dur="500"/>
                                        <p:tgtEl>
                                          <p:spTgt spid="303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252"/>
                                        </p:tgtEl>
                                        <p:attrNameLst>
                                          <p:attrName>style.visibility</p:attrName>
                                        </p:attrNameLst>
                                      </p:cBhvr>
                                      <p:to>
                                        <p:strVal val="visible"/>
                                      </p:to>
                                    </p:set>
                                    <p:anim calcmode="lin" valueType="num">
                                      <p:cBhvr>
                                        <p:cTn id="87" dur="500" fill="hold"/>
                                        <p:tgtEl>
                                          <p:spTgt spid="1252"/>
                                        </p:tgtEl>
                                        <p:attrNameLst>
                                          <p:attrName>ppt_w</p:attrName>
                                        </p:attrNameLst>
                                      </p:cBhvr>
                                      <p:tavLst>
                                        <p:tav tm="0">
                                          <p:val>
                                            <p:fltVal val="0"/>
                                          </p:val>
                                        </p:tav>
                                        <p:tav tm="100000">
                                          <p:val>
                                            <p:strVal val="#ppt_w"/>
                                          </p:val>
                                        </p:tav>
                                      </p:tavLst>
                                    </p:anim>
                                    <p:anim calcmode="lin" valueType="num">
                                      <p:cBhvr>
                                        <p:cTn id="88" dur="500" fill="hold"/>
                                        <p:tgtEl>
                                          <p:spTgt spid="1252"/>
                                        </p:tgtEl>
                                        <p:attrNameLst>
                                          <p:attrName>ppt_h</p:attrName>
                                        </p:attrNameLst>
                                      </p:cBhvr>
                                      <p:tavLst>
                                        <p:tav tm="0">
                                          <p:val>
                                            <p:fltVal val="0"/>
                                          </p:val>
                                        </p:tav>
                                        <p:tav tm="100000">
                                          <p:val>
                                            <p:strVal val="#ppt_h"/>
                                          </p:val>
                                        </p:tav>
                                      </p:tavLst>
                                    </p:anim>
                                    <p:animEffect transition="in" filter="fade">
                                      <p:cBhvr>
                                        <p:cTn id="89" dur="500"/>
                                        <p:tgtEl>
                                          <p:spTgt spid="125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009"/>
                                        </p:tgtEl>
                                        <p:attrNameLst>
                                          <p:attrName>style.visibility</p:attrName>
                                        </p:attrNameLst>
                                      </p:cBhvr>
                                      <p:to>
                                        <p:strVal val="visible"/>
                                      </p:to>
                                    </p:set>
                                    <p:anim calcmode="lin" valueType="num">
                                      <p:cBhvr>
                                        <p:cTn id="92" dur="500" fill="hold"/>
                                        <p:tgtEl>
                                          <p:spTgt spid="1009"/>
                                        </p:tgtEl>
                                        <p:attrNameLst>
                                          <p:attrName>ppt_w</p:attrName>
                                        </p:attrNameLst>
                                      </p:cBhvr>
                                      <p:tavLst>
                                        <p:tav tm="0">
                                          <p:val>
                                            <p:fltVal val="0"/>
                                          </p:val>
                                        </p:tav>
                                        <p:tav tm="100000">
                                          <p:val>
                                            <p:strVal val="#ppt_w"/>
                                          </p:val>
                                        </p:tav>
                                      </p:tavLst>
                                    </p:anim>
                                    <p:anim calcmode="lin" valueType="num">
                                      <p:cBhvr>
                                        <p:cTn id="93" dur="500" fill="hold"/>
                                        <p:tgtEl>
                                          <p:spTgt spid="1009"/>
                                        </p:tgtEl>
                                        <p:attrNameLst>
                                          <p:attrName>ppt_h</p:attrName>
                                        </p:attrNameLst>
                                      </p:cBhvr>
                                      <p:tavLst>
                                        <p:tav tm="0">
                                          <p:val>
                                            <p:fltVal val="0"/>
                                          </p:val>
                                        </p:tav>
                                        <p:tav tm="100000">
                                          <p:val>
                                            <p:strVal val="#ppt_h"/>
                                          </p:val>
                                        </p:tav>
                                      </p:tavLst>
                                    </p:anim>
                                    <p:animEffect transition="in" filter="fade">
                                      <p:cBhvr>
                                        <p:cTn id="94" dur="500"/>
                                        <p:tgtEl>
                                          <p:spTgt spid="1009"/>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010"/>
                                        </p:tgtEl>
                                        <p:attrNameLst>
                                          <p:attrName>style.visibility</p:attrName>
                                        </p:attrNameLst>
                                      </p:cBhvr>
                                      <p:to>
                                        <p:strVal val="visible"/>
                                      </p:to>
                                    </p:set>
                                    <p:anim calcmode="lin" valueType="num">
                                      <p:cBhvr>
                                        <p:cTn id="97" dur="500" fill="hold"/>
                                        <p:tgtEl>
                                          <p:spTgt spid="1010"/>
                                        </p:tgtEl>
                                        <p:attrNameLst>
                                          <p:attrName>ppt_w</p:attrName>
                                        </p:attrNameLst>
                                      </p:cBhvr>
                                      <p:tavLst>
                                        <p:tav tm="0">
                                          <p:val>
                                            <p:fltVal val="0"/>
                                          </p:val>
                                        </p:tav>
                                        <p:tav tm="100000">
                                          <p:val>
                                            <p:strVal val="#ppt_w"/>
                                          </p:val>
                                        </p:tav>
                                      </p:tavLst>
                                    </p:anim>
                                    <p:anim calcmode="lin" valueType="num">
                                      <p:cBhvr>
                                        <p:cTn id="98" dur="500" fill="hold"/>
                                        <p:tgtEl>
                                          <p:spTgt spid="1010"/>
                                        </p:tgtEl>
                                        <p:attrNameLst>
                                          <p:attrName>ppt_h</p:attrName>
                                        </p:attrNameLst>
                                      </p:cBhvr>
                                      <p:tavLst>
                                        <p:tav tm="0">
                                          <p:val>
                                            <p:fltVal val="0"/>
                                          </p:val>
                                        </p:tav>
                                        <p:tav tm="100000">
                                          <p:val>
                                            <p:strVal val="#ppt_h"/>
                                          </p:val>
                                        </p:tav>
                                      </p:tavLst>
                                    </p:anim>
                                    <p:animEffect transition="in" filter="fade">
                                      <p:cBhvr>
                                        <p:cTn id="99" dur="500"/>
                                        <p:tgtEl>
                                          <p:spTgt spid="101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013"/>
                                        </p:tgtEl>
                                        <p:attrNameLst>
                                          <p:attrName>style.visibility</p:attrName>
                                        </p:attrNameLst>
                                      </p:cBhvr>
                                      <p:to>
                                        <p:strVal val="visible"/>
                                      </p:to>
                                    </p:set>
                                    <p:anim calcmode="lin" valueType="num">
                                      <p:cBhvr>
                                        <p:cTn id="102" dur="500" fill="hold"/>
                                        <p:tgtEl>
                                          <p:spTgt spid="1013"/>
                                        </p:tgtEl>
                                        <p:attrNameLst>
                                          <p:attrName>ppt_w</p:attrName>
                                        </p:attrNameLst>
                                      </p:cBhvr>
                                      <p:tavLst>
                                        <p:tav tm="0">
                                          <p:val>
                                            <p:fltVal val="0"/>
                                          </p:val>
                                        </p:tav>
                                        <p:tav tm="100000">
                                          <p:val>
                                            <p:strVal val="#ppt_w"/>
                                          </p:val>
                                        </p:tav>
                                      </p:tavLst>
                                    </p:anim>
                                    <p:anim calcmode="lin" valueType="num">
                                      <p:cBhvr>
                                        <p:cTn id="103" dur="500" fill="hold"/>
                                        <p:tgtEl>
                                          <p:spTgt spid="1013"/>
                                        </p:tgtEl>
                                        <p:attrNameLst>
                                          <p:attrName>ppt_h</p:attrName>
                                        </p:attrNameLst>
                                      </p:cBhvr>
                                      <p:tavLst>
                                        <p:tav tm="0">
                                          <p:val>
                                            <p:fltVal val="0"/>
                                          </p:val>
                                        </p:tav>
                                        <p:tav tm="100000">
                                          <p:val>
                                            <p:strVal val="#ppt_h"/>
                                          </p:val>
                                        </p:tav>
                                      </p:tavLst>
                                    </p:anim>
                                    <p:animEffect transition="in" filter="fade">
                                      <p:cBhvr>
                                        <p:cTn id="104" dur="500"/>
                                        <p:tgtEl>
                                          <p:spTgt spid="1013"/>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016"/>
                                        </p:tgtEl>
                                        <p:attrNameLst>
                                          <p:attrName>style.visibility</p:attrName>
                                        </p:attrNameLst>
                                      </p:cBhvr>
                                      <p:to>
                                        <p:strVal val="visible"/>
                                      </p:to>
                                    </p:set>
                                    <p:anim calcmode="lin" valueType="num">
                                      <p:cBhvr>
                                        <p:cTn id="107" dur="500" fill="hold"/>
                                        <p:tgtEl>
                                          <p:spTgt spid="1016"/>
                                        </p:tgtEl>
                                        <p:attrNameLst>
                                          <p:attrName>ppt_w</p:attrName>
                                        </p:attrNameLst>
                                      </p:cBhvr>
                                      <p:tavLst>
                                        <p:tav tm="0">
                                          <p:val>
                                            <p:fltVal val="0"/>
                                          </p:val>
                                        </p:tav>
                                        <p:tav tm="100000">
                                          <p:val>
                                            <p:strVal val="#ppt_w"/>
                                          </p:val>
                                        </p:tav>
                                      </p:tavLst>
                                    </p:anim>
                                    <p:anim calcmode="lin" valueType="num">
                                      <p:cBhvr>
                                        <p:cTn id="108" dur="500" fill="hold"/>
                                        <p:tgtEl>
                                          <p:spTgt spid="1016"/>
                                        </p:tgtEl>
                                        <p:attrNameLst>
                                          <p:attrName>ppt_h</p:attrName>
                                        </p:attrNameLst>
                                      </p:cBhvr>
                                      <p:tavLst>
                                        <p:tav tm="0">
                                          <p:val>
                                            <p:fltVal val="0"/>
                                          </p:val>
                                        </p:tav>
                                        <p:tav tm="100000">
                                          <p:val>
                                            <p:strVal val="#ppt_h"/>
                                          </p:val>
                                        </p:tav>
                                      </p:tavLst>
                                    </p:anim>
                                    <p:animEffect transition="in" filter="fade">
                                      <p:cBhvr>
                                        <p:cTn id="109" dur="500"/>
                                        <p:tgtEl>
                                          <p:spTgt spid="1016"/>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022"/>
                                        </p:tgtEl>
                                        <p:attrNameLst>
                                          <p:attrName>style.visibility</p:attrName>
                                        </p:attrNameLst>
                                      </p:cBhvr>
                                      <p:to>
                                        <p:strVal val="visible"/>
                                      </p:to>
                                    </p:set>
                                    <p:anim calcmode="lin" valueType="num">
                                      <p:cBhvr>
                                        <p:cTn id="112" dur="500" fill="hold"/>
                                        <p:tgtEl>
                                          <p:spTgt spid="1022"/>
                                        </p:tgtEl>
                                        <p:attrNameLst>
                                          <p:attrName>ppt_w</p:attrName>
                                        </p:attrNameLst>
                                      </p:cBhvr>
                                      <p:tavLst>
                                        <p:tav tm="0">
                                          <p:val>
                                            <p:fltVal val="0"/>
                                          </p:val>
                                        </p:tav>
                                        <p:tav tm="100000">
                                          <p:val>
                                            <p:strVal val="#ppt_w"/>
                                          </p:val>
                                        </p:tav>
                                      </p:tavLst>
                                    </p:anim>
                                    <p:anim calcmode="lin" valueType="num">
                                      <p:cBhvr>
                                        <p:cTn id="113" dur="500" fill="hold"/>
                                        <p:tgtEl>
                                          <p:spTgt spid="1022"/>
                                        </p:tgtEl>
                                        <p:attrNameLst>
                                          <p:attrName>ppt_h</p:attrName>
                                        </p:attrNameLst>
                                      </p:cBhvr>
                                      <p:tavLst>
                                        <p:tav tm="0">
                                          <p:val>
                                            <p:fltVal val="0"/>
                                          </p:val>
                                        </p:tav>
                                        <p:tav tm="100000">
                                          <p:val>
                                            <p:strVal val="#ppt_h"/>
                                          </p:val>
                                        </p:tav>
                                      </p:tavLst>
                                    </p:anim>
                                    <p:animEffect transition="in" filter="fade">
                                      <p:cBhvr>
                                        <p:cTn id="114" dur="500"/>
                                        <p:tgtEl>
                                          <p:spTgt spid="10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023"/>
                                        </p:tgtEl>
                                        <p:attrNameLst>
                                          <p:attrName>style.visibility</p:attrName>
                                        </p:attrNameLst>
                                      </p:cBhvr>
                                      <p:to>
                                        <p:strVal val="visible"/>
                                      </p:to>
                                    </p:set>
                                    <p:anim calcmode="lin" valueType="num">
                                      <p:cBhvr>
                                        <p:cTn id="117" dur="500" fill="hold"/>
                                        <p:tgtEl>
                                          <p:spTgt spid="1023"/>
                                        </p:tgtEl>
                                        <p:attrNameLst>
                                          <p:attrName>ppt_w</p:attrName>
                                        </p:attrNameLst>
                                      </p:cBhvr>
                                      <p:tavLst>
                                        <p:tav tm="0">
                                          <p:val>
                                            <p:fltVal val="0"/>
                                          </p:val>
                                        </p:tav>
                                        <p:tav tm="100000">
                                          <p:val>
                                            <p:strVal val="#ppt_w"/>
                                          </p:val>
                                        </p:tav>
                                      </p:tavLst>
                                    </p:anim>
                                    <p:anim calcmode="lin" valueType="num">
                                      <p:cBhvr>
                                        <p:cTn id="118" dur="500" fill="hold"/>
                                        <p:tgtEl>
                                          <p:spTgt spid="1023"/>
                                        </p:tgtEl>
                                        <p:attrNameLst>
                                          <p:attrName>ppt_h</p:attrName>
                                        </p:attrNameLst>
                                      </p:cBhvr>
                                      <p:tavLst>
                                        <p:tav tm="0">
                                          <p:val>
                                            <p:fltVal val="0"/>
                                          </p:val>
                                        </p:tav>
                                        <p:tav tm="100000">
                                          <p:val>
                                            <p:strVal val="#ppt_h"/>
                                          </p:val>
                                        </p:tav>
                                      </p:tavLst>
                                    </p:anim>
                                    <p:animEffect transition="in" filter="fade">
                                      <p:cBhvr>
                                        <p:cTn id="119" dur="500"/>
                                        <p:tgtEl>
                                          <p:spTgt spid="10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024"/>
                                        </p:tgtEl>
                                        <p:attrNameLst>
                                          <p:attrName>style.visibility</p:attrName>
                                        </p:attrNameLst>
                                      </p:cBhvr>
                                      <p:to>
                                        <p:strVal val="visible"/>
                                      </p:to>
                                    </p:set>
                                    <p:anim calcmode="lin" valueType="num">
                                      <p:cBhvr>
                                        <p:cTn id="122" dur="500" fill="hold"/>
                                        <p:tgtEl>
                                          <p:spTgt spid="1024"/>
                                        </p:tgtEl>
                                        <p:attrNameLst>
                                          <p:attrName>ppt_w</p:attrName>
                                        </p:attrNameLst>
                                      </p:cBhvr>
                                      <p:tavLst>
                                        <p:tav tm="0">
                                          <p:val>
                                            <p:fltVal val="0"/>
                                          </p:val>
                                        </p:tav>
                                        <p:tav tm="100000">
                                          <p:val>
                                            <p:strVal val="#ppt_w"/>
                                          </p:val>
                                        </p:tav>
                                      </p:tavLst>
                                    </p:anim>
                                    <p:anim calcmode="lin" valueType="num">
                                      <p:cBhvr>
                                        <p:cTn id="123" dur="500" fill="hold"/>
                                        <p:tgtEl>
                                          <p:spTgt spid="1024"/>
                                        </p:tgtEl>
                                        <p:attrNameLst>
                                          <p:attrName>ppt_h</p:attrName>
                                        </p:attrNameLst>
                                      </p:cBhvr>
                                      <p:tavLst>
                                        <p:tav tm="0">
                                          <p:val>
                                            <p:fltVal val="0"/>
                                          </p:val>
                                        </p:tav>
                                        <p:tav tm="100000">
                                          <p:val>
                                            <p:strVal val="#ppt_h"/>
                                          </p:val>
                                        </p:tav>
                                      </p:tavLst>
                                    </p:anim>
                                    <p:animEffect transition="in" filter="fade">
                                      <p:cBhvr>
                                        <p:cTn id="124" dur="500"/>
                                        <p:tgtEl>
                                          <p:spTgt spid="1024"/>
                                        </p:tgtEl>
                                      </p:cBhvr>
                                    </p:animEffect>
                                  </p:childTnLst>
                                </p:cTn>
                              </p:par>
                              <p:par>
                                <p:cTn id="125" presetID="53" presetClass="entr" presetSubtype="16" fill="hold" nodeType="withEffect">
                                  <p:stCondLst>
                                    <p:cond delay="0"/>
                                  </p:stCondLst>
                                  <p:childTnLst>
                                    <p:set>
                                      <p:cBhvr>
                                        <p:cTn id="126" dur="1" fill="hold">
                                          <p:stCondLst>
                                            <p:cond delay="0"/>
                                          </p:stCondLst>
                                        </p:cTn>
                                        <p:tgtEl>
                                          <p:spTgt spid="1025"/>
                                        </p:tgtEl>
                                        <p:attrNameLst>
                                          <p:attrName>style.visibility</p:attrName>
                                        </p:attrNameLst>
                                      </p:cBhvr>
                                      <p:to>
                                        <p:strVal val="visible"/>
                                      </p:to>
                                    </p:set>
                                    <p:anim calcmode="lin" valueType="num">
                                      <p:cBhvr>
                                        <p:cTn id="127" dur="500" fill="hold"/>
                                        <p:tgtEl>
                                          <p:spTgt spid="1025"/>
                                        </p:tgtEl>
                                        <p:attrNameLst>
                                          <p:attrName>ppt_w</p:attrName>
                                        </p:attrNameLst>
                                      </p:cBhvr>
                                      <p:tavLst>
                                        <p:tav tm="0">
                                          <p:val>
                                            <p:fltVal val="0"/>
                                          </p:val>
                                        </p:tav>
                                        <p:tav tm="100000">
                                          <p:val>
                                            <p:strVal val="#ppt_w"/>
                                          </p:val>
                                        </p:tav>
                                      </p:tavLst>
                                    </p:anim>
                                    <p:anim calcmode="lin" valueType="num">
                                      <p:cBhvr>
                                        <p:cTn id="128" dur="500" fill="hold"/>
                                        <p:tgtEl>
                                          <p:spTgt spid="1025"/>
                                        </p:tgtEl>
                                        <p:attrNameLst>
                                          <p:attrName>ppt_h</p:attrName>
                                        </p:attrNameLst>
                                      </p:cBhvr>
                                      <p:tavLst>
                                        <p:tav tm="0">
                                          <p:val>
                                            <p:fltVal val="0"/>
                                          </p:val>
                                        </p:tav>
                                        <p:tav tm="100000">
                                          <p:val>
                                            <p:strVal val="#ppt_h"/>
                                          </p:val>
                                        </p:tav>
                                      </p:tavLst>
                                    </p:anim>
                                    <p:animEffect transition="in" filter="fade">
                                      <p:cBhvr>
                                        <p:cTn id="129" dur="500"/>
                                        <p:tgtEl>
                                          <p:spTgt spid="102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027"/>
                                        </p:tgtEl>
                                        <p:attrNameLst>
                                          <p:attrName>style.visibility</p:attrName>
                                        </p:attrNameLst>
                                      </p:cBhvr>
                                      <p:to>
                                        <p:strVal val="visible"/>
                                      </p:to>
                                    </p:set>
                                    <p:anim calcmode="lin" valueType="num">
                                      <p:cBhvr>
                                        <p:cTn id="132" dur="500" fill="hold"/>
                                        <p:tgtEl>
                                          <p:spTgt spid="1027"/>
                                        </p:tgtEl>
                                        <p:attrNameLst>
                                          <p:attrName>ppt_w</p:attrName>
                                        </p:attrNameLst>
                                      </p:cBhvr>
                                      <p:tavLst>
                                        <p:tav tm="0">
                                          <p:val>
                                            <p:fltVal val="0"/>
                                          </p:val>
                                        </p:tav>
                                        <p:tav tm="100000">
                                          <p:val>
                                            <p:strVal val="#ppt_w"/>
                                          </p:val>
                                        </p:tav>
                                      </p:tavLst>
                                    </p:anim>
                                    <p:anim calcmode="lin" valueType="num">
                                      <p:cBhvr>
                                        <p:cTn id="133" dur="500" fill="hold"/>
                                        <p:tgtEl>
                                          <p:spTgt spid="1027"/>
                                        </p:tgtEl>
                                        <p:attrNameLst>
                                          <p:attrName>ppt_h</p:attrName>
                                        </p:attrNameLst>
                                      </p:cBhvr>
                                      <p:tavLst>
                                        <p:tav tm="0">
                                          <p:val>
                                            <p:fltVal val="0"/>
                                          </p:val>
                                        </p:tav>
                                        <p:tav tm="100000">
                                          <p:val>
                                            <p:strVal val="#ppt_h"/>
                                          </p:val>
                                        </p:tav>
                                      </p:tavLst>
                                    </p:anim>
                                    <p:animEffect transition="in" filter="fade">
                                      <p:cBhvr>
                                        <p:cTn id="134" dur="500"/>
                                        <p:tgtEl>
                                          <p:spTgt spid="1027"/>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28"/>
                                        </p:tgtEl>
                                        <p:attrNameLst>
                                          <p:attrName>style.visibility</p:attrName>
                                        </p:attrNameLst>
                                      </p:cBhvr>
                                      <p:to>
                                        <p:strVal val="visible"/>
                                      </p:to>
                                    </p:set>
                                    <p:anim calcmode="lin" valueType="num">
                                      <p:cBhvr>
                                        <p:cTn id="137" dur="500" fill="hold"/>
                                        <p:tgtEl>
                                          <p:spTgt spid="1028"/>
                                        </p:tgtEl>
                                        <p:attrNameLst>
                                          <p:attrName>ppt_w</p:attrName>
                                        </p:attrNameLst>
                                      </p:cBhvr>
                                      <p:tavLst>
                                        <p:tav tm="0">
                                          <p:val>
                                            <p:fltVal val="0"/>
                                          </p:val>
                                        </p:tav>
                                        <p:tav tm="100000">
                                          <p:val>
                                            <p:strVal val="#ppt_w"/>
                                          </p:val>
                                        </p:tav>
                                      </p:tavLst>
                                    </p:anim>
                                    <p:anim calcmode="lin" valueType="num">
                                      <p:cBhvr>
                                        <p:cTn id="138" dur="500" fill="hold"/>
                                        <p:tgtEl>
                                          <p:spTgt spid="1028"/>
                                        </p:tgtEl>
                                        <p:attrNameLst>
                                          <p:attrName>ppt_h</p:attrName>
                                        </p:attrNameLst>
                                      </p:cBhvr>
                                      <p:tavLst>
                                        <p:tav tm="0">
                                          <p:val>
                                            <p:fltVal val="0"/>
                                          </p:val>
                                        </p:tav>
                                        <p:tav tm="100000">
                                          <p:val>
                                            <p:strVal val="#ppt_h"/>
                                          </p:val>
                                        </p:tav>
                                      </p:tavLst>
                                    </p:anim>
                                    <p:animEffect transition="in" filter="fade">
                                      <p:cBhvr>
                                        <p:cTn id="139" dur="500"/>
                                        <p:tgtEl>
                                          <p:spTgt spid="1028"/>
                                        </p:tgtEl>
                                      </p:cBhvr>
                                    </p:animEffect>
                                  </p:childTnLst>
                                </p:cTn>
                              </p:par>
                              <p:par>
                                <p:cTn id="140" presetID="53" presetClass="entr" presetSubtype="16" fill="hold" nodeType="withEffect">
                                  <p:stCondLst>
                                    <p:cond delay="0"/>
                                  </p:stCondLst>
                                  <p:childTnLst>
                                    <p:set>
                                      <p:cBhvr>
                                        <p:cTn id="141" dur="1" fill="hold">
                                          <p:stCondLst>
                                            <p:cond delay="0"/>
                                          </p:stCondLst>
                                        </p:cTn>
                                        <p:tgtEl>
                                          <p:spTgt spid="1029"/>
                                        </p:tgtEl>
                                        <p:attrNameLst>
                                          <p:attrName>style.visibility</p:attrName>
                                        </p:attrNameLst>
                                      </p:cBhvr>
                                      <p:to>
                                        <p:strVal val="visible"/>
                                      </p:to>
                                    </p:set>
                                    <p:anim calcmode="lin" valueType="num">
                                      <p:cBhvr>
                                        <p:cTn id="142" dur="500" fill="hold"/>
                                        <p:tgtEl>
                                          <p:spTgt spid="1029"/>
                                        </p:tgtEl>
                                        <p:attrNameLst>
                                          <p:attrName>ppt_w</p:attrName>
                                        </p:attrNameLst>
                                      </p:cBhvr>
                                      <p:tavLst>
                                        <p:tav tm="0">
                                          <p:val>
                                            <p:fltVal val="0"/>
                                          </p:val>
                                        </p:tav>
                                        <p:tav tm="100000">
                                          <p:val>
                                            <p:strVal val="#ppt_w"/>
                                          </p:val>
                                        </p:tav>
                                      </p:tavLst>
                                    </p:anim>
                                    <p:anim calcmode="lin" valueType="num">
                                      <p:cBhvr>
                                        <p:cTn id="143" dur="500" fill="hold"/>
                                        <p:tgtEl>
                                          <p:spTgt spid="1029"/>
                                        </p:tgtEl>
                                        <p:attrNameLst>
                                          <p:attrName>ppt_h</p:attrName>
                                        </p:attrNameLst>
                                      </p:cBhvr>
                                      <p:tavLst>
                                        <p:tav tm="0">
                                          <p:val>
                                            <p:fltVal val="0"/>
                                          </p:val>
                                        </p:tav>
                                        <p:tav tm="100000">
                                          <p:val>
                                            <p:strVal val="#ppt_h"/>
                                          </p:val>
                                        </p:tav>
                                      </p:tavLst>
                                    </p:anim>
                                    <p:animEffect transition="in" filter="fade">
                                      <p:cBhvr>
                                        <p:cTn id="144" dur="500"/>
                                        <p:tgtEl>
                                          <p:spTgt spid="1029"/>
                                        </p:tgtEl>
                                      </p:cBhvr>
                                    </p:animEffect>
                                  </p:childTnLst>
                                </p:cTn>
                              </p:par>
                              <p:par>
                                <p:cTn id="145" presetID="53" presetClass="entr" presetSubtype="16" fill="hold" nodeType="withEffect">
                                  <p:stCondLst>
                                    <p:cond delay="0"/>
                                  </p:stCondLst>
                                  <p:childTnLst>
                                    <p:set>
                                      <p:cBhvr>
                                        <p:cTn id="146" dur="1" fill="hold">
                                          <p:stCondLst>
                                            <p:cond delay="0"/>
                                          </p:stCondLst>
                                        </p:cTn>
                                        <p:tgtEl>
                                          <p:spTgt spid="1031"/>
                                        </p:tgtEl>
                                        <p:attrNameLst>
                                          <p:attrName>style.visibility</p:attrName>
                                        </p:attrNameLst>
                                      </p:cBhvr>
                                      <p:to>
                                        <p:strVal val="visible"/>
                                      </p:to>
                                    </p:set>
                                    <p:anim calcmode="lin" valueType="num">
                                      <p:cBhvr>
                                        <p:cTn id="147" dur="500" fill="hold"/>
                                        <p:tgtEl>
                                          <p:spTgt spid="1031"/>
                                        </p:tgtEl>
                                        <p:attrNameLst>
                                          <p:attrName>ppt_w</p:attrName>
                                        </p:attrNameLst>
                                      </p:cBhvr>
                                      <p:tavLst>
                                        <p:tav tm="0">
                                          <p:val>
                                            <p:fltVal val="0"/>
                                          </p:val>
                                        </p:tav>
                                        <p:tav tm="100000">
                                          <p:val>
                                            <p:strVal val="#ppt_w"/>
                                          </p:val>
                                        </p:tav>
                                      </p:tavLst>
                                    </p:anim>
                                    <p:anim calcmode="lin" valueType="num">
                                      <p:cBhvr>
                                        <p:cTn id="148" dur="500" fill="hold"/>
                                        <p:tgtEl>
                                          <p:spTgt spid="1031"/>
                                        </p:tgtEl>
                                        <p:attrNameLst>
                                          <p:attrName>ppt_h</p:attrName>
                                        </p:attrNameLst>
                                      </p:cBhvr>
                                      <p:tavLst>
                                        <p:tav tm="0">
                                          <p:val>
                                            <p:fltVal val="0"/>
                                          </p:val>
                                        </p:tav>
                                        <p:tav tm="100000">
                                          <p:val>
                                            <p:strVal val="#ppt_h"/>
                                          </p:val>
                                        </p:tav>
                                      </p:tavLst>
                                    </p:anim>
                                    <p:animEffect transition="in" filter="fade">
                                      <p:cBhvr>
                                        <p:cTn id="149" dur="500"/>
                                        <p:tgtEl>
                                          <p:spTgt spid="1031"/>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1035"/>
                                        </p:tgtEl>
                                        <p:attrNameLst>
                                          <p:attrName>style.visibility</p:attrName>
                                        </p:attrNameLst>
                                      </p:cBhvr>
                                      <p:to>
                                        <p:strVal val="visible"/>
                                      </p:to>
                                    </p:set>
                                    <p:anim calcmode="lin" valueType="num">
                                      <p:cBhvr>
                                        <p:cTn id="152" dur="500" fill="hold"/>
                                        <p:tgtEl>
                                          <p:spTgt spid="1035"/>
                                        </p:tgtEl>
                                        <p:attrNameLst>
                                          <p:attrName>ppt_w</p:attrName>
                                        </p:attrNameLst>
                                      </p:cBhvr>
                                      <p:tavLst>
                                        <p:tav tm="0">
                                          <p:val>
                                            <p:fltVal val="0"/>
                                          </p:val>
                                        </p:tav>
                                        <p:tav tm="100000">
                                          <p:val>
                                            <p:strVal val="#ppt_w"/>
                                          </p:val>
                                        </p:tav>
                                      </p:tavLst>
                                    </p:anim>
                                    <p:anim calcmode="lin" valueType="num">
                                      <p:cBhvr>
                                        <p:cTn id="153" dur="500" fill="hold"/>
                                        <p:tgtEl>
                                          <p:spTgt spid="1035"/>
                                        </p:tgtEl>
                                        <p:attrNameLst>
                                          <p:attrName>ppt_h</p:attrName>
                                        </p:attrNameLst>
                                      </p:cBhvr>
                                      <p:tavLst>
                                        <p:tav tm="0">
                                          <p:val>
                                            <p:fltVal val="0"/>
                                          </p:val>
                                        </p:tav>
                                        <p:tav tm="100000">
                                          <p:val>
                                            <p:strVal val="#ppt_h"/>
                                          </p:val>
                                        </p:tav>
                                      </p:tavLst>
                                    </p:anim>
                                    <p:animEffect transition="in" filter="fade">
                                      <p:cBhvr>
                                        <p:cTn id="154" dur="500"/>
                                        <p:tgtEl>
                                          <p:spTgt spid="1035"/>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1036"/>
                                        </p:tgtEl>
                                        <p:attrNameLst>
                                          <p:attrName>style.visibility</p:attrName>
                                        </p:attrNameLst>
                                      </p:cBhvr>
                                      <p:to>
                                        <p:strVal val="visible"/>
                                      </p:to>
                                    </p:set>
                                    <p:anim calcmode="lin" valueType="num">
                                      <p:cBhvr>
                                        <p:cTn id="157" dur="500" fill="hold"/>
                                        <p:tgtEl>
                                          <p:spTgt spid="1036"/>
                                        </p:tgtEl>
                                        <p:attrNameLst>
                                          <p:attrName>ppt_w</p:attrName>
                                        </p:attrNameLst>
                                      </p:cBhvr>
                                      <p:tavLst>
                                        <p:tav tm="0">
                                          <p:val>
                                            <p:fltVal val="0"/>
                                          </p:val>
                                        </p:tav>
                                        <p:tav tm="100000">
                                          <p:val>
                                            <p:strVal val="#ppt_w"/>
                                          </p:val>
                                        </p:tav>
                                      </p:tavLst>
                                    </p:anim>
                                    <p:anim calcmode="lin" valueType="num">
                                      <p:cBhvr>
                                        <p:cTn id="158" dur="500" fill="hold"/>
                                        <p:tgtEl>
                                          <p:spTgt spid="1036"/>
                                        </p:tgtEl>
                                        <p:attrNameLst>
                                          <p:attrName>ppt_h</p:attrName>
                                        </p:attrNameLst>
                                      </p:cBhvr>
                                      <p:tavLst>
                                        <p:tav tm="0">
                                          <p:val>
                                            <p:fltVal val="0"/>
                                          </p:val>
                                        </p:tav>
                                        <p:tav tm="100000">
                                          <p:val>
                                            <p:strVal val="#ppt_h"/>
                                          </p:val>
                                        </p:tav>
                                      </p:tavLst>
                                    </p:anim>
                                    <p:animEffect transition="in" filter="fade">
                                      <p:cBhvr>
                                        <p:cTn id="159" dur="500"/>
                                        <p:tgtEl>
                                          <p:spTgt spid="1036"/>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1037"/>
                                        </p:tgtEl>
                                        <p:attrNameLst>
                                          <p:attrName>style.visibility</p:attrName>
                                        </p:attrNameLst>
                                      </p:cBhvr>
                                      <p:to>
                                        <p:strVal val="visible"/>
                                      </p:to>
                                    </p:set>
                                    <p:anim calcmode="lin" valueType="num">
                                      <p:cBhvr>
                                        <p:cTn id="162" dur="500" fill="hold"/>
                                        <p:tgtEl>
                                          <p:spTgt spid="1037"/>
                                        </p:tgtEl>
                                        <p:attrNameLst>
                                          <p:attrName>ppt_w</p:attrName>
                                        </p:attrNameLst>
                                      </p:cBhvr>
                                      <p:tavLst>
                                        <p:tav tm="0">
                                          <p:val>
                                            <p:fltVal val="0"/>
                                          </p:val>
                                        </p:tav>
                                        <p:tav tm="100000">
                                          <p:val>
                                            <p:strVal val="#ppt_w"/>
                                          </p:val>
                                        </p:tav>
                                      </p:tavLst>
                                    </p:anim>
                                    <p:anim calcmode="lin" valueType="num">
                                      <p:cBhvr>
                                        <p:cTn id="163" dur="500" fill="hold"/>
                                        <p:tgtEl>
                                          <p:spTgt spid="1037"/>
                                        </p:tgtEl>
                                        <p:attrNameLst>
                                          <p:attrName>ppt_h</p:attrName>
                                        </p:attrNameLst>
                                      </p:cBhvr>
                                      <p:tavLst>
                                        <p:tav tm="0">
                                          <p:val>
                                            <p:fltVal val="0"/>
                                          </p:val>
                                        </p:tav>
                                        <p:tav tm="100000">
                                          <p:val>
                                            <p:strVal val="#ppt_h"/>
                                          </p:val>
                                        </p:tav>
                                      </p:tavLst>
                                    </p:anim>
                                    <p:animEffect transition="in" filter="fade">
                                      <p:cBhvr>
                                        <p:cTn id="164" dur="500"/>
                                        <p:tgtEl>
                                          <p:spTgt spid="1037"/>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1038"/>
                                        </p:tgtEl>
                                        <p:attrNameLst>
                                          <p:attrName>style.visibility</p:attrName>
                                        </p:attrNameLst>
                                      </p:cBhvr>
                                      <p:to>
                                        <p:strVal val="visible"/>
                                      </p:to>
                                    </p:set>
                                    <p:anim calcmode="lin" valueType="num">
                                      <p:cBhvr>
                                        <p:cTn id="167" dur="500" fill="hold"/>
                                        <p:tgtEl>
                                          <p:spTgt spid="1038"/>
                                        </p:tgtEl>
                                        <p:attrNameLst>
                                          <p:attrName>ppt_w</p:attrName>
                                        </p:attrNameLst>
                                      </p:cBhvr>
                                      <p:tavLst>
                                        <p:tav tm="0">
                                          <p:val>
                                            <p:fltVal val="0"/>
                                          </p:val>
                                        </p:tav>
                                        <p:tav tm="100000">
                                          <p:val>
                                            <p:strVal val="#ppt_w"/>
                                          </p:val>
                                        </p:tav>
                                      </p:tavLst>
                                    </p:anim>
                                    <p:anim calcmode="lin" valueType="num">
                                      <p:cBhvr>
                                        <p:cTn id="168" dur="500" fill="hold"/>
                                        <p:tgtEl>
                                          <p:spTgt spid="1038"/>
                                        </p:tgtEl>
                                        <p:attrNameLst>
                                          <p:attrName>ppt_h</p:attrName>
                                        </p:attrNameLst>
                                      </p:cBhvr>
                                      <p:tavLst>
                                        <p:tav tm="0">
                                          <p:val>
                                            <p:fltVal val="0"/>
                                          </p:val>
                                        </p:tav>
                                        <p:tav tm="100000">
                                          <p:val>
                                            <p:strVal val="#ppt_h"/>
                                          </p:val>
                                        </p:tav>
                                      </p:tavLst>
                                    </p:anim>
                                    <p:animEffect transition="in" filter="fade">
                                      <p:cBhvr>
                                        <p:cTn id="169" dur="500"/>
                                        <p:tgtEl>
                                          <p:spTgt spid="1038"/>
                                        </p:tgtEl>
                                      </p:cBhvr>
                                    </p:animEffect>
                                  </p:childTnLst>
                                </p:cTn>
                              </p:par>
                              <p:par>
                                <p:cTn id="170" presetID="53" presetClass="entr" presetSubtype="16" fill="hold" nodeType="withEffect">
                                  <p:stCondLst>
                                    <p:cond delay="0"/>
                                  </p:stCondLst>
                                  <p:childTnLst>
                                    <p:set>
                                      <p:cBhvr>
                                        <p:cTn id="171" dur="1" fill="hold">
                                          <p:stCondLst>
                                            <p:cond delay="0"/>
                                          </p:stCondLst>
                                        </p:cTn>
                                        <p:tgtEl>
                                          <p:spTgt spid="1039"/>
                                        </p:tgtEl>
                                        <p:attrNameLst>
                                          <p:attrName>style.visibility</p:attrName>
                                        </p:attrNameLst>
                                      </p:cBhvr>
                                      <p:to>
                                        <p:strVal val="visible"/>
                                      </p:to>
                                    </p:set>
                                    <p:anim calcmode="lin" valueType="num">
                                      <p:cBhvr>
                                        <p:cTn id="172" dur="500" fill="hold"/>
                                        <p:tgtEl>
                                          <p:spTgt spid="1039"/>
                                        </p:tgtEl>
                                        <p:attrNameLst>
                                          <p:attrName>ppt_w</p:attrName>
                                        </p:attrNameLst>
                                      </p:cBhvr>
                                      <p:tavLst>
                                        <p:tav tm="0">
                                          <p:val>
                                            <p:fltVal val="0"/>
                                          </p:val>
                                        </p:tav>
                                        <p:tav tm="100000">
                                          <p:val>
                                            <p:strVal val="#ppt_w"/>
                                          </p:val>
                                        </p:tav>
                                      </p:tavLst>
                                    </p:anim>
                                    <p:anim calcmode="lin" valueType="num">
                                      <p:cBhvr>
                                        <p:cTn id="173" dur="500" fill="hold"/>
                                        <p:tgtEl>
                                          <p:spTgt spid="1039"/>
                                        </p:tgtEl>
                                        <p:attrNameLst>
                                          <p:attrName>ppt_h</p:attrName>
                                        </p:attrNameLst>
                                      </p:cBhvr>
                                      <p:tavLst>
                                        <p:tav tm="0">
                                          <p:val>
                                            <p:fltVal val="0"/>
                                          </p:val>
                                        </p:tav>
                                        <p:tav tm="100000">
                                          <p:val>
                                            <p:strVal val="#ppt_h"/>
                                          </p:val>
                                        </p:tav>
                                      </p:tavLst>
                                    </p:anim>
                                    <p:animEffect transition="in" filter="fade">
                                      <p:cBhvr>
                                        <p:cTn id="174" dur="500"/>
                                        <p:tgtEl>
                                          <p:spTgt spid="103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911"/>
                                        </p:tgtEl>
                                        <p:attrNameLst>
                                          <p:attrName>style.visibility</p:attrName>
                                        </p:attrNameLst>
                                      </p:cBhvr>
                                      <p:to>
                                        <p:strVal val="visible"/>
                                      </p:to>
                                    </p:set>
                                    <p:anim calcmode="lin" valueType="num">
                                      <p:cBhvr>
                                        <p:cTn id="177" dur="500" fill="hold"/>
                                        <p:tgtEl>
                                          <p:spTgt spid="911"/>
                                        </p:tgtEl>
                                        <p:attrNameLst>
                                          <p:attrName>ppt_w</p:attrName>
                                        </p:attrNameLst>
                                      </p:cBhvr>
                                      <p:tavLst>
                                        <p:tav tm="0">
                                          <p:val>
                                            <p:fltVal val="0"/>
                                          </p:val>
                                        </p:tav>
                                        <p:tav tm="100000">
                                          <p:val>
                                            <p:strVal val="#ppt_w"/>
                                          </p:val>
                                        </p:tav>
                                      </p:tavLst>
                                    </p:anim>
                                    <p:anim calcmode="lin" valueType="num">
                                      <p:cBhvr>
                                        <p:cTn id="178" dur="500" fill="hold"/>
                                        <p:tgtEl>
                                          <p:spTgt spid="911"/>
                                        </p:tgtEl>
                                        <p:attrNameLst>
                                          <p:attrName>ppt_h</p:attrName>
                                        </p:attrNameLst>
                                      </p:cBhvr>
                                      <p:tavLst>
                                        <p:tav tm="0">
                                          <p:val>
                                            <p:fltVal val="0"/>
                                          </p:val>
                                        </p:tav>
                                        <p:tav tm="100000">
                                          <p:val>
                                            <p:strVal val="#ppt_h"/>
                                          </p:val>
                                        </p:tav>
                                      </p:tavLst>
                                    </p:anim>
                                    <p:animEffect transition="in" filter="fade">
                                      <p:cBhvr>
                                        <p:cTn id="179" dur="500"/>
                                        <p:tgtEl>
                                          <p:spTgt spid="911"/>
                                        </p:tgtEl>
                                      </p:cBhvr>
                                    </p:animEffect>
                                  </p:childTnLst>
                                </p:cTn>
                              </p:par>
                              <p:par>
                                <p:cTn id="180" presetID="53" presetClass="entr" presetSubtype="16" fill="hold" nodeType="withEffect">
                                  <p:stCondLst>
                                    <p:cond delay="0"/>
                                  </p:stCondLst>
                                  <p:childTnLst>
                                    <p:set>
                                      <p:cBhvr>
                                        <p:cTn id="181" dur="1" fill="hold">
                                          <p:stCondLst>
                                            <p:cond delay="0"/>
                                          </p:stCondLst>
                                        </p:cTn>
                                        <p:tgtEl>
                                          <p:spTgt spid="913"/>
                                        </p:tgtEl>
                                        <p:attrNameLst>
                                          <p:attrName>style.visibility</p:attrName>
                                        </p:attrNameLst>
                                      </p:cBhvr>
                                      <p:to>
                                        <p:strVal val="visible"/>
                                      </p:to>
                                    </p:set>
                                    <p:anim calcmode="lin" valueType="num">
                                      <p:cBhvr>
                                        <p:cTn id="182" dur="500" fill="hold"/>
                                        <p:tgtEl>
                                          <p:spTgt spid="913"/>
                                        </p:tgtEl>
                                        <p:attrNameLst>
                                          <p:attrName>ppt_w</p:attrName>
                                        </p:attrNameLst>
                                      </p:cBhvr>
                                      <p:tavLst>
                                        <p:tav tm="0">
                                          <p:val>
                                            <p:fltVal val="0"/>
                                          </p:val>
                                        </p:tav>
                                        <p:tav tm="100000">
                                          <p:val>
                                            <p:strVal val="#ppt_w"/>
                                          </p:val>
                                        </p:tav>
                                      </p:tavLst>
                                    </p:anim>
                                    <p:anim calcmode="lin" valueType="num">
                                      <p:cBhvr>
                                        <p:cTn id="183" dur="500" fill="hold"/>
                                        <p:tgtEl>
                                          <p:spTgt spid="913"/>
                                        </p:tgtEl>
                                        <p:attrNameLst>
                                          <p:attrName>ppt_h</p:attrName>
                                        </p:attrNameLst>
                                      </p:cBhvr>
                                      <p:tavLst>
                                        <p:tav tm="0">
                                          <p:val>
                                            <p:fltVal val="0"/>
                                          </p:val>
                                        </p:tav>
                                        <p:tav tm="100000">
                                          <p:val>
                                            <p:strVal val="#ppt_h"/>
                                          </p:val>
                                        </p:tav>
                                      </p:tavLst>
                                    </p:anim>
                                    <p:animEffect transition="in" filter="fade">
                                      <p:cBhvr>
                                        <p:cTn id="184" dur="500"/>
                                        <p:tgtEl>
                                          <p:spTgt spid="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0" grpId="0" animBg="1"/>
      <p:bldP spid="56" grpId="0" animBg="1"/>
      <p:bldP spid="1252" grpId="0"/>
      <p:bldP spid="1009" grpId="0" animBg="1"/>
      <p:bldP spid="1010" grpId="0"/>
      <p:bldP spid="1013" grpId="0" animBg="1"/>
      <p:bldP spid="1016" grpId="0" animBg="1"/>
      <p:bldP spid="1022" grpId="0"/>
      <p:bldP spid="1023" grpId="0"/>
      <p:bldP spid="1024" grpId="0"/>
      <p:bldP spid="1027" grpId="0"/>
      <p:bldP spid="1028" grpId="0"/>
      <p:bldP spid="1035" grpId="0"/>
      <p:bldP spid="1036" grpId="0"/>
      <p:bldP spid="1037" grpId="0"/>
      <p:bldP spid="1038" grpId="0"/>
      <p:bldP spid="9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m relacionada">
            <a:extLst>
              <a:ext uri="{FF2B5EF4-FFF2-40B4-BE49-F238E27FC236}">
                <a16:creationId xmlns:a16="http://schemas.microsoft.com/office/drawing/2014/main" id="{2753121F-2F50-431E-B29C-6B837F48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8" y="1071688"/>
            <a:ext cx="8753262" cy="3522101"/>
          </a:xfrm>
          <a:prstGeom prst="rect">
            <a:avLst/>
          </a:prstGeom>
          <a:noFill/>
          <a:extLst>
            <a:ext uri="{909E8E84-426E-40DD-AFC4-6F175D3DCCD1}">
              <a14:hiddenFill xmlns:a14="http://schemas.microsoft.com/office/drawing/2010/main">
                <a:solidFill>
                  <a:srgbClr val="FFFFFF"/>
                </a:solidFill>
              </a14:hiddenFill>
            </a:ext>
          </a:extLst>
        </p:spPr>
      </p:pic>
      <p:sp>
        <p:nvSpPr>
          <p:cNvPr id="9" name="left_tab2"/>
          <p:cNvSpPr>
            <a:spLocks/>
          </p:cNvSpPr>
          <p:nvPr/>
        </p:nvSpPr>
        <p:spPr bwMode="auto">
          <a:xfrm>
            <a:off x="5954" y="3427557"/>
            <a:ext cx="9138046" cy="1706821"/>
          </a:xfrm>
          <a:custGeom>
            <a:avLst/>
            <a:gdLst>
              <a:gd name="T0" fmla="*/ 0 w 3840"/>
              <a:gd name="T1" fmla="*/ 12 h 712"/>
              <a:gd name="T2" fmla="*/ 812 w 3840"/>
              <a:gd name="T3" fmla="*/ 12 h 712"/>
              <a:gd name="T4" fmla="*/ 1000 w 3840"/>
              <a:gd name="T5" fmla="*/ 72 h 712"/>
              <a:gd name="T6" fmla="*/ 1336 w 3840"/>
              <a:gd name="T7" fmla="*/ 376 h 712"/>
              <a:gd name="T8" fmla="*/ 1544 w 3840"/>
              <a:gd name="T9" fmla="*/ 428 h 712"/>
              <a:gd name="T10" fmla="*/ 3840 w 3840"/>
              <a:gd name="T11" fmla="*/ 428 h 712"/>
              <a:gd name="T12" fmla="*/ 3840 w 3840"/>
              <a:gd name="T13" fmla="*/ 712 h 712"/>
              <a:gd name="T14" fmla="*/ 0 w 3840"/>
              <a:gd name="T15" fmla="*/ 712 h 712"/>
              <a:gd name="T16" fmla="*/ 0 w 3840"/>
              <a:gd name="T17" fmla="*/ 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0" h="712">
                <a:moveTo>
                  <a:pt x="0" y="12"/>
                </a:moveTo>
                <a:cubicBezTo>
                  <a:pt x="812" y="12"/>
                  <a:pt x="812" y="12"/>
                  <a:pt x="812" y="12"/>
                </a:cubicBezTo>
                <a:cubicBezTo>
                  <a:pt x="812" y="12"/>
                  <a:pt x="948" y="0"/>
                  <a:pt x="1000" y="72"/>
                </a:cubicBezTo>
                <a:cubicBezTo>
                  <a:pt x="1044" y="116"/>
                  <a:pt x="1336" y="376"/>
                  <a:pt x="1336" y="376"/>
                </a:cubicBezTo>
                <a:cubicBezTo>
                  <a:pt x="1336" y="376"/>
                  <a:pt x="1356" y="428"/>
                  <a:pt x="1544" y="428"/>
                </a:cubicBezTo>
                <a:cubicBezTo>
                  <a:pt x="1732" y="428"/>
                  <a:pt x="3840" y="428"/>
                  <a:pt x="3840" y="428"/>
                </a:cubicBezTo>
                <a:cubicBezTo>
                  <a:pt x="3840" y="712"/>
                  <a:pt x="3840" y="712"/>
                  <a:pt x="3840" y="712"/>
                </a:cubicBezTo>
                <a:cubicBezTo>
                  <a:pt x="0" y="712"/>
                  <a:pt x="0" y="712"/>
                  <a:pt x="0" y="712"/>
                </a:cubicBezTo>
                <a:lnTo>
                  <a:pt x="0" y="12"/>
                </a:lnTo>
                <a:close/>
              </a:path>
            </a:pathLst>
          </a:custGeom>
          <a:solidFill>
            <a:schemeClr val="accent1">
              <a:alpha val="2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3" name="left_tab"/>
          <p:cNvSpPr>
            <a:spLocks/>
          </p:cNvSpPr>
          <p:nvPr/>
        </p:nvSpPr>
        <p:spPr bwMode="auto">
          <a:xfrm>
            <a:off x="5954" y="3824869"/>
            <a:ext cx="3213113" cy="1318631"/>
          </a:xfrm>
          <a:custGeom>
            <a:avLst/>
            <a:gdLst>
              <a:gd name="T0" fmla="*/ 0 w 1350"/>
              <a:gd name="T1" fmla="*/ 6 h 550"/>
              <a:gd name="T2" fmla="*/ 600 w 1350"/>
              <a:gd name="T3" fmla="*/ 6 h 550"/>
              <a:gd name="T4" fmla="*/ 822 w 1350"/>
              <a:gd name="T5" fmla="*/ 84 h 550"/>
              <a:gd name="T6" fmla="*/ 1350 w 1350"/>
              <a:gd name="T7" fmla="*/ 550 h 550"/>
              <a:gd name="T8" fmla="*/ 0 w 1350"/>
              <a:gd name="T9" fmla="*/ 550 h 550"/>
              <a:gd name="T10" fmla="*/ 0 w 1350"/>
              <a:gd name="T11" fmla="*/ 6 h 550"/>
            </a:gdLst>
            <a:ahLst/>
            <a:cxnLst>
              <a:cxn ang="0">
                <a:pos x="T0" y="T1"/>
              </a:cxn>
              <a:cxn ang="0">
                <a:pos x="T2" y="T3"/>
              </a:cxn>
              <a:cxn ang="0">
                <a:pos x="T4" y="T5"/>
              </a:cxn>
              <a:cxn ang="0">
                <a:pos x="T6" y="T7"/>
              </a:cxn>
              <a:cxn ang="0">
                <a:pos x="T8" y="T9"/>
              </a:cxn>
              <a:cxn ang="0">
                <a:pos x="T10" y="T11"/>
              </a:cxn>
            </a:cxnLst>
            <a:rect l="0" t="0" r="r" b="b"/>
            <a:pathLst>
              <a:path w="1350" h="550">
                <a:moveTo>
                  <a:pt x="0" y="6"/>
                </a:moveTo>
                <a:cubicBezTo>
                  <a:pt x="600" y="6"/>
                  <a:pt x="600" y="6"/>
                  <a:pt x="600" y="6"/>
                </a:cubicBezTo>
                <a:cubicBezTo>
                  <a:pt x="600" y="6"/>
                  <a:pt x="738" y="0"/>
                  <a:pt x="822" y="84"/>
                </a:cubicBezTo>
                <a:cubicBezTo>
                  <a:pt x="906" y="168"/>
                  <a:pt x="1350" y="550"/>
                  <a:pt x="1350" y="550"/>
                </a:cubicBezTo>
                <a:cubicBezTo>
                  <a:pt x="0" y="550"/>
                  <a:pt x="0" y="550"/>
                  <a:pt x="0" y="550"/>
                </a:cubicBezTo>
                <a:lnTo>
                  <a:pt x="0" y="6"/>
                </a:lnTo>
                <a:close/>
              </a:path>
            </a:pathLst>
          </a:custGeom>
          <a:solidFill>
            <a:schemeClr val="accent1">
              <a:alpha val="30000"/>
            </a:schemeClr>
          </a:soli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11" name="bottom_secondlayer"/>
          <p:cNvSpPr>
            <a:spLocks/>
          </p:cNvSpPr>
          <p:nvPr/>
        </p:nvSpPr>
        <p:spPr bwMode="auto">
          <a:xfrm>
            <a:off x="339144" y="433874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20" name="Freeform 19"/>
          <p:cNvSpPr/>
          <p:nvPr/>
        </p:nvSpPr>
        <p:spPr>
          <a:xfrm>
            <a:off x="2209800" y="-1"/>
            <a:ext cx="6934199" cy="858778"/>
          </a:xfrm>
          <a:custGeom>
            <a:avLst/>
            <a:gdLst>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59055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4292089 w 12192000"/>
              <a:gd name="connsiteY6" fmla="*/ 590550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908737 w 12192000"/>
              <a:gd name="connsiteY6" fmla="*/ 254844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73678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292089 w 12192000"/>
              <a:gd name="connsiteY5" fmla="*/ 1180206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88220 w 12192000"/>
              <a:gd name="connsiteY5" fmla="*/ 812528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28872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694611 w 12192000"/>
              <a:gd name="connsiteY5" fmla="*/ 786950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8503 w 12192000"/>
              <a:gd name="connsiteY5" fmla="*/ 777358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0206"/>
              <a:gd name="connsiteX1" fmla="*/ 12192000 w 12192000"/>
              <a:gd name="connsiteY1" fmla="*/ 0 h 1180206"/>
              <a:gd name="connsiteX2" fmla="*/ 12192000 w 12192000"/>
              <a:gd name="connsiteY2" fmla="*/ 419100 h 1180206"/>
              <a:gd name="connsiteX3" fmla="*/ 12192000 w 12192000"/>
              <a:gd name="connsiteY3" fmla="*/ 590550 h 1180206"/>
              <a:gd name="connsiteX4" fmla="*/ 12192000 w 12192000"/>
              <a:gd name="connsiteY4" fmla="*/ 1180206 h 1180206"/>
              <a:gd name="connsiteX5" fmla="*/ 4752114 w 12192000"/>
              <a:gd name="connsiteY5" fmla="*/ 793344 h 1180206"/>
              <a:gd name="connsiteX6" fmla="*/ 3883180 w 12192000"/>
              <a:gd name="connsiteY6" fmla="*/ 245252 h 1180206"/>
              <a:gd name="connsiteX7" fmla="*/ 0 w 12192000"/>
              <a:gd name="connsiteY7" fmla="*/ 241706 h 1180206"/>
              <a:gd name="connsiteX8" fmla="*/ 0 w 12192000"/>
              <a:gd name="connsiteY8" fmla="*/ 0 h 1180206"/>
              <a:gd name="connsiteX0" fmla="*/ 0 w 12192000"/>
              <a:gd name="connsiteY0" fmla="*/ 0 h 1183712"/>
              <a:gd name="connsiteX1" fmla="*/ 12192000 w 12192000"/>
              <a:gd name="connsiteY1" fmla="*/ 0 h 1183712"/>
              <a:gd name="connsiteX2" fmla="*/ 12192000 w 12192000"/>
              <a:gd name="connsiteY2" fmla="*/ 419100 h 1183712"/>
              <a:gd name="connsiteX3" fmla="*/ 12192000 w 12192000"/>
              <a:gd name="connsiteY3" fmla="*/ 590550 h 1183712"/>
              <a:gd name="connsiteX4" fmla="*/ 12192000 w 12192000"/>
              <a:gd name="connsiteY4" fmla="*/ 1180206 h 1183712"/>
              <a:gd name="connsiteX5" fmla="*/ 6143561 w 12192000"/>
              <a:gd name="connsiteY5" fmla="*/ 805695 h 1183712"/>
              <a:gd name="connsiteX6" fmla="*/ 4752114 w 12192000"/>
              <a:gd name="connsiteY6" fmla="*/ 793344 h 1183712"/>
              <a:gd name="connsiteX7" fmla="*/ 3883180 w 12192000"/>
              <a:gd name="connsiteY7" fmla="*/ 245252 h 1183712"/>
              <a:gd name="connsiteX8" fmla="*/ 0 w 12192000"/>
              <a:gd name="connsiteY8" fmla="*/ 241706 h 1183712"/>
              <a:gd name="connsiteX9" fmla="*/ 0 w 12192000"/>
              <a:gd name="connsiteY9" fmla="*/ 0 h 1183712"/>
              <a:gd name="connsiteX0" fmla="*/ 0 w 12192000"/>
              <a:gd name="connsiteY0" fmla="*/ 0 h 1183218"/>
              <a:gd name="connsiteX1" fmla="*/ 12192000 w 12192000"/>
              <a:gd name="connsiteY1" fmla="*/ 0 h 1183218"/>
              <a:gd name="connsiteX2" fmla="*/ 12192000 w 12192000"/>
              <a:gd name="connsiteY2" fmla="*/ 419100 h 1183218"/>
              <a:gd name="connsiteX3" fmla="*/ 12192000 w 12192000"/>
              <a:gd name="connsiteY3" fmla="*/ 590550 h 1183218"/>
              <a:gd name="connsiteX4" fmla="*/ 12192000 w 12192000"/>
              <a:gd name="connsiteY4" fmla="*/ 1180206 h 1183218"/>
              <a:gd name="connsiteX5" fmla="*/ 6143561 w 12192000"/>
              <a:gd name="connsiteY5" fmla="*/ 805695 h 1183218"/>
              <a:gd name="connsiteX6" fmla="*/ 4752114 w 12192000"/>
              <a:gd name="connsiteY6" fmla="*/ 793344 h 1183218"/>
              <a:gd name="connsiteX7" fmla="*/ 3883180 w 12192000"/>
              <a:gd name="connsiteY7" fmla="*/ 245252 h 1183218"/>
              <a:gd name="connsiteX8" fmla="*/ 0 w 12192000"/>
              <a:gd name="connsiteY8" fmla="*/ 241706 h 1183218"/>
              <a:gd name="connsiteX9" fmla="*/ 0 w 12192000"/>
              <a:gd name="connsiteY9" fmla="*/ 0 h 1183218"/>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183154"/>
              <a:gd name="connsiteX1" fmla="*/ 12192000 w 12192000"/>
              <a:gd name="connsiteY1" fmla="*/ 0 h 1183154"/>
              <a:gd name="connsiteX2" fmla="*/ 12192000 w 12192000"/>
              <a:gd name="connsiteY2" fmla="*/ 419100 h 1183154"/>
              <a:gd name="connsiteX3" fmla="*/ 12192000 w 12192000"/>
              <a:gd name="connsiteY3" fmla="*/ 590550 h 1183154"/>
              <a:gd name="connsiteX4" fmla="*/ 12192000 w 12192000"/>
              <a:gd name="connsiteY4" fmla="*/ 1180206 h 1183154"/>
              <a:gd name="connsiteX5" fmla="*/ 6118005 w 12192000"/>
              <a:gd name="connsiteY5" fmla="*/ 796103 h 1183154"/>
              <a:gd name="connsiteX6" fmla="*/ 4752114 w 12192000"/>
              <a:gd name="connsiteY6" fmla="*/ 793344 h 1183154"/>
              <a:gd name="connsiteX7" fmla="*/ 3883180 w 12192000"/>
              <a:gd name="connsiteY7" fmla="*/ 245252 h 1183154"/>
              <a:gd name="connsiteX8" fmla="*/ 0 w 12192000"/>
              <a:gd name="connsiteY8" fmla="*/ 241706 h 1183154"/>
              <a:gd name="connsiteX9" fmla="*/ 0 w 12192000"/>
              <a:gd name="connsiteY9" fmla="*/ 0 h 1183154"/>
              <a:gd name="connsiteX0" fmla="*/ 0 w 12192000"/>
              <a:gd name="connsiteY0" fmla="*/ 0 h 1211585"/>
              <a:gd name="connsiteX1" fmla="*/ 12192000 w 12192000"/>
              <a:gd name="connsiteY1" fmla="*/ 0 h 1211585"/>
              <a:gd name="connsiteX2" fmla="*/ 12192000 w 12192000"/>
              <a:gd name="connsiteY2" fmla="*/ 419100 h 1211585"/>
              <a:gd name="connsiteX3" fmla="*/ 12192000 w 12192000"/>
              <a:gd name="connsiteY3" fmla="*/ 590550 h 1211585"/>
              <a:gd name="connsiteX4" fmla="*/ 12192000 w 12192000"/>
              <a:gd name="connsiteY4" fmla="*/ 1180206 h 1211585"/>
              <a:gd name="connsiteX5" fmla="*/ 6993324 w 12192000"/>
              <a:gd name="connsiteY5" fmla="*/ 1157387 h 1211585"/>
              <a:gd name="connsiteX6" fmla="*/ 6118005 w 12192000"/>
              <a:gd name="connsiteY6" fmla="*/ 796103 h 1211585"/>
              <a:gd name="connsiteX7" fmla="*/ 4752114 w 12192000"/>
              <a:gd name="connsiteY7" fmla="*/ 793344 h 1211585"/>
              <a:gd name="connsiteX8" fmla="*/ 3883180 w 12192000"/>
              <a:gd name="connsiteY8" fmla="*/ 245252 h 1211585"/>
              <a:gd name="connsiteX9" fmla="*/ 0 w 12192000"/>
              <a:gd name="connsiteY9" fmla="*/ 241706 h 1211585"/>
              <a:gd name="connsiteX10" fmla="*/ 0 w 12192000"/>
              <a:gd name="connsiteY10" fmla="*/ 0 h 1211585"/>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93324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6950"/>
              <a:gd name="connsiteX1" fmla="*/ 12192000 w 12192000"/>
              <a:gd name="connsiteY1" fmla="*/ 0 h 1196950"/>
              <a:gd name="connsiteX2" fmla="*/ 12192000 w 12192000"/>
              <a:gd name="connsiteY2" fmla="*/ 419100 h 1196950"/>
              <a:gd name="connsiteX3" fmla="*/ 12192000 w 12192000"/>
              <a:gd name="connsiteY3" fmla="*/ 590550 h 1196950"/>
              <a:gd name="connsiteX4" fmla="*/ 12192000 w 12192000"/>
              <a:gd name="connsiteY4" fmla="*/ 1180206 h 1196950"/>
              <a:gd name="connsiteX5" fmla="*/ 6907070 w 12192000"/>
              <a:gd name="connsiteY5" fmla="*/ 1157387 h 1196950"/>
              <a:gd name="connsiteX6" fmla="*/ 6118005 w 12192000"/>
              <a:gd name="connsiteY6" fmla="*/ 796103 h 1196950"/>
              <a:gd name="connsiteX7" fmla="*/ 4752114 w 12192000"/>
              <a:gd name="connsiteY7" fmla="*/ 793344 h 1196950"/>
              <a:gd name="connsiteX8" fmla="*/ 3883180 w 12192000"/>
              <a:gd name="connsiteY8" fmla="*/ 245252 h 1196950"/>
              <a:gd name="connsiteX9" fmla="*/ 0 w 12192000"/>
              <a:gd name="connsiteY9" fmla="*/ 241706 h 1196950"/>
              <a:gd name="connsiteX10" fmla="*/ 0 w 12192000"/>
              <a:gd name="connsiteY10" fmla="*/ 0 h 1196950"/>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95985"/>
              <a:gd name="connsiteX1" fmla="*/ 12192000 w 12192000"/>
              <a:gd name="connsiteY1" fmla="*/ 0 h 1195985"/>
              <a:gd name="connsiteX2" fmla="*/ 12192000 w 12192000"/>
              <a:gd name="connsiteY2" fmla="*/ 419100 h 1195985"/>
              <a:gd name="connsiteX3" fmla="*/ 12192000 w 12192000"/>
              <a:gd name="connsiteY3" fmla="*/ 590550 h 1195985"/>
              <a:gd name="connsiteX4" fmla="*/ 12192000 w 12192000"/>
              <a:gd name="connsiteY4" fmla="*/ 1180206 h 1195985"/>
              <a:gd name="connsiteX5" fmla="*/ 6811233 w 12192000"/>
              <a:gd name="connsiteY5" fmla="*/ 1150993 h 1195985"/>
              <a:gd name="connsiteX6" fmla="*/ 6118005 w 12192000"/>
              <a:gd name="connsiteY6" fmla="*/ 796103 h 1195985"/>
              <a:gd name="connsiteX7" fmla="*/ 4752114 w 12192000"/>
              <a:gd name="connsiteY7" fmla="*/ 793344 h 1195985"/>
              <a:gd name="connsiteX8" fmla="*/ 3883180 w 12192000"/>
              <a:gd name="connsiteY8" fmla="*/ 245252 h 1195985"/>
              <a:gd name="connsiteX9" fmla="*/ 0 w 12192000"/>
              <a:gd name="connsiteY9" fmla="*/ 241706 h 1195985"/>
              <a:gd name="connsiteX10" fmla="*/ 0 w 12192000"/>
              <a:gd name="connsiteY10" fmla="*/ 0 h 1195985"/>
              <a:gd name="connsiteX0" fmla="*/ 0 w 12192000"/>
              <a:gd name="connsiteY0" fmla="*/ 0 h 1188285"/>
              <a:gd name="connsiteX1" fmla="*/ 12192000 w 12192000"/>
              <a:gd name="connsiteY1" fmla="*/ 0 h 1188285"/>
              <a:gd name="connsiteX2" fmla="*/ 12192000 w 12192000"/>
              <a:gd name="connsiteY2" fmla="*/ 419100 h 1188285"/>
              <a:gd name="connsiteX3" fmla="*/ 12192000 w 12192000"/>
              <a:gd name="connsiteY3" fmla="*/ 590550 h 1188285"/>
              <a:gd name="connsiteX4" fmla="*/ 12192000 w 12192000"/>
              <a:gd name="connsiteY4" fmla="*/ 1145037 h 1188285"/>
              <a:gd name="connsiteX5" fmla="*/ 6811233 w 12192000"/>
              <a:gd name="connsiteY5" fmla="*/ 1150993 h 1188285"/>
              <a:gd name="connsiteX6" fmla="*/ 6118005 w 12192000"/>
              <a:gd name="connsiteY6" fmla="*/ 796103 h 1188285"/>
              <a:gd name="connsiteX7" fmla="*/ 4752114 w 12192000"/>
              <a:gd name="connsiteY7" fmla="*/ 793344 h 1188285"/>
              <a:gd name="connsiteX8" fmla="*/ 3883180 w 12192000"/>
              <a:gd name="connsiteY8" fmla="*/ 245252 h 1188285"/>
              <a:gd name="connsiteX9" fmla="*/ 0 w 12192000"/>
              <a:gd name="connsiteY9" fmla="*/ 241706 h 1188285"/>
              <a:gd name="connsiteX10" fmla="*/ 0 w 12192000"/>
              <a:gd name="connsiteY10" fmla="*/ 0 h 1188285"/>
              <a:gd name="connsiteX0" fmla="*/ 0 w 12192000"/>
              <a:gd name="connsiteY0" fmla="*/ 0 h 1174176"/>
              <a:gd name="connsiteX1" fmla="*/ 12192000 w 12192000"/>
              <a:gd name="connsiteY1" fmla="*/ 0 h 1174176"/>
              <a:gd name="connsiteX2" fmla="*/ 12192000 w 12192000"/>
              <a:gd name="connsiteY2" fmla="*/ 419100 h 1174176"/>
              <a:gd name="connsiteX3" fmla="*/ 12192000 w 12192000"/>
              <a:gd name="connsiteY3" fmla="*/ 590550 h 1174176"/>
              <a:gd name="connsiteX4" fmla="*/ 12192000 w 12192000"/>
              <a:gd name="connsiteY4" fmla="*/ 1145037 h 1174176"/>
              <a:gd name="connsiteX5" fmla="*/ 6811233 w 12192000"/>
              <a:gd name="connsiteY5" fmla="*/ 1150993 h 1174176"/>
              <a:gd name="connsiteX6" fmla="*/ 6118005 w 12192000"/>
              <a:gd name="connsiteY6" fmla="*/ 796103 h 1174176"/>
              <a:gd name="connsiteX7" fmla="*/ 4752114 w 12192000"/>
              <a:gd name="connsiteY7" fmla="*/ 793344 h 1174176"/>
              <a:gd name="connsiteX8" fmla="*/ 3883180 w 12192000"/>
              <a:gd name="connsiteY8" fmla="*/ 245252 h 1174176"/>
              <a:gd name="connsiteX9" fmla="*/ 0 w 12192000"/>
              <a:gd name="connsiteY9" fmla="*/ 241706 h 1174176"/>
              <a:gd name="connsiteX10" fmla="*/ 0 w 12192000"/>
              <a:gd name="connsiteY10" fmla="*/ 0 h 1174176"/>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43179 w 12192000"/>
              <a:gd name="connsiteY5" fmla="*/ 1135007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49569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0993"/>
              <a:gd name="connsiteX1" fmla="*/ 12192000 w 12192000"/>
              <a:gd name="connsiteY1" fmla="*/ 0 h 1150993"/>
              <a:gd name="connsiteX2" fmla="*/ 12192000 w 12192000"/>
              <a:gd name="connsiteY2" fmla="*/ 419100 h 1150993"/>
              <a:gd name="connsiteX3" fmla="*/ 12192000 w 12192000"/>
              <a:gd name="connsiteY3" fmla="*/ 590550 h 1150993"/>
              <a:gd name="connsiteX4" fmla="*/ 12192000 w 12192000"/>
              <a:gd name="connsiteY4" fmla="*/ 1145037 h 1150993"/>
              <a:gd name="connsiteX5" fmla="*/ 6865543 w 12192000"/>
              <a:gd name="connsiteY5" fmla="*/ 1150993 h 1150993"/>
              <a:gd name="connsiteX6" fmla="*/ 6118005 w 12192000"/>
              <a:gd name="connsiteY6" fmla="*/ 796103 h 1150993"/>
              <a:gd name="connsiteX7" fmla="*/ 4752114 w 12192000"/>
              <a:gd name="connsiteY7" fmla="*/ 793344 h 1150993"/>
              <a:gd name="connsiteX8" fmla="*/ 3883180 w 12192000"/>
              <a:gd name="connsiteY8" fmla="*/ 245252 h 1150993"/>
              <a:gd name="connsiteX9" fmla="*/ 0 w 12192000"/>
              <a:gd name="connsiteY9" fmla="*/ 241706 h 1150993"/>
              <a:gd name="connsiteX10" fmla="*/ 0 w 12192000"/>
              <a:gd name="connsiteY10" fmla="*/ 0 h 1150993"/>
              <a:gd name="connsiteX0" fmla="*/ 0 w 12192000"/>
              <a:gd name="connsiteY0" fmla="*/ 0 h 1151002"/>
              <a:gd name="connsiteX1" fmla="*/ 12192000 w 12192000"/>
              <a:gd name="connsiteY1" fmla="*/ 0 h 1151002"/>
              <a:gd name="connsiteX2" fmla="*/ 12192000 w 12192000"/>
              <a:gd name="connsiteY2" fmla="*/ 419100 h 1151002"/>
              <a:gd name="connsiteX3" fmla="*/ 12192000 w 12192000"/>
              <a:gd name="connsiteY3" fmla="*/ 590550 h 1151002"/>
              <a:gd name="connsiteX4" fmla="*/ 12192000 w 12192000"/>
              <a:gd name="connsiteY4" fmla="*/ 1145037 h 1151002"/>
              <a:gd name="connsiteX5" fmla="*/ 6865543 w 12192000"/>
              <a:gd name="connsiteY5" fmla="*/ 1150993 h 1151002"/>
              <a:gd name="connsiteX6" fmla="*/ 6118005 w 12192000"/>
              <a:gd name="connsiteY6" fmla="*/ 796103 h 1151002"/>
              <a:gd name="connsiteX7" fmla="*/ 4752114 w 12192000"/>
              <a:gd name="connsiteY7" fmla="*/ 793344 h 1151002"/>
              <a:gd name="connsiteX8" fmla="*/ 3883180 w 12192000"/>
              <a:gd name="connsiteY8" fmla="*/ 245252 h 1151002"/>
              <a:gd name="connsiteX9" fmla="*/ 0 w 12192000"/>
              <a:gd name="connsiteY9" fmla="*/ 241706 h 1151002"/>
              <a:gd name="connsiteX10" fmla="*/ 0 w 12192000"/>
              <a:gd name="connsiteY10" fmla="*/ 0 h 1151002"/>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 name="connsiteX0" fmla="*/ 0 w 12192000"/>
              <a:gd name="connsiteY0" fmla="*/ 0 h 1145037"/>
              <a:gd name="connsiteX1" fmla="*/ 12192000 w 12192000"/>
              <a:gd name="connsiteY1" fmla="*/ 0 h 1145037"/>
              <a:gd name="connsiteX2" fmla="*/ 12192000 w 12192000"/>
              <a:gd name="connsiteY2" fmla="*/ 419100 h 1145037"/>
              <a:gd name="connsiteX3" fmla="*/ 12192000 w 12192000"/>
              <a:gd name="connsiteY3" fmla="*/ 590550 h 1145037"/>
              <a:gd name="connsiteX4" fmla="*/ 12192000 w 12192000"/>
              <a:gd name="connsiteY4" fmla="*/ 1145037 h 1145037"/>
              <a:gd name="connsiteX5" fmla="*/ 6875127 w 12192000"/>
              <a:gd name="connsiteY5" fmla="*/ 1141401 h 1145037"/>
              <a:gd name="connsiteX6" fmla="*/ 6118005 w 12192000"/>
              <a:gd name="connsiteY6" fmla="*/ 796103 h 1145037"/>
              <a:gd name="connsiteX7" fmla="*/ 4752114 w 12192000"/>
              <a:gd name="connsiteY7" fmla="*/ 793344 h 1145037"/>
              <a:gd name="connsiteX8" fmla="*/ 3883180 w 12192000"/>
              <a:gd name="connsiteY8" fmla="*/ 245252 h 1145037"/>
              <a:gd name="connsiteX9" fmla="*/ 0 w 12192000"/>
              <a:gd name="connsiteY9" fmla="*/ 241706 h 1145037"/>
              <a:gd name="connsiteX10" fmla="*/ 0 w 12192000"/>
              <a:gd name="connsiteY10" fmla="*/ 0 h 114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145037">
                <a:moveTo>
                  <a:pt x="0" y="0"/>
                </a:moveTo>
                <a:lnTo>
                  <a:pt x="12192000" y="0"/>
                </a:lnTo>
                <a:lnTo>
                  <a:pt x="12192000" y="419100"/>
                </a:lnTo>
                <a:lnTo>
                  <a:pt x="12192000" y="590550"/>
                </a:lnTo>
                <a:lnTo>
                  <a:pt x="12192000" y="1145037"/>
                </a:lnTo>
                <a:lnTo>
                  <a:pt x="6875127" y="1141401"/>
                </a:lnTo>
                <a:cubicBezTo>
                  <a:pt x="6377480" y="1143386"/>
                  <a:pt x="6404754" y="796562"/>
                  <a:pt x="6118005" y="796103"/>
                </a:cubicBezTo>
                <a:lnTo>
                  <a:pt x="4752114" y="793344"/>
                </a:lnTo>
                <a:cubicBezTo>
                  <a:pt x="4341307" y="797451"/>
                  <a:pt x="4148091" y="244473"/>
                  <a:pt x="3883180" y="245252"/>
                </a:cubicBezTo>
                <a:lnTo>
                  <a:pt x="0" y="24170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dirty="0"/>
          </a:p>
        </p:txBody>
      </p:sp>
      <p:sp>
        <p:nvSpPr>
          <p:cNvPr id="171" name="Freeform 13"/>
          <p:cNvSpPr>
            <a:spLocks/>
          </p:cNvSpPr>
          <p:nvPr/>
        </p:nvSpPr>
        <p:spPr bwMode="auto">
          <a:xfrm>
            <a:off x="-1" y="175941"/>
            <a:ext cx="9143999" cy="1360341"/>
          </a:xfrm>
          <a:custGeom>
            <a:avLst/>
            <a:gdLst>
              <a:gd name="T0" fmla="*/ 0 w 3840"/>
              <a:gd name="T1" fmla="*/ 576 h 576"/>
              <a:gd name="T2" fmla="*/ 433 w 3840"/>
              <a:gd name="T3" fmla="*/ 179 h 576"/>
              <a:gd name="T4" fmla="*/ 507 w 3840"/>
              <a:gd name="T5" fmla="*/ 160 h 576"/>
              <a:gd name="T6" fmla="*/ 1056 w 3840"/>
              <a:gd name="T7" fmla="*/ 160 h 576"/>
              <a:gd name="T8" fmla="*/ 1156 w 3840"/>
              <a:gd name="T9" fmla="*/ 197 h 576"/>
              <a:gd name="T10" fmla="*/ 1268 w 3840"/>
              <a:gd name="T11" fmla="*/ 293 h 576"/>
              <a:gd name="T12" fmla="*/ 1340 w 3840"/>
              <a:gd name="T13" fmla="*/ 323 h 576"/>
              <a:gd name="T14" fmla="*/ 1785 w 3840"/>
              <a:gd name="T15" fmla="*/ 323 h 576"/>
              <a:gd name="T16" fmla="*/ 1860 w 3840"/>
              <a:gd name="T17" fmla="*/ 347 h 576"/>
              <a:gd name="T18" fmla="*/ 1937 w 3840"/>
              <a:gd name="T19" fmla="*/ 413 h 576"/>
              <a:gd name="T20" fmla="*/ 2017 w 3840"/>
              <a:gd name="T21" fmla="*/ 448 h 576"/>
              <a:gd name="T22" fmla="*/ 3840 w 3840"/>
              <a:gd name="T23" fmla="*/ 448 h 576"/>
              <a:gd name="T24" fmla="*/ 3840 w 3840"/>
              <a:gd name="T25" fmla="*/ 291 h 576"/>
              <a:gd name="T26" fmla="*/ 2188 w 3840"/>
              <a:gd name="T27" fmla="*/ 291 h 576"/>
              <a:gd name="T28" fmla="*/ 2065 w 3840"/>
              <a:gd name="T29" fmla="*/ 261 h 576"/>
              <a:gd name="T30" fmla="*/ 1997 w 3840"/>
              <a:gd name="T31" fmla="*/ 205 h 576"/>
              <a:gd name="T32" fmla="*/ 1907 w 3840"/>
              <a:gd name="T33" fmla="*/ 177 h 576"/>
              <a:gd name="T34" fmla="*/ 1484 w 3840"/>
              <a:gd name="T35" fmla="*/ 177 h 576"/>
              <a:gd name="T36" fmla="*/ 1399 w 3840"/>
              <a:gd name="T37" fmla="*/ 140 h 576"/>
              <a:gd name="T38" fmla="*/ 1280 w 3840"/>
              <a:gd name="T39" fmla="*/ 35 h 576"/>
              <a:gd name="T40" fmla="*/ 1189 w 3840"/>
              <a:gd name="T41" fmla="*/ 8 h 576"/>
              <a:gd name="T42" fmla="*/ 0 w 3840"/>
              <a:gd name="T43" fmla="*/ 7 h 576"/>
              <a:gd name="T44" fmla="*/ 0 w 3840"/>
              <a:gd name="T45" fmla="*/ 576 h 576"/>
              <a:gd name="connsiteX0" fmla="*/ 0 w 10000"/>
              <a:gd name="connsiteY0" fmla="*/ 9878 h 9878"/>
              <a:gd name="connsiteX1" fmla="*/ 1128 w 10000"/>
              <a:gd name="connsiteY1" fmla="*/ 2986 h 9878"/>
              <a:gd name="connsiteX2" fmla="*/ 1320 w 10000"/>
              <a:gd name="connsiteY2" fmla="*/ 2656 h 9878"/>
              <a:gd name="connsiteX3" fmla="*/ 2750 w 10000"/>
              <a:gd name="connsiteY3" fmla="*/ 2656 h 9878"/>
              <a:gd name="connsiteX4" fmla="*/ 3010 w 10000"/>
              <a:gd name="connsiteY4" fmla="*/ 3298 h 9878"/>
              <a:gd name="connsiteX5" fmla="*/ 3302 w 10000"/>
              <a:gd name="connsiteY5" fmla="*/ 4965 h 9878"/>
              <a:gd name="connsiteX6" fmla="*/ 3490 w 10000"/>
              <a:gd name="connsiteY6" fmla="*/ 5486 h 9878"/>
              <a:gd name="connsiteX7" fmla="*/ 4648 w 10000"/>
              <a:gd name="connsiteY7" fmla="*/ 5486 h 9878"/>
              <a:gd name="connsiteX8" fmla="*/ 4844 w 10000"/>
              <a:gd name="connsiteY8" fmla="*/ 5902 h 9878"/>
              <a:gd name="connsiteX9" fmla="*/ 5044 w 10000"/>
              <a:gd name="connsiteY9" fmla="*/ 7048 h 9878"/>
              <a:gd name="connsiteX10" fmla="*/ 5253 w 10000"/>
              <a:gd name="connsiteY10" fmla="*/ 7656 h 9878"/>
              <a:gd name="connsiteX11" fmla="*/ 10000 w 10000"/>
              <a:gd name="connsiteY11" fmla="*/ 7656 h 9878"/>
              <a:gd name="connsiteX12" fmla="*/ 10000 w 10000"/>
              <a:gd name="connsiteY12" fmla="*/ 4930 h 9878"/>
              <a:gd name="connsiteX13" fmla="*/ 5698 w 10000"/>
              <a:gd name="connsiteY13" fmla="*/ 4930 h 9878"/>
              <a:gd name="connsiteX14" fmla="*/ 5378 w 10000"/>
              <a:gd name="connsiteY14" fmla="*/ 4409 h 9878"/>
              <a:gd name="connsiteX15" fmla="*/ 5201 w 10000"/>
              <a:gd name="connsiteY15" fmla="*/ 3437 h 9878"/>
              <a:gd name="connsiteX16" fmla="*/ 4966 w 10000"/>
              <a:gd name="connsiteY16" fmla="*/ 2951 h 9878"/>
              <a:gd name="connsiteX17" fmla="*/ 3865 w 10000"/>
              <a:gd name="connsiteY17" fmla="*/ 2951 h 9878"/>
              <a:gd name="connsiteX18" fmla="*/ 3643 w 10000"/>
              <a:gd name="connsiteY18" fmla="*/ 2309 h 9878"/>
              <a:gd name="connsiteX19" fmla="*/ 3333 w 10000"/>
              <a:gd name="connsiteY19" fmla="*/ 486 h 9878"/>
              <a:gd name="connsiteX20" fmla="*/ 3096 w 10000"/>
              <a:gd name="connsiteY20" fmla="*/ 17 h 9878"/>
              <a:gd name="connsiteX21" fmla="*/ 0 w 10000"/>
              <a:gd name="connsiteY21" fmla="*/ 0 h 9878"/>
              <a:gd name="connsiteX22" fmla="*/ 0 w 10000"/>
              <a:gd name="connsiteY22" fmla="*/ 9878 h 9878"/>
              <a:gd name="connsiteX0" fmla="*/ 0 w 10000"/>
              <a:gd name="connsiteY0" fmla="*/ 10000 h 10000"/>
              <a:gd name="connsiteX1" fmla="*/ 1128 w 10000"/>
              <a:gd name="connsiteY1" fmla="*/ 3023 h 10000"/>
              <a:gd name="connsiteX2" fmla="*/ 1320 w 10000"/>
              <a:gd name="connsiteY2" fmla="*/ 2689 h 10000"/>
              <a:gd name="connsiteX3" fmla="*/ 2750 w 10000"/>
              <a:gd name="connsiteY3" fmla="*/ 2689 h 10000"/>
              <a:gd name="connsiteX4" fmla="*/ 3010 w 10000"/>
              <a:gd name="connsiteY4" fmla="*/ 3339 h 10000"/>
              <a:gd name="connsiteX5" fmla="*/ 3302 w 10000"/>
              <a:gd name="connsiteY5" fmla="*/ 5026 h 10000"/>
              <a:gd name="connsiteX6" fmla="*/ 3490 w 10000"/>
              <a:gd name="connsiteY6" fmla="*/ 5554 h 10000"/>
              <a:gd name="connsiteX7" fmla="*/ 4648 w 10000"/>
              <a:gd name="connsiteY7" fmla="*/ 5554 h 10000"/>
              <a:gd name="connsiteX8" fmla="*/ 4844 w 10000"/>
              <a:gd name="connsiteY8" fmla="*/ 5975 h 10000"/>
              <a:gd name="connsiteX9" fmla="*/ 5044 w 10000"/>
              <a:gd name="connsiteY9" fmla="*/ 7135 h 10000"/>
              <a:gd name="connsiteX10" fmla="*/ 5253 w 10000"/>
              <a:gd name="connsiteY10" fmla="*/ 7751 h 10000"/>
              <a:gd name="connsiteX11" fmla="*/ 10000 w 10000"/>
              <a:gd name="connsiteY11" fmla="*/ 7751 h 10000"/>
              <a:gd name="connsiteX12" fmla="*/ 10000 w 10000"/>
              <a:gd name="connsiteY12" fmla="*/ 4991 h 10000"/>
              <a:gd name="connsiteX13" fmla="*/ 5698 w 10000"/>
              <a:gd name="connsiteY13" fmla="*/ 4991 h 10000"/>
              <a:gd name="connsiteX14" fmla="*/ 5378 w 10000"/>
              <a:gd name="connsiteY14" fmla="*/ 4463 h 10000"/>
              <a:gd name="connsiteX15" fmla="*/ 5201 w 10000"/>
              <a:gd name="connsiteY15" fmla="*/ 3479 h 10000"/>
              <a:gd name="connsiteX16" fmla="*/ 4966 w 10000"/>
              <a:gd name="connsiteY16" fmla="*/ 2987 h 10000"/>
              <a:gd name="connsiteX17" fmla="*/ 3865 w 10000"/>
              <a:gd name="connsiteY17" fmla="*/ 2987 h 10000"/>
              <a:gd name="connsiteX18" fmla="*/ 3643 w 10000"/>
              <a:gd name="connsiteY18" fmla="*/ 2338 h 10000"/>
              <a:gd name="connsiteX19" fmla="*/ 3333 w 10000"/>
              <a:gd name="connsiteY19" fmla="*/ 492 h 10000"/>
              <a:gd name="connsiteX20" fmla="*/ 3096 w 10000"/>
              <a:gd name="connsiteY20" fmla="*/ 17 h 10000"/>
              <a:gd name="connsiteX21" fmla="*/ 0 w 10000"/>
              <a:gd name="connsiteY21" fmla="*/ 0 h 10000"/>
              <a:gd name="connsiteX22" fmla="*/ 0 w 10000"/>
              <a:gd name="connsiteY2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00" h="10000">
                <a:moveTo>
                  <a:pt x="0" y="10000"/>
                </a:moveTo>
                <a:lnTo>
                  <a:pt x="1128" y="3023"/>
                </a:lnTo>
                <a:cubicBezTo>
                  <a:pt x="1128" y="3023"/>
                  <a:pt x="1156" y="2689"/>
                  <a:pt x="1320" y="2689"/>
                </a:cubicBezTo>
                <a:lnTo>
                  <a:pt x="2750" y="2689"/>
                </a:lnTo>
                <a:cubicBezTo>
                  <a:pt x="2750" y="2689"/>
                  <a:pt x="2914" y="2548"/>
                  <a:pt x="3010" y="3339"/>
                </a:cubicBezTo>
                <a:cubicBezTo>
                  <a:pt x="3065" y="3673"/>
                  <a:pt x="3302" y="5026"/>
                  <a:pt x="3302" y="5026"/>
                </a:cubicBezTo>
                <a:cubicBezTo>
                  <a:pt x="3302" y="5026"/>
                  <a:pt x="3357" y="5413"/>
                  <a:pt x="3490" y="5554"/>
                </a:cubicBezTo>
                <a:lnTo>
                  <a:pt x="4648" y="5554"/>
                </a:lnTo>
                <a:cubicBezTo>
                  <a:pt x="4648" y="5554"/>
                  <a:pt x="4768" y="5447"/>
                  <a:pt x="4844" y="5975"/>
                </a:cubicBezTo>
                <a:cubicBezTo>
                  <a:pt x="4919" y="6485"/>
                  <a:pt x="5044" y="7135"/>
                  <a:pt x="5044" y="7135"/>
                </a:cubicBezTo>
                <a:cubicBezTo>
                  <a:pt x="5044" y="7135"/>
                  <a:pt x="5154" y="7751"/>
                  <a:pt x="5253" y="7751"/>
                </a:cubicBezTo>
                <a:cubicBezTo>
                  <a:pt x="5435" y="7698"/>
                  <a:pt x="10000" y="7751"/>
                  <a:pt x="10000" y="7751"/>
                </a:cubicBezTo>
                <a:lnTo>
                  <a:pt x="10000" y="4991"/>
                </a:lnTo>
                <a:lnTo>
                  <a:pt x="5698" y="4991"/>
                </a:lnTo>
                <a:cubicBezTo>
                  <a:pt x="5698" y="4991"/>
                  <a:pt x="5466" y="4991"/>
                  <a:pt x="5378" y="4463"/>
                </a:cubicBezTo>
                <a:cubicBezTo>
                  <a:pt x="5302" y="4148"/>
                  <a:pt x="5201" y="3479"/>
                  <a:pt x="5201" y="3479"/>
                </a:cubicBezTo>
                <a:cubicBezTo>
                  <a:pt x="5201" y="3479"/>
                  <a:pt x="5128" y="2987"/>
                  <a:pt x="4966" y="2987"/>
                </a:cubicBezTo>
                <a:lnTo>
                  <a:pt x="3865" y="2987"/>
                </a:lnTo>
                <a:cubicBezTo>
                  <a:pt x="3865" y="2987"/>
                  <a:pt x="3719" y="3040"/>
                  <a:pt x="3643" y="2338"/>
                </a:cubicBezTo>
                <a:cubicBezTo>
                  <a:pt x="3591" y="2003"/>
                  <a:pt x="3333" y="492"/>
                  <a:pt x="3333" y="492"/>
                </a:cubicBezTo>
                <a:cubicBezTo>
                  <a:pt x="3333" y="492"/>
                  <a:pt x="3279" y="14"/>
                  <a:pt x="3096" y="17"/>
                </a:cubicBezTo>
                <a:cubicBezTo>
                  <a:pt x="2913" y="20"/>
                  <a:pt x="0" y="0"/>
                  <a:pt x="0" y="0"/>
                </a:cubicBezTo>
                <a:lnTo>
                  <a:pt x="0" y="10000"/>
                </a:lnTo>
                <a:close/>
              </a:path>
            </a:pathLst>
          </a:custGeom>
          <a:gradFill>
            <a:gsLst>
              <a:gs pos="99000">
                <a:schemeClr val="accent1">
                  <a:lumMod val="75000"/>
                </a:schemeClr>
              </a:gs>
              <a:gs pos="0">
                <a:schemeClr val="accent1">
                  <a:lumMod val="75000"/>
                </a:schemeClr>
              </a:gs>
            </a:gsLst>
            <a:lin ang="5400000" scaled="0"/>
          </a:gradFill>
          <a:ln>
            <a:noFill/>
          </a:ln>
        </p:spPr>
        <p:txBody>
          <a:bodyPr vert="horz" wrap="square" lIns="68580" tIns="34290" rIns="68580" bIns="34290" numCol="1" anchor="t" anchorCtr="0" compatLnSpc="1">
            <a:prstTxWarp prst="textNoShape">
              <a:avLst/>
            </a:prstTxWarp>
            <a:normAutofit/>
          </a:bodyPr>
          <a:lstStyle/>
          <a:p>
            <a:endParaRPr lang="en-US" sz="1350"/>
          </a:p>
        </p:txBody>
      </p:sp>
      <p:sp>
        <p:nvSpPr>
          <p:cNvPr id="49" name="Freeform 25">
            <a:extLst>
              <a:ext uri="{FF2B5EF4-FFF2-40B4-BE49-F238E27FC236}">
                <a16:creationId xmlns:a16="http://schemas.microsoft.com/office/drawing/2014/main" id="{44F148B4-3484-46B5-A057-7BBCFA3B2349}"/>
              </a:ext>
            </a:extLst>
          </p:cNvPr>
          <p:cNvSpPr>
            <a:spLocks/>
          </p:cNvSpPr>
          <p:nvPr/>
        </p:nvSpPr>
        <p:spPr bwMode="auto">
          <a:xfrm>
            <a:off x="-3349229" y="3699272"/>
            <a:ext cx="0" cy="123825"/>
          </a:xfrm>
          <a:custGeom>
            <a:avLst/>
            <a:gdLst>
              <a:gd name="T0" fmla="*/ 55 h 55"/>
              <a:gd name="T1" fmla="*/ 55 h 55"/>
              <a:gd name="T2" fmla="*/ 0 h 55"/>
              <a:gd name="T3" fmla="*/ 55 h 55"/>
            </a:gdLst>
            <a:ahLst/>
            <a:cxnLst>
              <a:cxn ang="0">
                <a:pos x="0" y="T0"/>
              </a:cxn>
              <a:cxn ang="0">
                <a:pos x="0" y="T1"/>
              </a:cxn>
              <a:cxn ang="0">
                <a:pos x="0" y="T2"/>
              </a:cxn>
              <a:cxn ang="0">
                <a:pos x="0" y="T3"/>
              </a:cxn>
            </a:cxnLst>
            <a:rect l="0" t="0" r="r" b="b"/>
            <a:pathLst>
              <a:path h="55">
                <a:moveTo>
                  <a:pt x="0" y="55"/>
                </a:moveTo>
                <a:cubicBezTo>
                  <a:pt x="0" y="55"/>
                  <a:pt x="0" y="55"/>
                  <a:pt x="0" y="55"/>
                </a:cubicBezTo>
                <a:cubicBezTo>
                  <a:pt x="0" y="37"/>
                  <a:pt x="0" y="19"/>
                  <a:pt x="0" y="0"/>
                </a:cubicBezTo>
                <a:cubicBezTo>
                  <a:pt x="0" y="19"/>
                  <a:pt x="0" y="37"/>
                  <a:pt x="0" y="55"/>
                </a:cubicBezTo>
                <a:close/>
              </a:path>
            </a:pathLst>
          </a:custGeom>
          <a:solidFill>
            <a:srgbClr val="E7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D" sz="1350"/>
          </a:p>
        </p:txBody>
      </p:sp>
      <p:sp>
        <p:nvSpPr>
          <p:cNvPr id="150" name="Title 1">
            <a:extLst>
              <a:ext uri="{FF2B5EF4-FFF2-40B4-BE49-F238E27FC236}">
                <a16:creationId xmlns:a16="http://schemas.microsoft.com/office/drawing/2014/main" id="{76BDC1D9-965B-4313-B745-20399F4F0134}"/>
              </a:ext>
            </a:extLst>
          </p:cNvPr>
          <p:cNvSpPr txBox="1">
            <a:spLocks/>
          </p:cNvSpPr>
          <p:nvPr/>
        </p:nvSpPr>
        <p:spPr>
          <a:xfrm>
            <a:off x="4648200" y="851899"/>
            <a:ext cx="3704814" cy="3323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r>
              <a:rPr lang="en-US" sz="2400" dirty="0">
                <a:solidFill>
                  <a:schemeClr val="tx2">
                    <a:lumMod val="40000"/>
                    <a:lumOff val="60000"/>
                  </a:schemeClr>
                </a:solidFill>
              </a:rPr>
              <a:t>Vision, Mission and Purpose</a:t>
            </a:r>
          </a:p>
        </p:txBody>
      </p:sp>
      <p:grpSp>
        <p:nvGrpSpPr>
          <p:cNvPr id="52" name="Group 51">
            <a:extLst>
              <a:ext uri="{FF2B5EF4-FFF2-40B4-BE49-F238E27FC236}">
                <a16:creationId xmlns:a16="http://schemas.microsoft.com/office/drawing/2014/main" id="{062E6495-0738-4B29-9A7A-6D926E9D8801}"/>
              </a:ext>
            </a:extLst>
          </p:cNvPr>
          <p:cNvGrpSpPr/>
          <p:nvPr/>
        </p:nvGrpSpPr>
        <p:grpSpPr>
          <a:xfrm>
            <a:off x="8283944" y="1003145"/>
            <a:ext cx="810285" cy="82298"/>
            <a:chOff x="2381667" y="4351674"/>
            <a:chExt cx="659137" cy="66946"/>
          </a:xfrm>
        </p:grpSpPr>
        <p:sp>
          <p:nvSpPr>
            <p:cNvPr id="51" name="Rectangle 50">
              <a:extLst>
                <a:ext uri="{FF2B5EF4-FFF2-40B4-BE49-F238E27FC236}">
                  <a16:creationId xmlns:a16="http://schemas.microsoft.com/office/drawing/2014/main" id="{9C0D06BE-3C92-484D-9C5D-1F814D5F9665}"/>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5" name="Rectangle 224">
              <a:extLst>
                <a:ext uri="{FF2B5EF4-FFF2-40B4-BE49-F238E27FC236}">
                  <a16:creationId xmlns:a16="http://schemas.microsoft.com/office/drawing/2014/main" id="{8D1DC75B-768F-43F1-AAAB-E0D4A4262D55}"/>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6" name="Rectangle 225">
              <a:extLst>
                <a:ext uri="{FF2B5EF4-FFF2-40B4-BE49-F238E27FC236}">
                  <a16:creationId xmlns:a16="http://schemas.microsoft.com/office/drawing/2014/main" id="{27246DAF-3EDC-4DFA-94F8-F3EEA60F6CAC}"/>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7" name="Rectangle 226">
              <a:extLst>
                <a:ext uri="{FF2B5EF4-FFF2-40B4-BE49-F238E27FC236}">
                  <a16:creationId xmlns:a16="http://schemas.microsoft.com/office/drawing/2014/main" id="{BB1218AE-462A-4158-8094-B2387AAF39D8}"/>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228" name="Rectangle 227">
              <a:extLst>
                <a:ext uri="{FF2B5EF4-FFF2-40B4-BE49-F238E27FC236}">
                  <a16:creationId xmlns:a16="http://schemas.microsoft.com/office/drawing/2014/main" id="{98D26AA2-A269-4CD6-BED3-088B39ECFC21}"/>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229" name="Rectangle 228">
              <a:extLst>
                <a:ext uri="{FF2B5EF4-FFF2-40B4-BE49-F238E27FC236}">
                  <a16:creationId xmlns:a16="http://schemas.microsoft.com/office/drawing/2014/main" id="{1AFB027D-F5A4-4712-8687-13F8822E5F4A}"/>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pic>
        <p:nvPicPr>
          <p:cNvPr id="65" name="animation">
            <a:extLst>
              <a:ext uri="{FF2B5EF4-FFF2-40B4-BE49-F238E27FC236}">
                <a16:creationId xmlns:a16="http://schemas.microsoft.com/office/drawing/2014/main" id="{64D467A3-FFFC-4E97-8C77-9FE1B8CE9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502234"/>
            <a:ext cx="700178" cy="875223"/>
          </a:xfrm>
          <a:prstGeom prst="rect">
            <a:avLst/>
          </a:prstGeom>
        </p:spPr>
      </p:pic>
      <p:sp>
        <p:nvSpPr>
          <p:cNvPr id="66" name="bottom_secondlayer">
            <a:extLst>
              <a:ext uri="{FF2B5EF4-FFF2-40B4-BE49-F238E27FC236}">
                <a16:creationId xmlns:a16="http://schemas.microsoft.com/office/drawing/2014/main" id="{9F86153E-455D-467B-8EFE-9F2F91F4CB9E}"/>
              </a:ext>
            </a:extLst>
          </p:cNvPr>
          <p:cNvSpPr>
            <a:spLocks/>
          </p:cNvSpPr>
          <p:nvPr/>
        </p:nvSpPr>
        <p:spPr bwMode="auto">
          <a:xfrm>
            <a:off x="339144" y="4388980"/>
            <a:ext cx="8804857" cy="804760"/>
          </a:xfrm>
          <a:custGeom>
            <a:avLst/>
            <a:gdLst>
              <a:gd name="T0" fmla="*/ 0 w 3700"/>
              <a:gd name="T1" fmla="*/ 336 h 336"/>
              <a:gd name="T2" fmla="*/ 200 w 3700"/>
              <a:gd name="T3" fmla="*/ 144 h 336"/>
              <a:gd name="T4" fmla="*/ 352 w 3700"/>
              <a:gd name="T5" fmla="*/ 104 h 336"/>
              <a:gd name="T6" fmla="*/ 2552 w 3700"/>
              <a:gd name="T7" fmla="*/ 104 h 336"/>
              <a:gd name="T8" fmla="*/ 2708 w 3700"/>
              <a:gd name="T9" fmla="*/ 48 h 336"/>
              <a:gd name="T10" fmla="*/ 2808 w 3700"/>
              <a:gd name="T11" fmla="*/ 0 h 336"/>
              <a:gd name="T12" fmla="*/ 3700 w 3700"/>
              <a:gd name="T13" fmla="*/ 0 h 336"/>
              <a:gd name="T14" fmla="*/ 3700 w 3700"/>
              <a:gd name="T15" fmla="*/ 332 h 336"/>
              <a:gd name="T16" fmla="*/ 0 w 3700"/>
              <a:gd name="T17" fmla="*/ 336 h 336"/>
              <a:gd name="connsiteX0" fmla="*/ 0 w 10000"/>
              <a:gd name="connsiteY0" fmla="*/ 10000 h 10000"/>
              <a:gd name="connsiteX1" fmla="*/ 951 w 10000"/>
              <a:gd name="connsiteY1" fmla="*/ 3095 h 10000"/>
              <a:gd name="connsiteX2" fmla="*/ 6897 w 10000"/>
              <a:gd name="connsiteY2" fmla="*/ 3095 h 10000"/>
              <a:gd name="connsiteX3" fmla="*/ 7319 w 10000"/>
              <a:gd name="connsiteY3" fmla="*/ 1429 h 10000"/>
              <a:gd name="connsiteX4" fmla="*/ 7589 w 10000"/>
              <a:gd name="connsiteY4" fmla="*/ 0 h 10000"/>
              <a:gd name="connsiteX5" fmla="*/ 10000 w 10000"/>
              <a:gd name="connsiteY5" fmla="*/ 0 h 10000"/>
              <a:gd name="connsiteX6" fmla="*/ 10000 w 10000"/>
              <a:gd name="connsiteY6" fmla="*/ 9881 h 10000"/>
              <a:gd name="connsiteX7" fmla="*/ 0 w 10000"/>
              <a:gd name="connsiteY7"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97 w 10000"/>
              <a:gd name="connsiteY3" fmla="*/ 3095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6897 w 10000"/>
              <a:gd name="connsiteY4" fmla="*/ 3095 h 10000"/>
              <a:gd name="connsiteX5" fmla="*/ 7319 w 10000"/>
              <a:gd name="connsiteY5" fmla="*/ 1429 h 10000"/>
              <a:gd name="connsiteX6" fmla="*/ 7589 w 10000"/>
              <a:gd name="connsiteY6" fmla="*/ 0 h 10000"/>
              <a:gd name="connsiteX7" fmla="*/ 10000 w 10000"/>
              <a:gd name="connsiteY7" fmla="*/ 0 h 10000"/>
              <a:gd name="connsiteX8" fmla="*/ 10000 w 10000"/>
              <a:gd name="connsiteY8" fmla="*/ 9881 h 10000"/>
              <a:gd name="connsiteX9" fmla="*/ 0 w 10000"/>
              <a:gd name="connsiteY9" fmla="*/ 10000 h 10000"/>
              <a:gd name="connsiteX0" fmla="*/ 0 w 10000"/>
              <a:gd name="connsiteY0" fmla="*/ 10000 h 10000"/>
              <a:gd name="connsiteX1" fmla="*/ 511 w 10000"/>
              <a:gd name="connsiteY1" fmla="*/ 4319 h 10000"/>
              <a:gd name="connsiteX2" fmla="*/ 951 w 10000"/>
              <a:gd name="connsiteY2" fmla="*/ 3095 h 10000"/>
              <a:gd name="connsiteX3" fmla="*/ 6846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3076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87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51 w 10000"/>
              <a:gd name="connsiteY2" fmla="*/ 3095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 name="connsiteX0" fmla="*/ 0 w 10000"/>
              <a:gd name="connsiteY0" fmla="*/ 10000 h 10000"/>
              <a:gd name="connsiteX1" fmla="*/ 511 w 10000"/>
              <a:gd name="connsiteY1" fmla="*/ 4319 h 10000"/>
              <a:gd name="connsiteX2" fmla="*/ 961 w 10000"/>
              <a:gd name="connsiteY2" fmla="*/ 3028 h 10000"/>
              <a:gd name="connsiteX3" fmla="*/ 6872 w 10000"/>
              <a:gd name="connsiteY3" fmla="*/ 2943 h 10000"/>
              <a:gd name="connsiteX4" fmla="*/ 7319 w 10000"/>
              <a:gd name="connsiteY4" fmla="*/ 1429 h 10000"/>
              <a:gd name="connsiteX5" fmla="*/ 7589 w 10000"/>
              <a:gd name="connsiteY5" fmla="*/ 0 h 10000"/>
              <a:gd name="connsiteX6" fmla="*/ 10000 w 10000"/>
              <a:gd name="connsiteY6" fmla="*/ 0 h 10000"/>
              <a:gd name="connsiteX7" fmla="*/ 10000 w 10000"/>
              <a:gd name="connsiteY7" fmla="*/ 9881 h 10000"/>
              <a:gd name="connsiteX8" fmla="*/ 0 w 10000"/>
              <a:gd name="connsiteY8"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10000"/>
                </a:moveTo>
                <a:cubicBezTo>
                  <a:pt x="131" y="8476"/>
                  <a:pt x="365" y="5636"/>
                  <a:pt x="511" y="4319"/>
                </a:cubicBezTo>
                <a:cubicBezTo>
                  <a:pt x="657" y="3002"/>
                  <a:pt x="641" y="3035"/>
                  <a:pt x="961" y="3028"/>
                </a:cubicBezTo>
                <a:lnTo>
                  <a:pt x="6872" y="2943"/>
                </a:lnTo>
                <a:cubicBezTo>
                  <a:pt x="7224" y="2921"/>
                  <a:pt x="7229" y="2275"/>
                  <a:pt x="7319" y="1429"/>
                </a:cubicBezTo>
                <a:cubicBezTo>
                  <a:pt x="7409" y="583"/>
                  <a:pt x="7405" y="0"/>
                  <a:pt x="7589" y="0"/>
                </a:cubicBezTo>
                <a:lnTo>
                  <a:pt x="10000" y="0"/>
                </a:lnTo>
                <a:lnTo>
                  <a:pt x="10000" y="9881"/>
                </a:lnTo>
                <a:lnTo>
                  <a:pt x="0" y="10000"/>
                </a:lnTo>
                <a:close/>
              </a:path>
            </a:pathLst>
          </a:custGeom>
          <a:solidFill>
            <a:schemeClr val="tx1"/>
          </a:solidFill>
          <a:ln>
            <a:noFill/>
          </a:ln>
        </p:spPr>
        <p:txBody>
          <a:bodyPr vert="horz" wrap="square" lIns="68580" tIns="34290" rIns="68580" bIns="34290" numCol="1" anchor="t" anchorCtr="0" compatLnSpc="1">
            <a:prstTxWarp prst="textNoShape">
              <a:avLst/>
            </a:prstTxWarp>
            <a:normAutofit/>
          </a:bodyPr>
          <a:lstStyle/>
          <a:p>
            <a:endParaRPr lang="en-US" sz="1350" dirty="0"/>
          </a:p>
        </p:txBody>
      </p:sp>
      <p:sp>
        <p:nvSpPr>
          <p:cNvPr id="67" name="bottom_firstlayer">
            <a:extLst>
              <a:ext uri="{FF2B5EF4-FFF2-40B4-BE49-F238E27FC236}">
                <a16:creationId xmlns:a16="http://schemas.microsoft.com/office/drawing/2014/main" id="{2DE2171B-D1A2-4C01-BB81-4E9188BF0617}"/>
              </a:ext>
            </a:extLst>
          </p:cNvPr>
          <p:cNvSpPr>
            <a:spLocks/>
          </p:cNvSpPr>
          <p:nvPr/>
        </p:nvSpPr>
        <p:spPr bwMode="auto">
          <a:xfrm>
            <a:off x="1229997" y="4685951"/>
            <a:ext cx="7914003" cy="507790"/>
          </a:xfrm>
          <a:custGeom>
            <a:avLst/>
            <a:gdLst>
              <a:gd name="T0" fmla="*/ 0 w 3326"/>
              <a:gd name="T1" fmla="*/ 212 h 212"/>
              <a:gd name="T2" fmla="*/ 100 w 3326"/>
              <a:gd name="T3" fmla="*/ 116 h 212"/>
              <a:gd name="T4" fmla="*/ 176 w 3326"/>
              <a:gd name="T5" fmla="*/ 96 h 212"/>
              <a:gd name="T6" fmla="*/ 2482 w 3326"/>
              <a:gd name="T7" fmla="*/ 96 h 212"/>
              <a:gd name="T8" fmla="*/ 2560 w 3326"/>
              <a:gd name="T9" fmla="*/ 68 h 212"/>
              <a:gd name="T10" fmla="*/ 2644 w 3326"/>
              <a:gd name="T11" fmla="*/ 0 h 212"/>
              <a:gd name="T12" fmla="*/ 3326 w 3326"/>
              <a:gd name="T13" fmla="*/ 0 h 212"/>
              <a:gd name="T14" fmla="*/ 3326 w 3326"/>
              <a:gd name="T15" fmla="*/ 210 h 212"/>
              <a:gd name="T16" fmla="*/ 0 w 3326"/>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212">
                <a:moveTo>
                  <a:pt x="0" y="212"/>
                </a:moveTo>
                <a:cubicBezTo>
                  <a:pt x="100" y="116"/>
                  <a:pt x="100" y="116"/>
                  <a:pt x="100" y="116"/>
                </a:cubicBezTo>
                <a:cubicBezTo>
                  <a:pt x="100" y="116"/>
                  <a:pt x="114" y="96"/>
                  <a:pt x="176" y="96"/>
                </a:cubicBezTo>
                <a:cubicBezTo>
                  <a:pt x="238" y="96"/>
                  <a:pt x="2482" y="96"/>
                  <a:pt x="2482" y="96"/>
                </a:cubicBezTo>
                <a:cubicBezTo>
                  <a:pt x="2482" y="96"/>
                  <a:pt x="2518" y="108"/>
                  <a:pt x="2560" y="68"/>
                </a:cubicBezTo>
                <a:cubicBezTo>
                  <a:pt x="2572" y="56"/>
                  <a:pt x="2610" y="0"/>
                  <a:pt x="2644" y="0"/>
                </a:cubicBezTo>
                <a:cubicBezTo>
                  <a:pt x="2678" y="0"/>
                  <a:pt x="3326" y="0"/>
                  <a:pt x="3326" y="0"/>
                </a:cubicBezTo>
                <a:cubicBezTo>
                  <a:pt x="3326" y="210"/>
                  <a:pt x="3326" y="210"/>
                  <a:pt x="3326" y="210"/>
                </a:cubicBezTo>
                <a:lnTo>
                  <a:pt x="0" y="212"/>
                </a:lnTo>
                <a:close/>
              </a:path>
            </a:pathLst>
          </a:custGeom>
          <a:gradFill flip="none" rotWithShape="1">
            <a:gsLst>
              <a:gs pos="100000">
                <a:schemeClr val="accent1">
                  <a:lumMod val="75000"/>
                </a:schemeClr>
              </a:gs>
              <a:gs pos="0">
                <a:schemeClr val="accent1">
                  <a:lumMod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69" name="Group 68">
            <a:extLst>
              <a:ext uri="{FF2B5EF4-FFF2-40B4-BE49-F238E27FC236}">
                <a16:creationId xmlns:a16="http://schemas.microsoft.com/office/drawing/2014/main" id="{0130C77B-F79B-4F68-B427-033EAC346020}"/>
              </a:ext>
            </a:extLst>
          </p:cNvPr>
          <p:cNvGrpSpPr/>
          <p:nvPr/>
        </p:nvGrpSpPr>
        <p:grpSpPr>
          <a:xfrm>
            <a:off x="8283944" y="4506970"/>
            <a:ext cx="810285" cy="82298"/>
            <a:chOff x="2381667" y="4351674"/>
            <a:chExt cx="659137" cy="66946"/>
          </a:xfrm>
        </p:grpSpPr>
        <p:sp>
          <p:nvSpPr>
            <p:cNvPr id="70" name="Rectangle 69">
              <a:extLst>
                <a:ext uri="{FF2B5EF4-FFF2-40B4-BE49-F238E27FC236}">
                  <a16:creationId xmlns:a16="http://schemas.microsoft.com/office/drawing/2014/main" id="{2ED231D7-078C-4075-8FBC-74DD8B86117A}"/>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1" name="Rectangle 70">
              <a:extLst>
                <a:ext uri="{FF2B5EF4-FFF2-40B4-BE49-F238E27FC236}">
                  <a16:creationId xmlns:a16="http://schemas.microsoft.com/office/drawing/2014/main" id="{0FB19678-09C3-42B8-BB08-FACDCE59493C}"/>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2" name="Rectangle 71">
              <a:extLst>
                <a:ext uri="{FF2B5EF4-FFF2-40B4-BE49-F238E27FC236}">
                  <a16:creationId xmlns:a16="http://schemas.microsoft.com/office/drawing/2014/main" id="{32CAE967-AB2D-46E4-A43D-4DF4AF2AB58B}"/>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3" name="Rectangle 72">
              <a:extLst>
                <a:ext uri="{FF2B5EF4-FFF2-40B4-BE49-F238E27FC236}">
                  <a16:creationId xmlns:a16="http://schemas.microsoft.com/office/drawing/2014/main" id="{41E30584-9D7E-4206-A9A9-E20D0C6DB5AA}"/>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4" name="Rectangle 73">
              <a:extLst>
                <a:ext uri="{FF2B5EF4-FFF2-40B4-BE49-F238E27FC236}">
                  <a16:creationId xmlns:a16="http://schemas.microsoft.com/office/drawing/2014/main" id="{6003E45C-24C6-49C6-B7D0-46E130D74BDA}"/>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5" name="Rectangle 74">
              <a:extLst>
                <a:ext uri="{FF2B5EF4-FFF2-40B4-BE49-F238E27FC236}">
                  <a16:creationId xmlns:a16="http://schemas.microsoft.com/office/drawing/2014/main" id="{7D801B69-B8A3-4909-AD3D-7D3D686243E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247" name="Group 246">
            <a:extLst>
              <a:ext uri="{FF2B5EF4-FFF2-40B4-BE49-F238E27FC236}">
                <a16:creationId xmlns:a16="http://schemas.microsoft.com/office/drawing/2014/main" id="{904D1ED2-7BEB-450C-BBA5-89086B132BF5}"/>
              </a:ext>
            </a:extLst>
          </p:cNvPr>
          <p:cNvGrpSpPr/>
          <p:nvPr/>
        </p:nvGrpSpPr>
        <p:grpSpPr>
          <a:xfrm>
            <a:off x="4134413" y="3107620"/>
            <a:ext cx="735309" cy="633887"/>
            <a:chOff x="3788804" y="2704404"/>
            <a:chExt cx="980412" cy="845182"/>
          </a:xfrm>
        </p:grpSpPr>
        <p:sp>
          <p:nvSpPr>
            <p:cNvPr id="39" name="Hexagon 38"/>
            <p:cNvSpPr/>
            <p:nvPr/>
          </p:nvSpPr>
          <p:spPr>
            <a:xfrm>
              <a:off x="3788804" y="2704404"/>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4" name="Picture 233" descr="Classroom">
              <a:extLst>
                <a:ext uri="{FF2B5EF4-FFF2-40B4-BE49-F238E27FC236}">
                  <a16:creationId xmlns:a16="http://schemas.microsoft.com/office/drawing/2014/main" id="{A76693FA-C117-4709-918B-AD3C52DD43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6077" y="2917973"/>
              <a:ext cx="438017" cy="438017"/>
            </a:xfrm>
            <a:prstGeom prst="rect">
              <a:avLst/>
            </a:prstGeom>
          </p:spPr>
        </p:pic>
      </p:grpSp>
      <p:grpSp>
        <p:nvGrpSpPr>
          <p:cNvPr id="249" name="Group 248">
            <a:extLst>
              <a:ext uri="{FF2B5EF4-FFF2-40B4-BE49-F238E27FC236}">
                <a16:creationId xmlns:a16="http://schemas.microsoft.com/office/drawing/2014/main" id="{FA3BA29B-0896-42AE-A6C6-4C296C443CE9}"/>
              </a:ext>
            </a:extLst>
          </p:cNvPr>
          <p:cNvGrpSpPr/>
          <p:nvPr/>
        </p:nvGrpSpPr>
        <p:grpSpPr>
          <a:xfrm>
            <a:off x="2282127" y="4155476"/>
            <a:ext cx="735309" cy="633887"/>
            <a:chOff x="4618889" y="3187707"/>
            <a:chExt cx="980412" cy="845182"/>
          </a:xfrm>
        </p:grpSpPr>
        <p:sp>
          <p:nvSpPr>
            <p:cNvPr id="44" name="Hexagon 43"/>
            <p:cNvSpPr/>
            <p:nvPr/>
          </p:nvSpPr>
          <p:spPr>
            <a:xfrm>
              <a:off x="4618889" y="3187707"/>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6" name="Picture 235" descr="Lock">
              <a:extLst>
                <a:ext uri="{FF2B5EF4-FFF2-40B4-BE49-F238E27FC236}">
                  <a16:creationId xmlns:a16="http://schemas.microsoft.com/office/drawing/2014/main" id="{296FCB9C-4970-434D-B1BF-849929C79A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4012" y="3361410"/>
              <a:ext cx="461740" cy="461740"/>
            </a:xfrm>
            <a:prstGeom prst="rect">
              <a:avLst/>
            </a:prstGeom>
          </p:spPr>
        </p:pic>
      </p:grpSp>
      <p:grpSp>
        <p:nvGrpSpPr>
          <p:cNvPr id="250" name="Group 249">
            <a:extLst>
              <a:ext uri="{FF2B5EF4-FFF2-40B4-BE49-F238E27FC236}">
                <a16:creationId xmlns:a16="http://schemas.microsoft.com/office/drawing/2014/main" id="{B708D8B5-8F48-418D-8D8C-C72F8F51FD97}"/>
              </a:ext>
            </a:extLst>
          </p:cNvPr>
          <p:cNvGrpSpPr/>
          <p:nvPr/>
        </p:nvGrpSpPr>
        <p:grpSpPr>
          <a:xfrm>
            <a:off x="3508090" y="4165377"/>
            <a:ext cx="735309" cy="633887"/>
            <a:chOff x="4618889" y="2231673"/>
            <a:chExt cx="980412" cy="845182"/>
          </a:xfrm>
        </p:grpSpPr>
        <p:sp>
          <p:nvSpPr>
            <p:cNvPr id="43" name="Hexagon 42"/>
            <p:cNvSpPr/>
            <p:nvPr/>
          </p:nvSpPr>
          <p:spPr>
            <a:xfrm>
              <a:off x="4618889" y="2231673"/>
              <a:ext cx="980412" cy="84518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8" name="Picture 237" descr="Target Audience">
              <a:extLst>
                <a:ext uri="{FF2B5EF4-FFF2-40B4-BE49-F238E27FC236}">
                  <a16:creationId xmlns:a16="http://schemas.microsoft.com/office/drawing/2014/main" id="{65905CE2-F53C-42BF-8C3C-99FB2FEE97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4064" y="2419192"/>
              <a:ext cx="466779" cy="466778"/>
            </a:xfrm>
            <a:prstGeom prst="rect">
              <a:avLst/>
            </a:prstGeom>
          </p:spPr>
        </p:pic>
      </p:grpSp>
      <p:grpSp>
        <p:nvGrpSpPr>
          <p:cNvPr id="15" name="Group 14">
            <a:extLst>
              <a:ext uri="{FF2B5EF4-FFF2-40B4-BE49-F238E27FC236}">
                <a16:creationId xmlns:a16="http://schemas.microsoft.com/office/drawing/2014/main" id="{40C406B2-99CA-42BB-A83D-90C178F6D602}"/>
              </a:ext>
            </a:extLst>
          </p:cNvPr>
          <p:cNvGrpSpPr/>
          <p:nvPr/>
        </p:nvGrpSpPr>
        <p:grpSpPr>
          <a:xfrm>
            <a:off x="2889286" y="3107620"/>
            <a:ext cx="735309" cy="633887"/>
            <a:chOff x="1596476" y="2028303"/>
            <a:chExt cx="735309" cy="633887"/>
          </a:xfrm>
        </p:grpSpPr>
        <p:sp>
          <p:nvSpPr>
            <p:cNvPr id="31" name="Hexagon 30"/>
            <p:cNvSpPr/>
            <p:nvPr/>
          </p:nvSpPr>
          <p:spPr>
            <a:xfrm>
              <a:off x="1596476" y="2028303"/>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6" name="Picture 5">
              <a:extLst>
                <a:ext uri="{FF2B5EF4-FFF2-40B4-BE49-F238E27FC236}">
                  <a16:creationId xmlns:a16="http://schemas.microsoft.com/office/drawing/2014/main" id="{92CB141D-51AE-4BCE-A1D9-806D0A6D70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8848" y="2132323"/>
              <a:ext cx="455247" cy="455247"/>
            </a:xfrm>
            <a:prstGeom prst="rect">
              <a:avLst/>
            </a:prstGeom>
            <a:solidFill>
              <a:srgbClr val="7092BE"/>
            </a:solidFill>
          </p:spPr>
        </p:pic>
      </p:grpSp>
      <p:sp>
        <p:nvSpPr>
          <p:cNvPr id="89" name="Hexagon 88">
            <a:extLst>
              <a:ext uri="{FF2B5EF4-FFF2-40B4-BE49-F238E27FC236}">
                <a16:creationId xmlns:a16="http://schemas.microsoft.com/office/drawing/2014/main" id="{EE888777-956E-4F56-86B6-AD5F8EFCC851}"/>
              </a:ext>
            </a:extLst>
          </p:cNvPr>
          <p:cNvSpPr/>
          <p:nvPr/>
        </p:nvSpPr>
        <p:spPr>
          <a:xfrm>
            <a:off x="4751091" y="3479974"/>
            <a:ext cx="735309" cy="633887"/>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76" name="Group 75">
            <a:extLst>
              <a:ext uri="{FF2B5EF4-FFF2-40B4-BE49-F238E27FC236}">
                <a16:creationId xmlns:a16="http://schemas.microsoft.com/office/drawing/2014/main" id="{35DB9A25-BEC2-4198-AC78-B3CC582ED318}"/>
              </a:ext>
            </a:extLst>
          </p:cNvPr>
          <p:cNvGrpSpPr/>
          <p:nvPr/>
        </p:nvGrpSpPr>
        <p:grpSpPr>
          <a:xfrm>
            <a:off x="947472" y="4740308"/>
            <a:ext cx="810285" cy="82298"/>
            <a:chOff x="2381667" y="4351674"/>
            <a:chExt cx="659137" cy="66946"/>
          </a:xfrm>
        </p:grpSpPr>
        <p:sp>
          <p:nvSpPr>
            <p:cNvPr id="77" name="Rectangle 76">
              <a:extLst>
                <a:ext uri="{FF2B5EF4-FFF2-40B4-BE49-F238E27FC236}">
                  <a16:creationId xmlns:a16="http://schemas.microsoft.com/office/drawing/2014/main" id="{F9723649-FC17-4799-A232-C3C8402E7948}"/>
                </a:ext>
              </a:extLst>
            </p:cNvPr>
            <p:cNvSpPr/>
            <p:nvPr/>
          </p:nvSpPr>
          <p:spPr>
            <a:xfrm>
              <a:off x="2381667" y="4351674"/>
              <a:ext cx="66946" cy="66946"/>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78" name="Rectangle 77">
              <a:extLst>
                <a:ext uri="{FF2B5EF4-FFF2-40B4-BE49-F238E27FC236}">
                  <a16:creationId xmlns:a16="http://schemas.microsoft.com/office/drawing/2014/main" id="{94A35533-25B4-4F29-A90C-3D39BE7DA44F}"/>
                </a:ext>
              </a:extLst>
            </p:cNvPr>
            <p:cNvSpPr/>
            <p:nvPr/>
          </p:nvSpPr>
          <p:spPr>
            <a:xfrm>
              <a:off x="2500105" y="4351674"/>
              <a:ext cx="66946" cy="66946"/>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79" name="Rectangle 78">
              <a:extLst>
                <a:ext uri="{FF2B5EF4-FFF2-40B4-BE49-F238E27FC236}">
                  <a16:creationId xmlns:a16="http://schemas.microsoft.com/office/drawing/2014/main" id="{0E72238B-6786-420C-852B-20B8AA1FAA97}"/>
                </a:ext>
              </a:extLst>
            </p:cNvPr>
            <p:cNvSpPr/>
            <p:nvPr/>
          </p:nvSpPr>
          <p:spPr>
            <a:xfrm>
              <a:off x="2618543" y="4351674"/>
              <a:ext cx="66946" cy="6694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0" name="Rectangle 79">
              <a:extLst>
                <a:ext uri="{FF2B5EF4-FFF2-40B4-BE49-F238E27FC236}">
                  <a16:creationId xmlns:a16="http://schemas.microsoft.com/office/drawing/2014/main" id="{C8076E36-9FFB-4939-9CC4-37F5C529D36B}"/>
                </a:ext>
              </a:extLst>
            </p:cNvPr>
            <p:cNvSpPr/>
            <p:nvPr/>
          </p:nvSpPr>
          <p:spPr>
            <a:xfrm>
              <a:off x="2736981" y="4351674"/>
              <a:ext cx="66946" cy="6694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sp>
          <p:nvSpPr>
            <p:cNvPr id="81" name="Rectangle 80">
              <a:extLst>
                <a:ext uri="{FF2B5EF4-FFF2-40B4-BE49-F238E27FC236}">
                  <a16:creationId xmlns:a16="http://schemas.microsoft.com/office/drawing/2014/main" id="{9C53B98A-3A33-4DD5-B668-6EE3E3C04700}"/>
                </a:ext>
              </a:extLst>
            </p:cNvPr>
            <p:cNvSpPr/>
            <p:nvPr/>
          </p:nvSpPr>
          <p:spPr>
            <a:xfrm>
              <a:off x="2855419" y="4351674"/>
              <a:ext cx="66946" cy="6694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dirty="0"/>
            </a:p>
          </p:txBody>
        </p:sp>
        <p:sp>
          <p:nvSpPr>
            <p:cNvPr id="82" name="Rectangle 81">
              <a:extLst>
                <a:ext uri="{FF2B5EF4-FFF2-40B4-BE49-F238E27FC236}">
                  <a16:creationId xmlns:a16="http://schemas.microsoft.com/office/drawing/2014/main" id="{7C06E6D6-810E-48DB-89FA-3C676EBDF31B}"/>
                </a:ext>
              </a:extLst>
            </p:cNvPr>
            <p:cNvSpPr/>
            <p:nvPr/>
          </p:nvSpPr>
          <p:spPr>
            <a:xfrm>
              <a:off x="2973858" y="4351674"/>
              <a:ext cx="66946" cy="6694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ID" sz="1350"/>
            </a:p>
          </p:txBody>
        </p:sp>
      </p:grpSp>
      <p:grpSp>
        <p:nvGrpSpPr>
          <p:cNvPr id="14" name="Group 13">
            <a:extLst>
              <a:ext uri="{FF2B5EF4-FFF2-40B4-BE49-F238E27FC236}">
                <a16:creationId xmlns:a16="http://schemas.microsoft.com/office/drawing/2014/main" id="{D3B59DCA-93C6-49FE-82C4-8FCDBA525D32}"/>
              </a:ext>
            </a:extLst>
          </p:cNvPr>
          <p:cNvGrpSpPr/>
          <p:nvPr/>
        </p:nvGrpSpPr>
        <p:grpSpPr>
          <a:xfrm>
            <a:off x="3511849" y="3426553"/>
            <a:ext cx="735309" cy="702695"/>
            <a:chOff x="2219039" y="2390780"/>
            <a:chExt cx="735309" cy="633887"/>
          </a:xfrm>
        </p:grpSpPr>
        <p:sp>
          <p:nvSpPr>
            <p:cNvPr id="36" name="Hexagon 35"/>
            <p:cNvSpPr/>
            <p:nvPr/>
          </p:nvSpPr>
          <p:spPr>
            <a:xfrm>
              <a:off x="2219039"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a:extLst>
                <a:ext uri="{FF2B5EF4-FFF2-40B4-BE49-F238E27FC236}">
                  <a16:creationId xmlns:a16="http://schemas.microsoft.com/office/drawing/2014/main" id="{196119C9-0E3F-4A25-A067-1832F1B42F61}"/>
                </a:ext>
              </a:extLst>
            </p:cNvPr>
            <p:cNvPicPr>
              <a:picLocks noChangeAspect="1"/>
            </p:cNvPicPr>
            <p:nvPr/>
          </p:nvPicPr>
          <p:blipFill>
            <a:blip r:embed="rId11"/>
            <a:stretch>
              <a:fillRect/>
            </a:stretch>
          </p:blipFill>
          <p:spPr>
            <a:xfrm>
              <a:off x="2378146" y="2508501"/>
              <a:ext cx="409575" cy="409575"/>
            </a:xfrm>
            <a:prstGeom prst="rect">
              <a:avLst/>
            </a:prstGeom>
          </p:spPr>
        </p:pic>
      </p:grpSp>
      <p:grpSp>
        <p:nvGrpSpPr>
          <p:cNvPr id="10" name="Group 9">
            <a:extLst>
              <a:ext uri="{FF2B5EF4-FFF2-40B4-BE49-F238E27FC236}">
                <a16:creationId xmlns:a16="http://schemas.microsoft.com/office/drawing/2014/main" id="{E9206B62-5A2F-4CC6-9307-E8376CA6F485}"/>
              </a:ext>
            </a:extLst>
          </p:cNvPr>
          <p:cNvGrpSpPr/>
          <p:nvPr/>
        </p:nvGrpSpPr>
        <p:grpSpPr>
          <a:xfrm>
            <a:off x="2889286" y="3817576"/>
            <a:ext cx="735309" cy="633887"/>
            <a:chOff x="1596476" y="2738259"/>
            <a:chExt cx="735309" cy="633887"/>
          </a:xfrm>
        </p:grpSpPr>
        <p:sp>
          <p:nvSpPr>
            <p:cNvPr id="34" name="Hexagon 33"/>
            <p:cNvSpPr/>
            <p:nvPr/>
          </p:nvSpPr>
          <p:spPr>
            <a:xfrm>
              <a:off x="1596476" y="2738259"/>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5" name="Picture 4">
              <a:extLst>
                <a:ext uri="{FF2B5EF4-FFF2-40B4-BE49-F238E27FC236}">
                  <a16:creationId xmlns:a16="http://schemas.microsoft.com/office/drawing/2014/main" id="{0F080F86-13A7-4E36-9724-AF8BF41AA333}"/>
                </a:ext>
              </a:extLst>
            </p:cNvPr>
            <p:cNvPicPr>
              <a:picLocks noChangeAspect="1"/>
            </p:cNvPicPr>
            <p:nvPr/>
          </p:nvPicPr>
          <p:blipFill>
            <a:blip r:embed="rId12"/>
            <a:stretch>
              <a:fillRect/>
            </a:stretch>
          </p:blipFill>
          <p:spPr>
            <a:xfrm>
              <a:off x="1753233" y="2845652"/>
              <a:ext cx="428625" cy="419100"/>
            </a:xfrm>
            <a:prstGeom prst="rect">
              <a:avLst/>
            </a:prstGeom>
          </p:spPr>
        </p:pic>
      </p:grpSp>
      <p:grpSp>
        <p:nvGrpSpPr>
          <p:cNvPr id="18" name="Group 17">
            <a:extLst>
              <a:ext uri="{FF2B5EF4-FFF2-40B4-BE49-F238E27FC236}">
                <a16:creationId xmlns:a16="http://schemas.microsoft.com/office/drawing/2014/main" id="{AE5C8BDE-4B5F-483B-AEDF-00510E66E0EB}"/>
              </a:ext>
            </a:extLst>
          </p:cNvPr>
          <p:cNvGrpSpPr/>
          <p:nvPr/>
        </p:nvGrpSpPr>
        <p:grpSpPr>
          <a:xfrm>
            <a:off x="2266722" y="3470097"/>
            <a:ext cx="735309" cy="633887"/>
            <a:chOff x="973912" y="2390780"/>
            <a:chExt cx="735309" cy="633887"/>
          </a:xfrm>
        </p:grpSpPr>
        <p:sp>
          <p:nvSpPr>
            <p:cNvPr id="28" name="Hexagon 27"/>
            <p:cNvSpPr/>
            <p:nvPr/>
          </p:nvSpPr>
          <p:spPr>
            <a:xfrm>
              <a:off x="973912" y="2390780"/>
              <a:ext cx="735309" cy="633887"/>
            </a:xfrm>
            <a:prstGeom prst="hexagon">
              <a:avLst/>
            </a:prstGeom>
            <a:solidFill>
              <a:srgbClr val="7092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17" name="Picture 16">
              <a:extLst>
                <a:ext uri="{FF2B5EF4-FFF2-40B4-BE49-F238E27FC236}">
                  <a16:creationId xmlns:a16="http://schemas.microsoft.com/office/drawing/2014/main" id="{D6EDCEAF-C9C8-4AB1-81ED-4AC9BF67B7A6}"/>
                </a:ext>
              </a:extLst>
            </p:cNvPr>
            <p:cNvPicPr>
              <a:picLocks noChangeAspect="1"/>
            </p:cNvPicPr>
            <p:nvPr/>
          </p:nvPicPr>
          <p:blipFill>
            <a:blip r:embed="rId13"/>
            <a:stretch>
              <a:fillRect/>
            </a:stretch>
          </p:blipFill>
          <p:spPr>
            <a:xfrm>
              <a:off x="1140599" y="2507260"/>
              <a:ext cx="419100" cy="419100"/>
            </a:xfrm>
            <a:prstGeom prst="rect">
              <a:avLst/>
            </a:prstGeom>
          </p:spPr>
        </p:pic>
      </p:grpSp>
      <p:grpSp>
        <p:nvGrpSpPr>
          <p:cNvPr id="2" name="Group 1">
            <a:extLst>
              <a:ext uri="{FF2B5EF4-FFF2-40B4-BE49-F238E27FC236}">
                <a16:creationId xmlns:a16="http://schemas.microsoft.com/office/drawing/2014/main" id="{DF56CC61-984D-40BA-AFD2-956CBECCA7C7}"/>
              </a:ext>
            </a:extLst>
          </p:cNvPr>
          <p:cNvGrpSpPr/>
          <p:nvPr/>
        </p:nvGrpSpPr>
        <p:grpSpPr>
          <a:xfrm>
            <a:off x="3490076" y="2671051"/>
            <a:ext cx="753323" cy="715909"/>
            <a:chOff x="3490076" y="2671051"/>
            <a:chExt cx="753323" cy="715909"/>
          </a:xfrm>
        </p:grpSpPr>
        <p:sp>
          <p:nvSpPr>
            <p:cNvPr id="35" name="Hexagon 34"/>
            <p:cNvSpPr/>
            <p:nvPr/>
          </p:nvSpPr>
          <p:spPr>
            <a:xfrm>
              <a:off x="3490076" y="2671051"/>
              <a:ext cx="753323" cy="715909"/>
            </a:xfrm>
            <a:prstGeom prst="hexagon">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232" name="Picture 231">
              <a:extLst>
                <a:ext uri="{FF2B5EF4-FFF2-40B4-BE49-F238E27FC236}">
                  <a16:creationId xmlns:a16="http://schemas.microsoft.com/office/drawing/2014/main" id="{63CB4DCC-2E20-41C8-9044-C8F1E2D2E5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7357" y="2851699"/>
              <a:ext cx="482110" cy="388138"/>
            </a:xfrm>
            <a:prstGeom prst="rect">
              <a:avLst/>
            </a:prstGeom>
            <a:solidFill>
              <a:schemeClr val="tx1"/>
            </a:solidFill>
          </p:spPr>
        </p:pic>
      </p:grpSp>
      <p:pic>
        <p:nvPicPr>
          <p:cNvPr id="87" name="Picture 86">
            <a:extLst>
              <a:ext uri="{FF2B5EF4-FFF2-40B4-BE49-F238E27FC236}">
                <a16:creationId xmlns:a16="http://schemas.microsoft.com/office/drawing/2014/main" id="{8DF32E7B-75CE-41BA-ABA6-A7F5A340AD14}"/>
              </a:ext>
            </a:extLst>
          </p:cNvPr>
          <p:cNvPicPr>
            <a:picLocks noChangeAspect="1"/>
          </p:cNvPicPr>
          <p:nvPr/>
        </p:nvPicPr>
        <p:blipFill>
          <a:blip r:embed="rId15"/>
          <a:stretch>
            <a:fillRect/>
          </a:stretch>
        </p:blipFill>
        <p:spPr>
          <a:xfrm>
            <a:off x="4886941" y="3596310"/>
            <a:ext cx="465643" cy="438189"/>
          </a:xfrm>
          <a:prstGeom prst="rect">
            <a:avLst/>
          </a:prstGeom>
        </p:spPr>
      </p:pic>
      <p:pic>
        <p:nvPicPr>
          <p:cNvPr id="62" name="animation">
            <a:extLst>
              <a:ext uri="{FF2B5EF4-FFF2-40B4-BE49-F238E27FC236}">
                <a16:creationId xmlns:a16="http://schemas.microsoft.com/office/drawing/2014/main" id="{98BF1425-9ABE-4560-9D5D-30187F37E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996" y="4400550"/>
            <a:ext cx="700178" cy="875223"/>
          </a:xfrm>
          <a:prstGeom prst="rect">
            <a:avLst/>
          </a:prstGeom>
        </p:spPr>
      </p:pic>
      <p:pic>
        <p:nvPicPr>
          <p:cNvPr id="63" name="Picture 62">
            <a:extLst>
              <a:ext uri="{FF2B5EF4-FFF2-40B4-BE49-F238E27FC236}">
                <a16:creationId xmlns:a16="http://schemas.microsoft.com/office/drawing/2014/main" id="{660E56E5-011B-40B9-B0B6-043F67A6797A}"/>
              </a:ext>
            </a:extLst>
          </p:cNvPr>
          <p:cNvPicPr>
            <a:picLocks noChangeAspect="1"/>
          </p:cNvPicPr>
          <p:nvPr/>
        </p:nvPicPr>
        <p:blipFill>
          <a:blip r:embed="rId16"/>
          <a:stretch>
            <a:fillRect/>
          </a:stretch>
        </p:blipFill>
        <p:spPr>
          <a:xfrm>
            <a:off x="8553996" y="54600"/>
            <a:ext cx="528779" cy="518308"/>
          </a:xfrm>
          <a:prstGeom prst="rect">
            <a:avLst/>
          </a:prstGeom>
          <a:solidFill>
            <a:schemeClr val="tx1"/>
          </a:solidFill>
        </p:spPr>
      </p:pic>
    </p:spTree>
    <p:extLst>
      <p:ext uri="{BB962C8B-B14F-4D97-AF65-F5344CB8AC3E}">
        <p14:creationId xmlns:p14="http://schemas.microsoft.com/office/powerpoint/2010/main" val="387646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71"/>
                                        </p:tgtEl>
                                        <p:attrNameLst>
                                          <p:attrName>style.visibility</p:attrName>
                                        </p:attrNameLst>
                                      </p:cBhvr>
                                      <p:to>
                                        <p:strVal val="visible"/>
                                      </p:to>
                                    </p:set>
                                    <p:animEffect transition="in" filter="wipe(left)">
                                      <p:cBhvr>
                                        <p:cTn id="10" dur="500"/>
                                        <p:tgtEl>
                                          <p:spTgt spid="171"/>
                                        </p:tgtEl>
                                      </p:cBhvr>
                                    </p:animEffect>
                                  </p:childTnLst>
                                </p:cTn>
                              </p:par>
                              <p:par>
                                <p:cTn id="11" presetID="10" presetClass="entr" presetSubtype="0" fill="hold"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4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20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childTnLst>
                                </p:cTn>
                              </p:par>
                              <p:par>
                                <p:cTn id="26" presetID="10" presetClass="entr" presetSubtype="0" fill="hold" nodeType="withEffect">
                                  <p:stCondLst>
                                    <p:cond delay="200"/>
                                  </p:stCondLst>
                                  <p:childTnLst>
                                    <p:set>
                                      <p:cBhvr>
                                        <p:cTn id="27" dur="1" fill="hold">
                                          <p:stCondLst>
                                            <p:cond delay="0"/>
                                          </p:stCondLst>
                                        </p:cTn>
                                        <p:tgtEl>
                                          <p:spTgt spid="249"/>
                                        </p:tgtEl>
                                        <p:attrNameLst>
                                          <p:attrName>style.visibility</p:attrName>
                                        </p:attrNameLst>
                                      </p:cBhvr>
                                      <p:to>
                                        <p:strVal val="visible"/>
                                      </p:to>
                                    </p:set>
                                    <p:animEffect transition="in" filter="fade">
                                      <p:cBhvr>
                                        <p:cTn id="28" dur="500"/>
                                        <p:tgtEl>
                                          <p:spTgt spid="249"/>
                                        </p:tgtEl>
                                      </p:cBhvr>
                                    </p:animEffect>
                                  </p:childTnLst>
                                </p:cTn>
                              </p:par>
                              <p:par>
                                <p:cTn id="29" presetID="23" presetClass="entr" presetSubtype="16" fill="hold" nodeType="withEffect">
                                  <p:stCondLst>
                                    <p:cond delay="200"/>
                                  </p:stCondLst>
                                  <p:childTnLst>
                                    <p:set>
                                      <p:cBhvr>
                                        <p:cTn id="30" dur="1" fill="hold">
                                          <p:stCondLst>
                                            <p:cond delay="0"/>
                                          </p:stCondLst>
                                        </p:cTn>
                                        <p:tgtEl>
                                          <p:spTgt spid="250"/>
                                        </p:tgtEl>
                                        <p:attrNameLst>
                                          <p:attrName>style.visibility</p:attrName>
                                        </p:attrNameLst>
                                      </p:cBhvr>
                                      <p:to>
                                        <p:strVal val="visible"/>
                                      </p:to>
                                    </p:set>
                                    <p:anim calcmode="lin" valueType="num">
                                      <p:cBhvr>
                                        <p:cTn id="31" dur="200" fill="hold"/>
                                        <p:tgtEl>
                                          <p:spTgt spid="250"/>
                                        </p:tgtEl>
                                        <p:attrNameLst>
                                          <p:attrName>ppt_w</p:attrName>
                                        </p:attrNameLst>
                                      </p:cBhvr>
                                      <p:tavLst>
                                        <p:tav tm="0">
                                          <p:val>
                                            <p:fltVal val="0"/>
                                          </p:val>
                                        </p:tav>
                                        <p:tav tm="100000">
                                          <p:val>
                                            <p:strVal val="#ppt_w"/>
                                          </p:val>
                                        </p:tav>
                                      </p:tavLst>
                                    </p:anim>
                                    <p:anim calcmode="lin" valueType="num">
                                      <p:cBhvr>
                                        <p:cTn id="32" dur="200" fill="hold"/>
                                        <p:tgtEl>
                                          <p:spTgt spid="250"/>
                                        </p:tgtEl>
                                        <p:attrNameLst>
                                          <p:attrName>ppt_h</p:attrName>
                                        </p:attrNameLst>
                                      </p:cBhvr>
                                      <p:tavLst>
                                        <p:tav tm="0">
                                          <p:val>
                                            <p:fltVal val="0"/>
                                          </p:val>
                                        </p:tav>
                                        <p:tav tm="100000">
                                          <p:val>
                                            <p:strVal val="#ppt_h"/>
                                          </p:val>
                                        </p:tav>
                                      </p:tavLst>
                                    </p:anim>
                                  </p:childTnLst>
                                </p:cTn>
                              </p:par>
                              <p:par>
                                <p:cTn id="33" presetID="22" presetClass="entr" presetSubtype="4"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800"/>
                                        <p:tgtEl>
                                          <p:spTgt spid="52"/>
                                        </p:tgtEl>
                                      </p:cBhvr>
                                    </p:animEffect>
                                  </p:childTnLst>
                                </p:cTn>
                              </p:par>
                              <p:par>
                                <p:cTn id="36" presetID="47" presetClass="entr" presetSubtype="0" fill="hold" grpId="0" nodeType="withEffect">
                                  <p:stCondLst>
                                    <p:cond delay="200"/>
                                  </p:stCondLst>
                                  <p:childTnLst>
                                    <p:set>
                                      <p:cBhvr>
                                        <p:cTn id="37" dur="1" fill="hold">
                                          <p:stCondLst>
                                            <p:cond delay="0"/>
                                          </p:stCondLst>
                                        </p:cTn>
                                        <p:tgtEl>
                                          <p:spTgt spid="150"/>
                                        </p:tgtEl>
                                        <p:attrNameLst>
                                          <p:attrName>style.visibility</p:attrName>
                                        </p:attrNameLst>
                                      </p:cBhvr>
                                      <p:to>
                                        <p:strVal val="visible"/>
                                      </p:to>
                                    </p:set>
                                    <p:animEffect transition="in" filter="fade">
                                      <p:cBhvr>
                                        <p:cTn id="38" dur="1000"/>
                                        <p:tgtEl>
                                          <p:spTgt spid="150"/>
                                        </p:tgtEl>
                                      </p:cBhvr>
                                    </p:animEffect>
                                    <p:anim calcmode="lin" valueType="num">
                                      <p:cBhvr>
                                        <p:cTn id="39" dur="1000" fill="hold"/>
                                        <p:tgtEl>
                                          <p:spTgt spid="150"/>
                                        </p:tgtEl>
                                        <p:attrNameLst>
                                          <p:attrName>ppt_x</p:attrName>
                                        </p:attrNameLst>
                                      </p:cBhvr>
                                      <p:tavLst>
                                        <p:tav tm="0">
                                          <p:val>
                                            <p:strVal val="#ppt_x"/>
                                          </p:val>
                                        </p:tav>
                                        <p:tav tm="100000">
                                          <p:val>
                                            <p:strVal val="#ppt_x"/>
                                          </p:val>
                                        </p:tav>
                                      </p:tavLst>
                                    </p:anim>
                                    <p:anim calcmode="lin" valueType="num">
                                      <p:cBhvr>
                                        <p:cTn id="40" dur="1000" fill="hold"/>
                                        <p:tgtEl>
                                          <p:spTgt spid="150"/>
                                        </p:tgtEl>
                                        <p:attrNameLst>
                                          <p:attrName>ppt_y</p:attrName>
                                        </p:attrNameLst>
                                      </p:cBhvr>
                                      <p:tavLst>
                                        <p:tav tm="0">
                                          <p:val>
                                            <p:strVal val="#ppt_y-.1"/>
                                          </p:val>
                                        </p:tav>
                                        <p:tav tm="100000">
                                          <p:val>
                                            <p:strVal val="#ppt_y"/>
                                          </p:val>
                                        </p:tav>
                                      </p:tavLst>
                                    </p:anim>
                                  </p:childTnLst>
                                </p:cTn>
                              </p:par>
                              <p:par>
                                <p:cTn id="41" presetID="22" presetClass="entr" presetSubtype="2"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right)">
                                      <p:cBhvr>
                                        <p:cTn id="43" dur="500"/>
                                        <p:tgtEl>
                                          <p:spTgt spid="66"/>
                                        </p:tgtEl>
                                      </p:cBhvr>
                                    </p:animEffect>
                                  </p:childTnLst>
                                </p:cTn>
                              </p:par>
                              <p:par>
                                <p:cTn id="44" presetID="22" presetClass="entr" presetSubtype="4" fill="hold" nodeType="withEffect">
                                  <p:stCondLst>
                                    <p:cond delay="800"/>
                                  </p:stCondLst>
                                  <p:childTnLst>
                                    <p:set>
                                      <p:cBhvr>
                                        <p:cTn id="45" dur="1" fill="hold">
                                          <p:stCondLst>
                                            <p:cond delay="0"/>
                                          </p:stCondLst>
                                        </p:cTn>
                                        <p:tgtEl>
                                          <p:spTgt spid="69"/>
                                        </p:tgtEl>
                                        <p:attrNameLst>
                                          <p:attrName>style.visibility</p:attrName>
                                        </p:attrNameLst>
                                      </p:cBhvr>
                                      <p:to>
                                        <p:strVal val="visible"/>
                                      </p:to>
                                    </p:set>
                                    <p:animEffect transition="in" filter="wipe(down)">
                                      <p:cBhvr>
                                        <p:cTn id="46" dur="800"/>
                                        <p:tgtEl>
                                          <p:spTgt spid="69"/>
                                        </p:tgtEl>
                                      </p:cBhvr>
                                    </p:animEffect>
                                  </p:childTnLst>
                                </p:cTn>
                              </p:par>
                              <p:par>
                                <p:cTn id="47" presetID="22" presetClass="entr" presetSubtype="4" fill="hold" nodeType="withEffect">
                                  <p:stCondLst>
                                    <p:cond delay="1100"/>
                                  </p:stCondLst>
                                  <p:childTnLst>
                                    <p:set>
                                      <p:cBhvr>
                                        <p:cTn id="48" dur="1" fill="hold">
                                          <p:stCondLst>
                                            <p:cond delay="0"/>
                                          </p:stCondLst>
                                        </p:cTn>
                                        <p:tgtEl>
                                          <p:spTgt spid="76"/>
                                        </p:tgtEl>
                                        <p:attrNameLst>
                                          <p:attrName>style.visibility</p:attrName>
                                        </p:attrNameLst>
                                      </p:cBhvr>
                                      <p:to>
                                        <p:strVal val="visible"/>
                                      </p:to>
                                    </p:set>
                                    <p:animEffect transition="in" filter="wipe(down)">
                                      <p:cBhvr>
                                        <p:cTn id="49" dur="800"/>
                                        <p:tgtEl>
                                          <p:spTgt spid="76"/>
                                        </p:tgtEl>
                                      </p:cBhvr>
                                    </p:animEffect>
                                  </p:childTnLst>
                                </p:cTn>
                              </p:par>
                              <p:par>
                                <p:cTn id="50" presetID="10" presetClass="entr" presetSubtype="0" fill="hold" nodeType="withEffect">
                                  <p:stCondLst>
                                    <p:cond delay="200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10" presetClass="entr" presetSubtype="0"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1" grpId="0" animBg="1"/>
      <p:bldP spid="150" grpId="0"/>
      <p:bldP spid="66" grpId="0" animBg="1"/>
    </p:bldLst>
  </p:timing>
</p:sld>
</file>

<file path=ppt/theme/theme1.xml><?xml version="1.0" encoding="utf-8"?>
<a:theme xmlns:a="http://schemas.openxmlformats.org/drawingml/2006/main" name="Presentermedia.com - laptop_connection - animate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 laptop connection - stat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49694</TotalTime>
  <Words>2117</Words>
  <Application>Microsoft Office PowerPoint</Application>
  <PresentationFormat>On-screen Show (16:9)</PresentationFormat>
  <Paragraphs>376</Paragraphs>
  <Slides>37</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Arial</vt:lpstr>
      <vt:lpstr>Calibri</vt:lpstr>
      <vt:lpstr>Franklin Gothic Book</vt:lpstr>
      <vt:lpstr>Franklin Gothic Medium</vt:lpstr>
      <vt:lpstr>ITC Avant Garde Gothic Pro Book</vt:lpstr>
      <vt:lpstr>ITC Avant Garde Pro Bk</vt:lpstr>
      <vt:lpstr>ITC Avant Garde Pro Md</vt:lpstr>
      <vt:lpstr>Karla</vt:lpstr>
      <vt:lpstr>Noto Sans Symbols</vt:lpstr>
      <vt:lpstr>Roboto Condensed</vt:lpstr>
      <vt:lpstr>Software Tester 7</vt:lpstr>
      <vt:lpstr>Tungsten Rounded Medium</vt:lpstr>
      <vt:lpstr>Presentermedia.com - laptop_connection - animated</vt:lpstr>
      <vt:lpstr>1_Presentermedia.com - laptop connection - static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PresenterMedia.com;support@presentermedia.com</dc:creator>
  <cp:lastModifiedBy>José Sequeira Martins</cp:lastModifiedBy>
  <cp:revision>442</cp:revision>
  <dcterms:created xsi:type="dcterms:W3CDTF">2010-04-14T14:22:36Z</dcterms:created>
  <dcterms:modified xsi:type="dcterms:W3CDTF">2020-03-14T20:29:27Z</dcterms:modified>
</cp:coreProperties>
</file>